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6" r:id="rId5"/>
    <p:sldId id="267" r:id="rId6"/>
    <p:sldId id="265" r:id="rId7"/>
    <p:sldId id="279" r:id="rId8"/>
    <p:sldId id="262" r:id="rId9"/>
    <p:sldId id="264" r:id="rId10"/>
    <p:sldId id="280" r:id="rId11"/>
    <p:sldId id="268" r:id="rId12"/>
    <p:sldId id="269" r:id="rId13"/>
    <p:sldId id="270" r:id="rId14"/>
    <p:sldId id="277" r:id="rId15"/>
    <p:sldId id="281" r:id="rId16"/>
    <p:sldId id="27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1" autoAdjust="0"/>
    <p:restoredTop sz="94660"/>
  </p:normalViewPr>
  <p:slideViewPr>
    <p:cSldViewPr snapToGrid="0">
      <p:cViewPr varScale="1">
        <p:scale>
          <a:sx n="88" d="100"/>
          <a:sy n="88" d="100"/>
        </p:scale>
        <p:origin x="52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22F39-66D9-4C89-BC2E-185424A2D751}" type="datetimeFigureOut">
              <a:rPr lang="ru-RU" smtClean="0"/>
              <a:t>09.02.2024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7002A-E04A-4F55-BB54-4C313D0686D2}" type="slidenum">
              <a:rPr lang="ru-RU" smtClean="0"/>
              <a:t>‹#›</a:t>
            </a:fld>
            <a:endParaRPr lang="ru-RU"/>
          </a:p>
        </p:txBody>
      </p:sp>
    </p:spTree>
    <p:extLst>
      <p:ext uri="{BB962C8B-B14F-4D97-AF65-F5344CB8AC3E}">
        <p14:creationId xmlns:p14="http://schemas.microsoft.com/office/powerpoint/2010/main" val="205273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E850CF6-1153-43CF-9EDA-F5EA377FA6C4}" type="slidenum">
              <a:rPr lang="ru-RU" smtClean="0"/>
              <a:t>12</a:t>
            </a:fld>
            <a:endParaRPr lang="ru-RU"/>
          </a:p>
        </p:txBody>
      </p:sp>
    </p:spTree>
    <p:extLst>
      <p:ext uri="{BB962C8B-B14F-4D97-AF65-F5344CB8AC3E}">
        <p14:creationId xmlns:p14="http://schemas.microsoft.com/office/powerpoint/2010/main" val="223396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33D1C7-D1A7-4168-91C3-AD065F72E5E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45B5EDF-3377-4321-8C65-16ABD604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1B437BF-A598-48DD-8502-EF19B7C9796C}"/>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D5F5BCB9-BB4A-45DF-9C36-315BF2C7DE7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AA30D1-676E-49D6-B8D8-5A07BF5BC008}"/>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380444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03A326-EFB2-4F7A-8182-DAC6FBC508F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73C64D1-D724-4AE4-919A-3C9DBFA1C61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E88255D-4179-4473-BAA7-1C511B3384D1}"/>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6576CC18-2B41-4747-B71C-D50D36228D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CA72B25-56B7-4F44-8F6E-6A93623237BD}"/>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313140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45F51CF-4DF2-4261-8FC1-D5E1B284986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EB944B6-F190-4CF7-8EB4-5A0A4074CF5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EE957D5-3959-4DC0-AB55-870D8BEC24DC}"/>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EB08CFF6-C40F-4DD6-BF72-24773ADFC28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7746E8-8E4D-4FB8-A7F4-C64A14EDBE4E}"/>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6771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771047-525E-4D82-AA7A-1D37F472855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5BABC75-A0B8-4233-A2E9-FC38ED613A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4ED18B-9971-460A-BF80-AECA638A7FFA}"/>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FBDB903F-B5E3-4EC8-B149-79CCF753911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4AC791-0D1C-47FA-8034-9CE90684F22A}"/>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246054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D7F8DD-716B-4D18-971E-EF83CAE7CB8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11D6CD0-0272-4EA7-B76D-C03D6E71B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491E98C-384D-4127-914E-70AAD19B8332}"/>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D06EECEA-1199-4F9B-B39B-F14A4CED7B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99B3D66-A59E-4DB9-B952-635391F3B0CE}"/>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15698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1EF67A-8D6C-41E9-98E6-1BDFB62AC8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387E007-FE56-4FF0-B3F8-9AA589B7028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7EE04A4-595D-4E26-B1B1-3BDB2354C18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0BAAFB2-0A51-48E7-BA80-520E472FA6B3}"/>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6" name="Нижний колонтитул 5">
            <a:extLst>
              <a:ext uri="{FF2B5EF4-FFF2-40B4-BE49-F238E27FC236}">
                <a16:creationId xmlns:a16="http://schemas.microsoft.com/office/drawing/2014/main" id="{A7525A72-C945-4D4C-9A04-55CC0734CE1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76528AA-47E4-437C-8DB4-17F8C4D6E638}"/>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428602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8E7B65-4AF4-4D27-A136-77EE3EB49C8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4C27532-A1DF-4D06-9DFC-D8EB03106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1501A5E-A725-4CE1-A57B-6AC9FA9F2E3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0E272E5-DA73-4DD2-BA44-0D21A6683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208338C-9915-4275-BEFF-0E38BEC4253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118AE49-1A44-4582-A3FC-C4E76123228F}"/>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8" name="Нижний колонтитул 7">
            <a:extLst>
              <a:ext uri="{FF2B5EF4-FFF2-40B4-BE49-F238E27FC236}">
                <a16:creationId xmlns:a16="http://schemas.microsoft.com/office/drawing/2014/main" id="{D110144D-297E-41FC-8919-5735019D893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3C6EC4D-9E36-4660-BF8E-14F59977A208}"/>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167574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64CC56-69C5-4BA9-9B70-0106DAEBE12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3412C70-3581-4915-AEB7-20FCF7FCF8C3}"/>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4" name="Нижний колонтитул 3">
            <a:extLst>
              <a:ext uri="{FF2B5EF4-FFF2-40B4-BE49-F238E27FC236}">
                <a16:creationId xmlns:a16="http://schemas.microsoft.com/office/drawing/2014/main" id="{22F9C9EC-A49D-4E3A-9108-52C180C9EF0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57F2300-2A15-4737-AB7A-AF2ADFED357E}"/>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379258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36E7432-A9C2-4582-A70E-06A0B6A7C8F9}"/>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3" name="Нижний колонтитул 2">
            <a:extLst>
              <a:ext uri="{FF2B5EF4-FFF2-40B4-BE49-F238E27FC236}">
                <a16:creationId xmlns:a16="http://schemas.microsoft.com/office/drawing/2014/main" id="{903FA048-FAB2-4338-B23F-CECA82F48EE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FE37B2E-6C18-4226-B3F4-0B7B7B1E1C6E}"/>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407622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AC83E9-A55D-48E1-A8EE-C22C4A50164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96888D8-9AED-4D3A-A4AF-408AAD24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EE6C2E7-12CB-40EA-B301-0FF3C93CE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709E3DB-B7AD-4F1D-B513-ADE564EC3495}"/>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6" name="Нижний колонтитул 5">
            <a:extLst>
              <a:ext uri="{FF2B5EF4-FFF2-40B4-BE49-F238E27FC236}">
                <a16:creationId xmlns:a16="http://schemas.microsoft.com/office/drawing/2014/main" id="{7C8BD0BA-3077-4BA8-996B-56988A080E0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E632E45-F223-4671-8752-1B8BCF8E70B2}"/>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315635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36B160-3C17-40DE-9536-113563F97AB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96F1D88-3364-4433-9D8B-BC9E5A155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01E3052-1B69-4C2A-98B5-0D6E5B334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C1C9A60-EB96-40FE-B5BF-2708137034BD}"/>
              </a:ext>
            </a:extLst>
          </p:cNvPr>
          <p:cNvSpPr>
            <a:spLocks noGrp="1"/>
          </p:cNvSpPr>
          <p:nvPr>
            <p:ph type="dt" sz="half" idx="10"/>
          </p:nvPr>
        </p:nvSpPr>
        <p:spPr/>
        <p:txBody>
          <a:bodyPr/>
          <a:lstStyle/>
          <a:p>
            <a:fld id="{60DE4F1B-C3C4-433C-8E65-F6A09C877420}" type="datetimeFigureOut">
              <a:rPr lang="ru-RU" smtClean="0"/>
              <a:t>09.02.2024</a:t>
            </a:fld>
            <a:endParaRPr lang="ru-RU"/>
          </a:p>
        </p:txBody>
      </p:sp>
      <p:sp>
        <p:nvSpPr>
          <p:cNvPr id="6" name="Нижний колонтитул 5">
            <a:extLst>
              <a:ext uri="{FF2B5EF4-FFF2-40B4-BE49-F238E27FC236}">
                <a16:creationId xmlns:a16="http://schemas.microsoft.com/office/drawing/2014/main" id="{C5FD5126-C4D7-40C2-972D-9012CE47AB9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502CD33-4E2F-4D6B-AA67-A3862BAD73F2}"/>
              </a:ext>
            </a:extLst>
          </p:cNvPr>
          <p:cNvSpPr>
            <a:spLocks noGrp="1"/>
          </p:cNvSpPr>
          <p:nvPr>
            <p:ph type="sldNum" sz="quarter" idx="12"/>
          </p:nvPr>
        </p:nvSpPr>
        <p:spPr/>
        <p:txBody>
          <a:bodyPr/>
          <a:lstStyle/>
          <a:p>
            <a:fld id="{FFA74238-24BE-42F1-874B-0E85463143A9}" type="slidenum">
              <a:rPr lang="ru-RU" smtClean="0"/>
              <a:t>‹#›</a:t>
            </a:fld>
            <a:endParaRPr lang="ru-RU"/>
          </a:p>
        </p:txBody>
      </p:sp>
    </p:spTree>
    <p:extLst>
      <p:ext uri="{BB962C8B-B14F-4D97-AF65-F5344CB8AC3E}">
        <p14:creationId xmlns:p14="http://schemas.microsoft.com/office/powerpoint/2010/main" val="235324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9FEF75-26D8-47AD-BA6D-38A03B513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A1C9B7A-D52E-4569-8A89-8BBB337D0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23250D-5A66-4584-8E67-411C1909F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E4F1B-C3C4-433C-8E65-F6A09C877420}" type="datetimeFigureOut">
              <a:rPr lang="ru-RU" smtClean="0"/>
              <a:t>09.02.2024</a:t>
            </a:fld>
            <a:endParaRPr lang="ru-RU"/>
          </a:p>
        </p:txBody>
      </p:sp>
      <p:sp>
        <p:nvSpPr>
          <p:cNvPr id="5" name="Нижний колонтитул 4">
            <a:extLst>
              <a:ext uri="{FF2B5EF4-FFF2-40B4-BE49-F238E27FC236}">
                <a16:creationId xmlns:a16="http://schemas.microsoft.com/office/drawing/2014/main" id="{DAC06257-C2F5-4547-8C08-FF15BD2C68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75BAFD2-F9CD-4C2D-A2C9-60219192D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74238-24BE-42F1-874B-0E85463143A9}" type="slidenum">
              <a:rPr lang="ru-RU" smtClean="0"/>
              <a:t>‹#›</a:t>
            </a:fld>
            <a:endParaRPr lang="ru-RU"/>
          </a:p>
        </p:txBody>
      </p:sp>
    </p:spTree>
    <p:extLst>
      <p:ext uri="{BB962C8B-B14F-4D97-AF65-F5344CB8AC3E}">
        <p14:creationId xmlns:p14="http://schemas.microsoft.com/office/powerpoint/2010/main" val="2235669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9.jpe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902C2A-8EC7-4B13-9080-8BC3786A3EA9}"/>
              </a:ext>
            </a:extLst>
          </p:cNvPr>
          <p:cNvSpPr>
            <a:spLocks noGrp="1"/>
          </p:cNvSpPr>
          <p:nvPr>
            <p:ph type="ctrTitle"/>
          </p:nvPr>
        </p:nvSpPr>
        <p:spPr>
          <a:xfrm>
            <a:off x="1746738" y="-1182077"/>
            <a:ext cx="9144000" cy="2387600"/>
          </a:xfrm>
        </p:spPr>
        <p:txBody>
          <a:bodyPr/>
          <a:lstStyle/>
          <a:p>
            <a:r>
              <a:rPr lang="ru-RU" b="1" dirty="0">
                <a:latin typeface="Batang" panose="02030600000101010101" pitchFamily="18" charset="-127"/>
                <a:ea typeface="Batang" panose="02030600000101010101" pitchFamily="18" charset="-127"/>
              </a:rPr>
              <a:t>Масленица</a:t>
            </a:r>
          </a:p>
        </p:txBody>
      </p:sp>
      <p:sp>
        <p:nvSpPr>
          <p:cNvPr id="3" name="Подзаголовок 2">
            <a:extLst>
              <a:ext uri="{FF2B5EF4-FFF2-40B4-BE49-F238E27FC236}">
                <a16:creationId xmlns:a16="http://schemas.microsoft.com/office/drawing/2014/main" id="{C5D1A3FC-20E0-40A4-8EF1-9EA787EDACFA}"/>
              </a:ext>
            </a:extLst>
          </p:cNvPr>
          <p:cNvSpPr>
            <a:spLocks noGrp="1"/>
          </p:cNvSpPr>
          <p:nvPr>
            <p:ph type="subTitle" idx="1"/>
          </p:nvPr>
        </p:nvSpPr>
        <p:spPr>
          <a:xfrm>
            <a:off x="1524000" y="1450975"/>
            <a:ext cx="9144000" cy="1655762"/>
          </a:xfrm>
        </p:spPr>
        <p:txBody>
          <a:bodyPr>
            <a:normAutofit/>
          </a:bodyPr>
          <a:lstStyle/>
          <a:p>
            <a:r>
              <a:rPr lang="ru-RU" sz="4800" b="1" dirty="0">
                <a:latin typeface="Batang" panose="02030600000101010101" pitchFamily="18" charset="-127"/>
                <a:ea typeface="Batang" panose="02030600000101010101" pitchFamily="18" charset="-127"/>
              </a:rPr>
              <a:t>широкая</a:t>
            </a:r>
          </a:p>
        </p:txBody>
      </p:sp>
      <p:pic>
        <p:nvPicPr>
          <p:cNvPr id="11" name="Рисунок 10">
            <a:extLst>
              <a:ext uri="{FF2B5EF4-FFF2-40B4-BE49-F238E27FC236}">
                <a16:creationId xmlns:a16="http://schemas.microsoft.com/office/drawing/2014/main" id="{F7F27621-E61D-4366-BAD9-EAD370D63D1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750" r="99550"/>
                    </a14:imgEffect>
                  </a14:imgLayer>
                </a14:imgProps>
              </a:ext>
              <a:ext uri="{28A0092B-C50C-407E-A947-70E740481C1C}">
                <a14:useLocalDpi xmlns:a14="http://schemas.microsoft.com/office/drawing/2010/main" val="0"/>
              </a:ext>
            </a:extLst>
          </a:blip>
          <a:stretch>
            <a:fillRect/>
          </a:stretch>
        </p:blipFill>
        <p:spPr>
          <a:xfrm>
            <a:off x="2035053" y="787156"/>
            <a:ext cx="8121894" cy="8121894"/>
          </a:xfrm>
          <a:prstGeom prst="rect">
            <a:avLst/>
          </a:prstGeom>
        </p:spPr>
      </p:pic>
    </p:spTree>
    <p:extLst>
      <p:ext uri="{BB962C8B-B14F-4D97-AF65-F5344CB8AC3E}">
        <p14:creationId xmlns:p14="http://schemas.microsoft.com/office/powerpoint/2010/main" val="2625399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054F177-CFB1-4FCC-BFEA-D8CA8CA80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769"/>
            <a:ext cx="12192000" cy="6897769"/>
          </a:xfrm>
          <a:prstGeom prst="rect">
            <a:avLst/>
          </a:prstGeom>
        </p:spPr>
      </p:pic>
      <p:sp>
        <p:nvSpPr>
          <p:cNvPr id="3" name="Прямоугольник 2"/>
          <p:cNvSpPr/>
          <p:nvPr/>
        </p:nvSpPr>
        <p:spPr>
          <a:xfrm>
            <a:off x="106017" y="-39769"/>
            <a:ext cx="12192000" cy="2308324"/>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Один раз рассердилась Зима на людей и решила не допустить встречи Масленицы с людьми. Уж очень все хотели поскорее проводить ее, а Зима задумала завладеть всем царством. Она мечтала, чтобы царство превратилось в ледяное королевство. Приказала тогда Зима своим слугам:</a:t>
            </a:r>
          </a:p>
          <a:p>
            <a:r>
              <a:rPr lang="ru-RU" sz="2400" dirty="0">
                <a:solidFill>
                  <a:schemeClr val="tx2">
                    <a:lumMod val="75000"/>
                  </a:schemeClr>
                </a:solidFill>
                <a:latin typeface="Times New Roman" panose="02020603050405020304" pitchFamily="18" charset="0"/>
                <a:cs typeface="Times New Roman" panose="02020603050405020304" pitchFamily="18" charset="0"/>
              </a:rPr>
              <a:t>- Ветер, вьюга, занесите снегом все дороги, закружите так, чтобы люди не смели выходить из дома. Если они не встретятся с Масленицей, то и Весна к ним не придет!</a:t>
            </a:r>
          </a:p>
        </p:txBody>
      </p:sp>
    </p:spTree>
    <p:extLst>
      <p:ext uri="{BB962C8B-B14F-4D97-AF65-F5344CB8AC3E}">
        <p14:creationId xmlns:p14="http://schemas.microsoft.com/office/powerpoint/2010/main" val="229313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A05E527-9032-4B2F-AB39-9EF1003B3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25287" y="5288340"/>
            <a:ext cx="12192000" cy="1569660"/>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И задул ветер, и разыгралась вьюга. Сидят люди дома, на улицу боятся выйти. Видит Масленица — плохо дело. Что делать, как людям помочь? Солнышко не показывается, снега все больше и больше становится. Не растопить солнышку сугробы, не доберется Весна по такому снегу к людям.</a:t>
            </a:r>
          </a:p>
        </p:txBody>
      </p:sp>
    </p:spTree>
    <p:extLst>
      <p:ext uri="{BB962C8B-B14F-4D97-AF65-F5344CB8AC3E}">
        <p14:creationId xmlns:p14="http://schemas.microsoft.com/office/powerpoint/2010/main" val="412945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6D04FA04-EE2D-40A5-A4B4-13E52D4D1147}"/>
              </a:ext>
            </a:extLst>
          </p:cNvPr>
          <p:cNvPicPr>
            <a:picLocks noChangeAspect="1"/>
          </p:cNvPicPr>
          <p:nvPr/>
        </p:nvPicPr>
        <p:blipFill>
          <a:blip r:embed="rId3" cstate="print"/>
          <a:stretch>
            <a:fillRect/>
          </a:stretch>
        </p:blipFill>
        <p:spPr>
          <a:xfrm>
            <a:off x="154701" y="1813785"/>
            <a:ext cx="5891253" cy="5060745"/>
          </a:xfrm>
          <a:prstGeom prst="rect">
            <a:avLst/>
          </a:prstGeom>
          <a:ln>
            <a:noFill/>
          </a:ln>
          <a:effectLst>
            <a:softEdge rad="112500"/>
          </a:effectLst>
        </p:spPr>
      </p:pic>
      <p:pic>
        <p:nvPicPr>
          <p:cNvPr id="11" name="Содержимое 3">
            <a:extLst>
              <a:ext uri="{FF2B5EF4-FFF2-40B4-BE49-F238E27FC236}">
                <a16:creationId xmlns:a16="http://schemas.microsoft.com/office/drawing/2014/main" id="{551B4A5F-D33F-459D-8838-A72B43D9F441}"/>
              </a:ext>
            </a:extLst>
          </p:cNvPr>
          <p:cNvPicPr>
            <a:picLocks noGrp="1" noChangeAspect="1"/>
          </p:cNvPicPr>
          <p:nvPr/>
        </p:nvPicPr>
        <p:blipFill>
          <a:blip r:embed="rId4" cstate="print"/>
          <a:stretch>
            <a:fillRect/>
          </a:stretch>
        </p:blipFill>
        <p:spPr>
          <a:xfrm>
            <a:off x="6045955" y="1430491"/>
            <a:ext cx="6146045" cy="5314865"/>
          </a:xfrm>
          <a:prstGeom prst="rect">
            <a:avLst/>
          </a:prstGeom>
          <a:ln>
            <a:noFill/>
          </a:ln>
          <a:effectLst>
            <a:softEdge rad="112500"/>
          </a:effectLst>
        </p:spPr>
      </p:pic>
      <p:sp>
        <p:nvSpPr>
          <p:cNvPr id="2" name="Прямоугольник 1"/>
          <p:cNvSpPr/>
          <p:nvPr/>
        </p:nvSpPr>
        <p:spPr>
          <a:xfrm>
            <a:off x="159026" y="-54885"/>
            <a:ext cx="12032974" cy="1938992"/>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Осталась одна неделя, и тут Масленица придумала вот что. Стала она ходить по дворам да говорить людям, чтобы они блины стряпали без устали всю неделю. Послушались ее люди. Пекли каждый день блины. Забирала Масленица блинчики и раскидывала их по дорогам. А блинчики горячие, круглые, румяные, словно солнышко. Куда блин падал, там и проталинка появлялась. </a:t>
            </a: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597" y="4465710"/>
            <a:ext cx="1754004" cy="239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565" y="2492459"/>
            <a:ext cx="8413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940" y="5095372"/>
            <a:ext cx="8413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66288" y="3384789"/>
            <a:ext cx="341598" cy="35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786459" y="2615904"/>
            <a:ext cx="335628" cy="35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5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365 0.00995 L -0.00365 0.09884 C -0.00365 0.13866 -0.07066 0.18796 -0.12518 0.18796 L -0.24653 0.18796 " pathEditMode="relative" rAng="0" ptsTypes="FfFF">
                                      <p:cBhvr>
                                        <p:cTn id="6" dur="1000" fill="hold"/>
                                        <p:tgtEl>
                                          <p:spTgt spid="1026"/>
                                        </p:tgtEl>
                                        <p:attrNameLst>
                                          <p:attrName>ppt_x</p:attrName>
                                          <p:attrName>ppt_y</p:attrName>
                                        </p:attrNameLst>
                                      </p:cBhvr>
                                      <p:rCtr x="-12153" y="8889"/>
                                    </p:animMotion>
                                  </p:childTnLst>
                                </p:cTn>
                              </p:par>
                            </p:childTnLst>
                          </p:cTn>
                        </p:par>
                        <p:par>
                          <p:cTn id="7" fill="hold">
                            <p:stCondLst>
                              <p:cond delay="1000"/>
                            </p:stCondLst>
                            <p:childTnLst>
                              <p:par>
                                <p:cTn id="8" presetID="49" presetClass="path" presetSubtype="0" accel="50000" decel="50000" fill="hold" nodeType="afterEffect">
                                  <p:stCondLst>
                                    <p:cond delay="0"/>
                                  </p:stCondLst>
                                  <p:childTnLst>
                                    <p:animMotion origin="layout" path="M 4.16667E-6 -7.40741E-7 L 0.32448 0.24398 " pathEditMode="relative" rAng="0" ptsTypes="AA">
                                      <p:cBhvr>
                                        <p:cTn id="9" dur="1000" fill="hold"/>
                                        <p:tgtEl>
                                          <p:spTgt spid="1027"/>
                                        </p:tgtEl>
                                        <p:attrNameLst>
                                          <p:attrName>ppt_x</p:attrName>
                                          <p:attrName>ppt_y</p:attrName>
                                        </p:attrNameLst>
                                      </p:cBhvr>
                                      <p:rCtr x="16215" y="12199"/>
                                    </p:animMotion>
                                  </p:childTnLst>
                                </p:cTn>
                              </p:par>
                            </p:childTnLst>
                          </p:cTn>
                        </p:par>
                        <p:par>
                          <p:cTn id="10" fill="hold">
                            <p:stCondLst>
                              <p:cond delay="2000"/>
                            </p:stCondLst>
                            <p:childTnLst>
                              <p:par>
                                <p:cTn id="11" presetID="50" presetClass="path" presetSubtype="0" accel="50000" decel="50000" fill="hold" nodeType="afterEffect">
                                  <p:stCondLst>
                                    <p:cond delay="0"/>
                                  </p:stCondLst>
                                  <p:childTnLst>
                                    <p:animMotion origin="layout" path="M 4.16667E-6 -0.01065 L 0.24097 -0.01065 C 0.34861 -0.01065 0.48194 0.04352 0.48194 0.08842 L 0.48194 0.1875 " pathEditMode="relative" rAng="0" ptsTypes="FfFF">
                                      <p:cBhvr>
                                        <p:cTn id="12" dur="1000" fill="hold"/>
                                        <p:tgtEl>
                                          <p:spTgt spid="1029"/>
                                        </p:tgtEl>
                                        <p:attrNameLst>
                                          <p:attrName>ppt_x</p:attrName>
                                          <p:attrName>ppt_y</p:attrName>
                                        </p:attrNameLst>
                                      </p:cBhvr>
                                      <p:rCtr x="24097" y="9907"/>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5.55556E-7 -3.7037E-6 L 0.07101 0.2625 " pathEditMode="relative" rAng="0" ptsTypes="AA">
                                      <p:cBhvr>
                                        <p:cTn id="15" dur="1000" fill="hold"/>
                                        <p:tgtEl>
                                          <p:spTgt spid="1028"/>
                                        </p:tgtEl>
                                        <p:attrNameLst>
                                          <p:attrName>ppt_x</p:attrName>
                                          <p:attrName>ppt_y</p:attrName>
                                        </p:attrNameLst>
                                      </p:cBhvr>
                                      <p:rCtr x="3542"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13156" y="-15537"/>
            <a:ext cx="12178844" cy="2308324"/>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Детишек Масленица заставила горки строить да громче смеяться, когда кататься с них будут. Пусть Зима позлится! От злости быстрее умирают. Мужикам подсказала атаковать снежную крепость Зимы. И обязательно всем есть каждый день блины, чтобы душа не смогла в ледышку превратиться, а иначе люди станут холодными, бездушными слугами Зимы. Делали люди все, что им Масленица подсказала. Но этого оказалось мало. Нужно было больше тепла. Что делать?</a:t>
            </a:r>
          </a:p>
        </p:txBody>
      </p:sp>
      <p:pic>
        <p:nvPicPr>
          <p:cNvPr id="6" name="Picture 6" descr="C:\Users\лена\Desktop\russkaya-maslenica-5.jpg">
            <a:extLst>
              <a:ext uri="{FF2B5EF4-FFF2-40B4-BE49-F238E27FC236}">
                <a16:creationId xmlns:a16="http://schemas.microsoft.com/office/drawing/2014/main" id="{22A53277-29A2-4CB2-A2A6-A0B65FB3B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46" y="2288186"/>
            <a:ext cx="5197573" cy="3753803"/>
          </a:xfrm>
          <a:prstGeom prst="rect">
            <a:avLst/>
          </a:prstGeom>
          <a:pattFill prst="pct90">
            <a:fgClr>
              <a:schemeClr val="accent1">
                <a:lumMod val="20000"/>
                <a:lumOff val="80000"/>
              </a:schemeClr>
            </a:fgClr>
            <a:bgClr>
              <a:schemeClr val="bg1"/>
            </a:bgClr>
          </a:pattFill>
        </p:spPr>
      </p:pic>
      <p:pic>
        <p:nvPicPr>
          <p:cNvPr id="7" name="Picture 3" descr="C:\Users\hp\Desktop\МАСЛЕНИЦА ФОТО\jpg914528649.jpg">
            <a:extLst>
              <a:ext uri="{FF2B5EF4-FFF2-40B4-BE49-F238E27FC236}">
                <a16:creationId xmlns:a16="http://schemas.microsoft.com/office/drawing/2014/main" id="{0DE6B034-0BBB-4EF9-833C-2272D2B065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4485" y="1905986"/>
            <a:ext cx="6359469" cy="4131402"/>
          </a:xfrm>
          <a:prstGeom prst="rect">
            <a:avLst/>
          </a:prstGeom>
          <a:pattFill prst="pct80">
            <a:fgClr>
              <a:schemeClr val="accent1">
                <a:lumMod val="20000"/>
                <a:lumOff val="80000"/>
              </a:schemeClr>
            </a:fgClr>
            <a:bgClr>
              <a:schemeClr val="bg1"/>
            </a:bgClr>
          </a:pattFill>
        </p:spPr>
      </p:pic>
      <p:pic>
        <p:nvPicPr>
          <p:cNvPr id="8" name="Рисунок 7" descr="prostye_2.jpg">
            <a:extLst>
              <a:ext uri="{FF2B5EF4-FFF2-40B4-BE49-F238E27FC236}">
                <a16:creationId xmlns:a16="http://schemas.microsoft.com/office/drawing/2014/main" id="{898A5BAA-6462-41CF-9FA8-12EE148E764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100" b="100000" l="1300" r="100000"/>
                    </a14:imgEffect>
                  </a14:imgLayer>
                </a14:imgProps>
              </a:ext>
            </a:extLst>
          </a:blip>
          <a:stretch>
            <a:fillRect/>
          </a:stretch>
        </p:blipFill>
        <p:spPr>
          <a:xfrm>
            <a:off x="4694610" y="4165087"/>
            <a:ext cx="2171773" cy="2885863"/>
          </a:xfrm>
          <a:prstGeom prst="rect">
            <a:avLst/>
          </a:prstGeom>
          <a:ln>
            <a:noFill/>
          </a:ln>
          <a:effectLst>
            <a:softEdge rad="112500"/>
          </a:effectLst>
        </p:spPr>
      </p:pic>
    </p:spTree>
    <p:extLst>
      <p:ext uri="{BB962C8B-B14F-4D97-AF65-F5344CB8AC3E}">
        <p14:creationId xmlns:p14="http://schemas.microsoft.com/office/powerpoint/2010/main" val="14442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0000">
              <a:schemeClr val="accent6">
                <a:lumMod val="5000"/>
                <a:lumOff val="95000"/>
              </a:schemeClr>
            </a:gs>
            <a:gs pos="56000">
              <a:schemeClr val="accent6">
                <a:lumMod val="45000"/>
                <a:lumOff val="55000"/>
              </a:schemeClr>
            </a:gs>
            <a:gs pos="75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C:\Users\лена\Desktop\110467687_0_d3c9f_57670a94_L.gif"/>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829" r="94199"/>
                    </a14:imgEffect>
                  </a14:imgLayer>
                </a14:imgProps>
              </a:ext>
              <a:ext uri="{28A0092B-C50C-407E-A947-70E740481C1C}">
                <a14:useLocalDpi xmlns:a14="http://schemas.microsoft.com/office/drawing/2010/main" val="0"/>
              </a:ext>
            </a:extLst>
          </a:blip>
          <a:srcRect/>
          <a:stretch>
            <a:fillRect/>
          </a:stretch>
        </p:blipFill>
        <p:spPr bwMode="auto">
          <a:xfrm>
            <a:off x="7745995" y="1068028"/>
            <a:ext cx="4394938" cy="5487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7473" y="44659"/>
            <a:ext cx="11953460" cy="1569660"/>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 Сожгите меня, — сказала Масленица. Жалко людям Масленицу, да ничего не поделаешь. Попросили они у нее прощение за все, у друг друга попросили прощение, и уже хотели поджечь Масленицу, как какой-то мальчик закричал :</a:t>
            </a:r>
          </a:p>
          <a:p>
            <a:r>
              <a:rPr lang="ru-RU" sz="2400" dirty="0">
                <a:solidFill>
                  <a:schemeClr val="tx2">
                    <a:lumMod val="75000"/>
                  </a:schemeClr>
                </a:solidFill>
                <a:latin typeface="Times New Roman" panose="02020603050405020304" pitchFamily="18" charset="0"/>
                <a:cs typeface="Times New Roman" panose="02020603050405020304" pitchFamily="18" charset="0"/>
              </a:rPr>
              <a:t>- Стойте! Давайте сделаем соломенное чучело!</a:t>
            </a:r>
          </a:p>
        </p:txBody>
      </p:sp>
      <p:pic>
        <p:nvPicPr>
          <p:cNvPr id="7" name="Picture 2" descr="C:\Users\Таня\Desktop\масленица\9506be752a44b10a8b87aa060d2fb9c1.jpg">
            <a:extLst>
              <a:ext uri="{FF2B5EF4-FFF2-40B4-BE49-F238E27FC236}">
                <a16:creationId xmlns:a16="http://schemas.microsoft.com/office/drawing/2014/main" id="{C7571B2D-BD40-409B-8D3C-A13ED7B26E8C}"/>
              </a:ext>
            </a:extLst>
          </p:cNvPr>
          <p:cNvPicPr>
            <a:picLocks noChangeAspect="1" noChangeArrowheads="1"/>
          </p:cNvPicPr>
          <p:nvPr/>
        </p:nvPicPr>
        <p:blipFill>
          <a:blip r:embed="rId4" cstate="print"/>
          <a:srcRect/>
          <a:stretch>
            <a:fillRect/>
          </a:stretch>
        </p:blipFill>
        <p:spPr bwMode="auto">
          <a:xfrm>
            <a:off x="1205949" y="1596371"/>
            <a:ext cx="7368208" cy="5216970"/>
          </a:xfrm>
          <a:prstGeom prst="rect">
            <a:avLst/>
          </a:prstGeom>
          <a:noFill/>
        </p:spPr>
      </p:pic>
    </p:spTree>
    <p:extLst>
      <p:ext uri="{BB962C8B-B14F-4D97-AF65-F5344CB8AC3E}">
        <p14:creationId xmlns:p14="http://schemas.microsoft.com/office/powerpoint/2010/main" val="85142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0000">
              <a:schemeClr val="accent6">
                <a:lumMod val="5000"/>
                <a:lumOff val="95000"/>
              </a:schemeClr>
            </a:gs>
            <a:gs pos="56000">
              <a:schemeClr val="accent6">
                <a:lumMod val="45000"/>
                <a:lumOff val="55000"/>
              </a:schemeClr>
            </a:gs>
            <a:gs pos="75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12192000" cy="1569660"/>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Обрадовались люди, построили огромное чучело и сожгли его. Пламя такое было, что последний снег растаял. Теперь люди знали, что Весна обязательно до них доберется. А за доброту Масленицы, за ее открытую душу, стали ее называть Широкой Масленицей. Вот и сказки конец, а кто слушал, тот молодец. </a:t>
            </a:r>
          </a:p>
        </p:txBody>
      </p:sp>
      <p:pic>
        <p:nvPicPr>
          <p:cNvPr id="13319" name="Picture 7" descr="C:\Users\лена\Desktop\4876c96f62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844" y="1601170"/>
            <a:ext cx="4030360" cy="5002696"/>
          </a:xfrm>
          <a:prstGeom prst="rect">
            <a:avLst/>
          </a:prstGeom>
          <a:pattFill prst="pct5">
            <a:fgClr>
              <a:schemeClr val="accent1"/>
            </a:fgClr>
            <a:bgClr>
              <a:schemeClr val="bg1"/>
            </a:bgClr>
          </a:pattFill>
        </p:spPr>
      </p:pic>
      <p:pic>
        <p:nvPicPr>
          <p:cNvPr id="7" name="Picture 4" descr="C:\Users\лена\Desktop\0894505907.jpg">
            <a:extLst>
              <a:ext uri="{FF2B5EF4-FFF2-40B4-BE49-F238E27FC236}">
                <a16:creationId xmlns:a16="http://schemas.microsoft.com/office/drawing/2014/main" id="{5A1C2AB2-FC04-4587-8FD3-18E75043C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75" y="1232598"/>
            <a:ext cx="3801142" cy="549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7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0000">
              <a:schemeClr val="accent6">
                <a:lumMod val="5000"/>
                <a:lumOff val="95000"/>
              </a:schemeClr>
            </a:gs>
            <a:gs pos="56000">
              <a:schemeClr val="accent6">
                <a:lumMod val="45000"/>
                <a:lumOff val="55000"/>
              </a:schemeClr>
            </a:gs>
            <a:gs pos="75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15B0001-D6EE-4E0D-B447-8661EF0872B1}"/>
              </a:ext>
            </a:extLst>
          </p:cNvPr>
          <p:cNvSpPr/>
          <p:nvPr/>
        </p:nvSpPr>
        <p:spPr>
          <a:xfrm>
            <a:off x="675861" y="1927589"/>
            <a:ext cx="10840278" cy="1377108"/>
          </a:xfrm>
          <a:prstGeom prst="rect">
            <a:avLst/>
          </a:prstGeom>
        </p:spPr>
        <p:txBody>
          <a:bodyPr wrap="square">
            <a:spAutoFit/>
          </a:bodyPr>
          <a:lstStyle/>
          <a:p>
            <a:pPr algn="ctr">
              <a:lnSpc>
                <a:spcPct val="107000"/>
              </a:lnSpc>
              <a:spcAft>
                <a:spcPts val="800"/>
              </a:spcAft>
            </a:pPr>
            <a:r>
              <a:rPr lang="ru-RU" sz="4000" b="1" dirty="0">
                <a:latin typeface="Times New Roman" panose="02020603050405020304" pitchFamily="18" charset="0"/>
                <a:ea typeface="Times New Roman" panose="02020603050405020304" pitchFamily="18" charset="0"/>
                <a:cs typeface="Times New Roman" panose="02020603050405020304" pitchFamily="18" charset="0"/>
              </a:rPr>
              <a:t>Ребята  давайте сделаем своими руками из бумаги куклу-масленицу?</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144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4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406CE5E-AE3C-4E2A-820B-CB32A38EEBDA}"/>
              </a:ext>
            </a:extLst>
          </p:cNvPr>
          <p:cNvSpPr/>
          <p:nvPr/>
        </p:nvSpPr>
        <p:spPr>
          <a:xfrm>
            <a:off x="384313" y="295150"/>
            <a:ext cx="11529391" cy="1200329"/>
          </a:xfrm>
          <a:prstGeom prst="rect">
            <a:avLst/>
          </a:prstGeom>
        </p:spPr>
        <p:txBody>
          <a:bodyPr wrap="square">
            <a:spAutoFit/>
          </a:bodyPr>
          <a:lstStyle/>
          <a:p>
            <a:r>
              <a:rPr lang="ru-RU" sz="2400" dirty="0">
                <a:solidFill>
                  <a:schemeClr val="bg2">
                    <a:lumMod val="10000"/>
                  </a:schemeClr>
                </a:solidFill>
                <a:latin typeface="Times New Roman" panose="02020603050405020304" pitchFamily="18" charset="0"/>
                <a:cs typeface="Times New Roman" panose="02020603050405020304" pitchFamily="18" charset="0"/>
              </a:rPr>
              <a:t>Праздник наступает тогда, когда мы прощаемся с зимой и встречаем весну. Назывался этот праздник — Масленица. </a:t>
            </a:r>
            <a:r>
              <a:rPr lang="ru-RU" sz="2400" b="1" dirty="0">
                <a:solidFill>
                  <a:schemeClr val="bg2">
                    <a:lumMod val="10000"/>
                  </a:schemeClr>
                </a:solidFill>
                <a:latin typeface="Times New Roman" panose="02020603050405020304" pitchFamily="18" charset="0"/>
                <a:cs typeface="Times New Roman" panose="02020603050405020304" pitchFamily="18" charset="0"/>
              </a:rPr>
              <a:t>Масленица</a:t>
            </a:r>
            <a:r>
              <a:rPr lang="ru-RU" sz="2400" dirty="0">
                <a:solidFill>
                  <a:schemeClr val="bg2">
                    <a:lumMod val="10000"/>
                  </a:schemeClr>
                </a:solidFill>
                <a:latin typeface="Times New Roman" panose="02020603050405020304" pitchFamily="18" charset="0"/>
                <a:cs typeface="Times New Roman" panose="02020603050405020304" pitchFamily="18" charset="0"/>
              </a:rPr>
              <a:t> – древнейший народный праздник проводов зимы и встречи весны, и  один из самых радостных и светлых праздников. </a:t>
            </a:r>
          </a:p>
        </p:txBody>
      </p:sp>
      <p:pic>
        <p:nvPicPr>
          <p:cNvPr id="7" name="Picture 5" descr="C:\Users\лена\Desktop\троица и масленица\maslyanica-10.jpg">
            <a:extLst>
              <a:ext uri="{FF2B5EF4-FFF2-40B4-BE49-F238E27FC236}">
                <a16:creationId xmlns:a16="http://schemas.microsoft.com/office/drawing/2014/main" id="{A1646999-0C90-4493-96DA-2F50E6A1A0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786" y="1875683"/>
            <a:ext cx="6547645" cy="4590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Таня\Desktop\масленица\35ab73e6db001850dd1ac6e57086d4ad.jpg">
            <a:extLst>
              <a:ext uri="{FF2B5EF4-FFF2-40B4-BE49-F238E27FC236}">
                <a16:creationId xmlns:a16="http://schemas.microsoft.com/office/drawing/2014/main" id="{D705E9A1-731B-4D3E-97D4-99044B1501C9}"/>
              </a:ext>
            </a:extLst>
          </p:cNvPr>
          <p:cNvPicPr>
            <a:picLocks noChangeAspect="1" noChangeArrowheads="1"/>
          </p:cNvPicPr>
          <p:nvPr/>
        </p:nvPicPr>
        <p:blipFill>
          <a:blip r:embed="rId3" cstate="print"/>
          <a:srcRect/>
          <a:stretch>
            <a:fillRect/>
          </a:stretch>
        </p:blipFill>
        <p:spPr bwMode="auto">
          <a:xfrm>
            <a:off x="6922909" y="2327768"/>
            <a:ext cx="5131323" cy="3686705"/>
          </a:xfrm>
          <a:prstGeom prst="rect">
            <a:avLst/>
          </a:prstGeom>
          <a:noFill/>
        </p:spPr>
      </p:pic>
    </p:spTree>
    <p:extLst>
      <p:ext uri="{BB962C8B-B14F-4D97-AF65-F5344CB8AC3E}">
        <p14:creationId xmlns:p14="http://schemas.microsoft.com/office/powerpoint/2010/main" val="2484139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085A1C-5B14-401F-A8F3-BCBA4562DD15}"/>
              </a:ext>
            </a:extLst>
          </p:cNvPr>
          <p:cNvSpPr>
            <a:spLocks noGrp="1"/>
          </p:cNvSpPr>
          <p:nvPr>
            <p:ph type="title"/>
          </p:nvPr>
        </p:nvSpPr>
        <p:spPr>
          <a:xfrm>
            <a:off x="228631" y="482261"/>
            <a:ext cx="5497451" cy="2338797"/>
          </a:xfrm>
        </p:spPr>
        <p:txBody>
          <a:bodyPr>
            <a:normAutofit fontScale="90000"/>
          </a:bodyPr>
          <a:lstStyle/>
          <a:p>
            <a:r>
              <a:rPr lang="ru-RU" sz="2700" dirty="0"/>
              <a:t/>
            </a:r>
            <a:br>
              <a:rPr lang="ru-RU" sz="2700" dirty="0"/>
            </a:br>
            <a:r>
              <a:rPr lang="ru-RU" sz="2700" dirty="0">
                <a:solidFill>
                  <a:schemeClr val="bg2">
                    <a:lumMod val="10000"/>
                  </a:schemeClr>
                </a:solidFill>
                <a:latin typeface="Times New Roman" panose="02020603050405020304" pitchFamily="18" charset="0"/>
                <a:cs typeface="Times New Roman" panose="02020603050405020304" pitchFamily="18" charset="0"/>
              </a:rPr>
              <a:t>Целую неделю народ провожает надоевшую зиму, печет блины, ходит друг к другу в гости, устраивают ярмарки, уличные игры, выступления ряженых, пляски, поют песни. В песнях говорилось об изобилии масла, сыра, творога</a:t>
            </a:r>
            <a:r>
              <a:rPr lang="ru-RU" sz="2000" dirty="0"/>
              <a:t/>
            </a:r>
            <a:br>
              <a:rPr lang="ru-RU" sz="2000" dirty="0"/>
            </a:br>
            <a:r>
              <a:rPr lang="ru-RU" sz="2000" dirty="0"/>
              <a:t/>
            </a:r>
            <a:br>
              <a:rPr lang="ru-RU" sz="2000" dirty="0"/>
            </a:br>
            <a:r>
              <a:rPr lang="ru-RU" dirty="0"/>
              <a:t> </a:t>
            </a:r>
          </a:p>
        </p:txBody>
      </p:sp>
      <p:pic>
        <p:nvPicPr>
          <p:cNvPr id="11" name="Объект 3">
            <a:extLst>
              <a:ext uri="{FF2B5EF4-FFF2-40B4-BE49-F238E27FC236}">
                <a16:creationId xmlns:a16="http://schemas.microsoft.com/office/drawing/2014/main" id="{DE78ABEF-65AA-48F6-9FF3-38DF180B3DF1}"/>
              </a:ext>
            </a:extLst>
          </p:cNvPr>
          <p:cNvPicPr>
            <a:picLocks noGrp="1" noChangeAspect="1"/>
          </p:cNvPicPr>
          <p:nvPr>
            <p:ph idx="1"/>
          </p:nvPr>
        </p:nvPicPr>
        <p:blipFill>
          <a:blip r:embed="rId2"/>
          <a:stretch>
            <a:fillRect/>
          </a:stretch>
        </p:blipFill>
        <p:spPr>
          <a:xfrm>
            <a:off x="5726082" y="239964"/>
            <a:ext cx="6396318" cy="6374996"/>
          </a:xfrm>
          <a:prstGeom prst="rect">
            <a:avLst/>
          </a:prstGeom>
        </p:spPr>
      </p:pic>
      <p:pic>
        <p:nvPicPr>
          <p:cNvPr id="12" name="Picture 6" descr="C:\Users\лена\Desktop\russkaya-maslenica-5.jpg">
            <a:extLst>
              <a:ext uri="{FF2B5EF4-FFF2-40B4-BE49-F238E27FC236}">
                <a16:creationId xmlns:a16="http://schemas.microsoft.com/office/drawing/2014/main" id="{1D90E7B8-A567-44F5-99B6-95B15053D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94" y="2993336"/>
            <a:ext cx="5215094" cy="376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5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4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5" name="Picture 2" descr="C:\Users\Таня\Desktop\масленица\slide_17.jpg">
            <a:extLst>
              <a:ext uri="{FF2B5EF4-FFF2-40B4-BE49-F238E27FC236}">
                <a16:creationId xmlns:a16="http://schemas.microsoft.com/office/drawing/2014/main" id="{1972F327-2442-4277-A209-57424494DC8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4306" b="54306" l="16042" r="38646"/>
                    </a14:imgEffect>
                  </a14:imgLayer>
                </a14:imgProps>
              </a:ext>
            </a:extLst>
          </a:blip>
          <a:srcRect l="15750" t="24149" r="61413" b="45401"/>
          <a:stretch/>
        </p:blipFill>
        <p:spPr bwMode="auto">
          <a:xfrm>
            <a:off x="1788460" y="1152129"/>
            <a:ext cx="3724834" cy="3724834"/>
          </a:xfrm>
          <a:prstGeom prst="rect">
            <a:avLst/>
          </a:prstGeom>
          <a:noFill/>
        </p:spPr>
      </p:pic>
      <p:pic>
        <p:nvPicPr>
          <p:cNvPr id="6" name="Picture 7" descr="C:\Users\Таня\Desktop\масленица\17766856.jpg">
            <a:extLst>
              <a:ext uri="{FF2B5EF4-FFF2-40B4-BE49-F238E27FC236}">
                <a16:creationId xmlns:a16="http://schemas.microsoft.com/office/drawing/2014/main" id="{BC36DE38-A50F-4B62-9840-F7D8029DD1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833" r="100000"/>
                    </a14:imgEffect>
                  </a14:imgLayer>
                </a14:imgProps>
              </a:ext>
            </a:extLst>
          </a:blip>
          <a:srcRect/>
          <a:stretch>
            <a:fillRect/>
          </a:stretch>
        </p:blipFill>
        <p:spPr bwMode="auto">
          <a:xfrm>
            <a:off x="6254925" y="663033"/>
            <a:ext cx="4888203" cy="3865514"/>
          </a:xfrm>
          <a:prstGeom prst="rect">
            <a:avLst/>
          </a:prstGeom>
          <a:noFill/>
        </p:spPr>
      </p:pic>
      <p:sp>
        <p:nvSpPr>
          <p:cNvPr id="7" name="Прямоугольник 6">
            <a:extLst>
              <a:ext uri="{FF2B5EF4-FFF2-40B4-BE49-F238E27FC236}">
                <a16:creationId xmlns:a16="http://schemas.microsoft.com/office/drawing/2014/main" id="{9970CDC0-1866-4D8E-856C-D73594E10CD7}"/>
              </a:ext>
            </a:extLst>
          </p:cNvPr>
          <p:cNvSpPr/>
          <p:nvPr/>
        </p:nvSpPr>
        <p:spPr>
          <a:xfrm>
            <a:off x="1411941" y="5366936"/>
            <a:ext cx="10905564" cy="830997"/>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А почему на масленицу пекут именно блины, а не пироги или ватрушки? И почему блины считаются главным блюдом на Масленицу? </a:t>
            </a:r>
          </a:p>
        </p:txBody>
      </p:sp>
    </p:spTree>
    <p:extLst>
      <p:ext uri="{BB962C8B-B14F-4D97-AF65-F5344CB8AC3E}">
        <p14:creationId xmlns:p14="http://schemas.microsoft.com/office/powerpoint/2010/main" val="28494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4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22DAC6A-91F7-407D-BD30-395EA67EC453}"/>
              </a:ext>
            </a:extLst>
          </p:cNvPr>
          <p:cNvSpPr/>
          <p:nvPr/>
        </p:nvSpPr>
        <p:spPr>
          <a:xfrm>
            <a:off x="210669" y="-122767"/>
            <a:ext cx="11555507" cy="1754326"/>
          </a:xfrm>
          <a:prstGeom prst="rect">
            <a:avLst/>
          </a:prstGeom>
        </p:spPr>
        <p:txBody>
          <a:bodyPr wrap="square">
            <a:spAutoFit/>
          </a:bodyPr>
          <a:lstStyle/>
          <a:p>
            <a:r>
              <a:rPr lang="ru-RU" dirty="0"/>
              <a:t/>
            </a:r>
            <a:br>
              <a:rPr lang="ru-RU" dirty="0"/>
            </a:br>
            <a:r>
              <a:rPr lang="ru-RU" sz="2400" dirty="0">
                <a:latin typeface="Times New Roman" panose="02020603050405020304" pitchFamily="18" charset="0"/>
                <a:cs typeface="Times New Roman" panose="02020603050405020304" pitchFamily="18" charset="0"/>
              </a:rPr>
              <a:t>Блин это символ солнышка: такой же горячий и круглый. Люди как бы обращались к солнцу, чтобы оно было к людям добрым: ведь если солнышко будет очень сильно печь, урожай сгорит, а если солнышко будет весной и летом мало, урожай не вызреет.</a:t>
            </a:r>
            <a:r>
              <a:rPr lang="ru-RU" dirty="0"/>
              <a:t/>
            </a:r>
            <a:br>
              <a:rPr lang="ru-RU" dirty="0"/>
            </a:br>
            <a:endParaRPr lang="ru-RU" dirty="0"/>
          </a:p>
        </p:txBody>
      </p:sp>
      <p:pic>
        <p:nvPicPr>
          <p:cNvPr id="5" name="Рисунок 4">
            <a:extLst>
              <a:ext uri="{FF2B5EF4-FFF2-40B4-BE49-F238E27FC236}">
                <a16:creationId xmlns:a16="http://schemas.microsoft.com/office/drawing/2014/main" id="{99215540-83DB-4EC9-A2E5-60D7E48DA1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87500" l="0" r="100000"/>
                    </a14:imgEffect>
                  </a14:imgLayer>
                </a14:imgProps>
              </a:ext>
              <a:ext uri="{28A0092B-C50C-407E-A947-70E740481C1C}">
                <a14:useLocalDpi xmlns:a14="http://schemas.microsoft.com/office/drawing/2010/main" val="0"/>
              </a:ext>
            </a:extLst>
          </a:blip>
          <a:srcRect l="50593" b="12697"/>
          <a:stretch/>
        </p:blipFill>
        <p:spPr>
          <a:xfrm>
            <a:off x="6347012" y="1537430"/>
            <a:ext cx="4030122" cy="4863370"/>
          </a:xfrm>
          <a:prstGeom prst="rect">
            <a:avLst/>
          </a:prstGeom>
        </p:spPr>
      </p:pic>
      <p:sp>
        <p:nvSpPr>
          <p:cNvPr id="6" name="Прямоугольник 5">
            <a:extLst>
              <a:ext uri="{FF2B5EF4-FFF2-40B4-BE49-F238E27FC236}">
                <a16:creationId xmlns:a16="http://schemas.microsoft.com/office/drawing/2014/main" id="{4F7AC453-7315-4436-B44C-10939D0F25D5}"/>
              </a:ext>
            </a:extLst>
          </p:cNvPr>
          <p:cNvSpPr/>
          <p:nvPr/>
        </p:nvSpPr>
        <p:spPr>
          <a:xfrm>
            <a:off x="10525825" y="3418732"/>
            <a:ext cx="1485728" cy="584775"/>
          </a:xfrm>
          <a:prstGeom prst="rect">
            <a:avLst/>
          </a:prstGeom>
        </p:spPr>
        <p:txBody>
          <a:bodyPr wrap="none">
            <a:spAutoFit/>
          </a:bodyPr>
          <a:lstStyle/>
          <a:p>
            <a:r>
              <a:rPr lang="ru-RU" sz="3200" dirty="0">
                <a:latin typeface="Times New Roman" panose="02020603050405020304" pitchFamily="18" charset="0"/>
                <a:cs typeface="Times New Roman" panose="02020603050405020304" pitchFamily="18" charset="0"/>
              </a:rPr>
              <a:t>Солнце</a:t>
            </a:r>
            <a:endParaRPr lang="ru-RU" sz="3200" dirty="0"/>
          </a:p>
        </p:txBody>
      </p:sp>
      <p:sp>
        <p:nvSpPr>
          <p:cNvPr id="7" name="Прямоугольник 6">
            <a:extLst>
              <a:ext uri="{FF2B5EF4-FFF2-40B4-BE49-F238E27FC236}">
                <a16:creationId xmlns:a16="http://schemas.microsoft.com/office/drawing/2014/main" id="{BAEA8F97-6591-4108-AA5C-093B30F8876C}"/>
              </a:ext>
            </a:extLst>
          </p:cNvPr>
          <p:cNvSpPr/>
          <p:nvPr/>
        </p:nvSpPr>
        <p:spPr>
          <a:xfrm>
            <a:off x="472526" y="3418731"/>
            <a:ext cx="1059329" cy="584775"/>
          </a:xfrm>
          <a:prstGeom prst="rect">
            <a:avLst/>
          </a:prstGeom>
        </p:spPr>
        <p:txBody>
          <a:bodyPr wrap="none">
            <a:spAutoFit/>
          </a:bodyPr>
          <a:lstStyle/>
          <a:p>
            <a:r>
              <a:rPr lang="ru-RU" sz="3200" dirty="0">
                <a:latin typeface="Times New Roman" panose="02020603050405020304" pitchFamily="18" charset="0"/>
                <a:cs typeface="Times New Roman" panose="02020603050405020304" pitchFamily="18" charset="0"/>
              </a:rPr>
              <a:t>Блин</a:t>
            </a:r>
            <a:endParaRPr lang="ru-RU" sz="3200" dirty="0"/>
          </a:p>
        </p:txBody>
      </p:sp>
      <p:pic>
        <p:nvPicPr>
          <p:cNvPr id="9" name="Рисунок 8">
            <a:extLst>
              <a:ext uri="{FF2B5EF4-FFF2-40B4-BE49-F238E27FC236}">
                <a16:creationId xmlns:a16="http://schemas.microsoft.com/office/drawing/2014/main" id="{1097C2CD-8097-4CCD-8C37-852EB3C3858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714" b="87500" l="0" r="50488"/>
                    </a14:imgEffect>
                  </a14:imgLayer>
                </a14:imgProps>
              </a:ext>
              <a:ext uri="{28A0092B-C50C-407E-A947-70E740481C1C}">
                <a14:useLocalDpi xmlns:a14="http://schemas.microsoft.com/office/drawing/2010/main" val="0"/>
              </a:ext>
            </a:extLst>
          </a:blip>
          <a:srcRect r="50310" b="11462"/>
          <a:stretch/>
        </p:blipFill>
        <p:spPr>
          <a:xfrm>
            <a:off x="1680546" y="932963"/>
            <a:ext cx="4566171" cy="5556310"/>
          </a:xfrm>
          <a:prstGeom prst="rect">
            <a:avLst/>
          </a:prstGeom>
        </p:spPr>
      </p:pic>
    </p:spTree>
    <p:extLst>
      <p:ext uri="{BB962C8B-B14F-4D97-AF65-F5344CB8AC3E}">
        <p14:creationId xmlns:p14="http://schemas.microsoft.com/office/powerpoint/2010/main" val="108986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3CDB22-51B1-4C76-8487-A61F818915B3}"/>
              </a:ext>
            </a:extLst>
          </p:cNvPr>
          <p:cNvSpPr>
            <a:spLocks noGrp="1"/>
          </p:cNvSpPr>
          <p:nvPr>
            <p:ph type="title"/>
          </p:nvPr>
        </p:nvSpPr>
        <p:spPr>
          <a:xfrm>
            <a:off x="188259" y="176867"/>
            <a:ext cx="11725836" cy="1325563"/>
          </a:xfrm>
        </p:spPr>
        <p:txBody>
          <a:bodyPr>
            <a:noAutofit/>
          </a:bodyPr>
          <a:lstStyle/>
          <a:p>
            <a:pPr algn="ctr"/>
            <a:r>
              <a:rPr lang="ru-RU" sz="2400" dirty="0">
                <a:latin typeface="Times New Roman" panose="02020603050405020304" pitchFamily="18" charset="0"/>
                <a:cs typeface="Times New Roman" panose="02020603050405020304" pitchFamily="18" charset="0"/>
              </a:rPr>
              <a:t>А главная участница Масленицы — большая соломенная кукла по имени Масленица. Ее наряжали в платье, на голову повязывали платок, а ноги обували в лапти. Куклу усаживали на сани и везли в гору с песнями</a:t>
            </a:r>
          </a:p>
        </p:txBody>
      </p:sp>
      <p:pic>
        <p:nvPicPr>
          <p:cNvPr id="6" name="Рисунок 5">
            <a:extLst>
              <a:ext uri="{FF2B5EF4-FFF2-40B4-BE49-F238E27FC236}">
                <a16:creationId xmlns:a16="http://schemas.microsoft.com/office/drawing/2014/main" id="{E578EC50-5406-47BD-A879-177F15D2C292}"/>
              </a:ext>
            </a:extLst>
          </p:cNvPr>
          <p:cNvPicPr>
            <a:picLocks noChangeAspect="1"/>
          </p:cNvPicPr>
          <p:nvPr/>
        </p:nvPicPr>
        <p:blipFill rotWithShape="1">
          <a:blip r:embed="rId2">
            <a:extLst>
              <a:ext uri="{28A0092B-C50C-407E-A947-70E740481C1C}">
                <a14:useLocalDpi xmlns:a14="http://schemas.microsoft.com/office/drawing/2010/main" val="0"/>
              </a:ext>
            </a:extLst>
          </a:blip>
          <a:srcRect l="20500" r="24441"/>
          <a:stretch/>
        </p:blipFill>
        <p:spPr>
          <a:xfrm>
            <a:off x="7472229" y="1502430"/>
            <a:ext cx="4531511" cy="4844582"/>
          </a:xfrm>
          <a:prstGeom prst="rect">
            <a:avLst/>
          </a:prstGeom>
        </p:spPr>
      </p:pic>
      <p:pic>
        <p:nvPicPr>
          <p:cNvPr id="7" name="Picture 6" descr="C:\Users\Таня\Desktop\масленица\20_1_1.jpg">
            <a:extLst>
              <a:ext uri="{FF2B5EF4-FFF2-40B4-BE49-F238E27FC236}">
                <a16:creationId xmlns:a16="http://schemas.microsoft.com/office/drawing/2014/main" id="{352E1898-0DAC-4441-B5D0-A28E810748B8}"/>
              </a:ext>
            </a:extLst>
          </p:cNvPr>
          <p:cNvPicPr>
            <a:picLocks noChangeAspect="1" noChangeArrowheads="1"/>
          </p:cNvPicPr>
          <p:nvPr/>
        </p:nvPicPr>
        <p:blipFill>
          <a:blip r:embed="rId3" cstate="print"/>
          <a:srcRect/>
          <a:stretch>
            <a:fillRect/>
          </a:stretch>
        </p:blipFill>
        <p:spPr bwMode="auto">
          <a:xfrm>
            <a:off x="277904" y="1391138"/>
            <a:ext cx="6916271" cy="5289995"/>
          </a:xfrm>
          <a:prstGeom prst="rect">
            <a:avLst/>
          </a:prstGeom>
          <a:noFill/>
        </p:spPr>
      </p:pic>
    </p:spTree>
    <p:extLst>
      <p:ext uri="{BB962C8B-B14F-4D97-AF65-F5344CB8AC3E}">
        <p14:creationId xmlns:p14="http://schemas.microsoft.com/office/powerpoint/2010/main" val="337567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0000">
              <a:schemeClr val="accent6">
                <a:lumMod val="5000"/>
                <a:lumOff val="95000"/>
              </a:schemeClr>
            </a:gs>
            <a:gs pos="56000">
              <a:schemeClr val="accent6">
                <a:lumMod val="45000"/>
                <a:lumOff val="55000"/>
              </a:schemeClr>
            </a:gs>
            <a:gs pos="75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6544324-0ED5-458B-A3DA-6AADAA952527}"/>
              </a:ext>
            </a:extLst>
          </p:cNvPr>
          <p:cNvSpPr/>
          <p:nvPr/>
        </p:nvSpPr>
        <p:spPr>
          <a:xfrm>
            <a:off x="3745812" y="317722"/>
            <a:ext cx="4497040"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rPr>
              <a:t>Сказка про Масленицу</a:t>
            </a:r>
            <a:endParaRPr lang="ru-RU" sz="3200" dirty="0"/>
          </a:p>
        </p:txBody>
      </p:sp>
      <p:pic>
        <p:nvPicPr>
          <p:cNvPr id="6" name="Picture 5">
            <a:extLst>
              <a:ext uri="{FF2B5EF4-FFF2-40B4-BE49-F238E27FC236}">
                <a16:creationId xmlns:a16="http://schemas.microsoft.com/office/drawing/2014/main" id="{058EB1FF-6166-4A3D-8DBD-D29F879D5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812" y="850719"/>
            <a:ext cx="4497040" cy="613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75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61A3B1C-9A27-449C-BDA1-C8D9AEF30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83"/>
            <a:ext cx="12192000" cy="6914132"/>
          </a:xfrm>
          <a:prstGeom prst="rect">
            <a:avLst/>
          </a:prstGeom>
        </p:spPr>
      </p:pic>
      <p:sp>
        <p:nvSpPr>
          <p:cNvPr id="4" name="Прямоугольник 3"/>
          <p:cNvSpPr/>
          <p:nvPr/>
        </p:nvSpPr>
        <p:spPr>
          <a:xfrm>
            <a:off x="172278" y="106018"/>
            <a:ext cx="11847444" cy="1938992"/>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Жили-были в некотором царстве, в тридесятом государстве Зима и Масленица. Зима напоминала Снежную королеву. Она была красивая, но холодная. Вместо добрых глаз у нее были колючие льдинки. Вместо алых губ — губы, покрытые инеем. У нее были длинные белые волосы. Ее наряд удивлял своей белизной. Были у нее и слуги: холодный ветер и злая вьюга.</a:t>
            </a:r>
          </a:p>
        </p:txBody>
      </p:sp>
      <p:pic>
        <p:nvPicPr>
          <p:cNvPr id="7" name="Рисунок 6">
            <a:extLst>
              <a:ext uri="{FF2B5EF4-FFF2-40B4-BE49-F238E27FC236}">
                <a16:creationId xmlns:a16="http://schemas.microsoft.com/office/drawing/2014/main" id="{4894B358-02A3-472F-929A-DA5F82973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39" b="100000" l="0" r="98331"/>
                    </a14:imgEffect>
                  </a14:imgLayer>
                </a14:imgProps>
              </a:ext>
              <a:ext uri="{28A0092B-C50C-407E-A947-70E740481C1C}">
                <a14:useLocalDpi xmlns:a14="http://schemas.microsoft.com/office/drawing/2010/main" val="0"/>
              </a:ext>
            </a:extLst>
          </a:blip>
          <a:stretch>
            <a:fillRect/>
          </a:stretch>
        </p:blipFill>
        <p:spPr>
          <a:xfrm>
            <a:off x="5085674" y="1996233"/>
            <a:ext cx="3249946" cy="4882316"/>
          </a:xfrm>
          <a:prstGeom prst="rect">
            <a:avLst/>
          </a:prstGeom>
        </p:spPr>
      </p:pic>
    </p:spTree>
    <p:extLst>
      <p:ext uri="{BB962C8B-B14F-4D97-AF65-F5344CB8AC3E}">
        <p14:creationId xmlns:p14="http://schemas.microsoft.com/office/powerpoint/2010/main" val="285937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5000"/>
                <a:lumOff val="95000"/>
              </a:schemeClr>
            </a:gs>
            <a:gs pos="56000">
              <a:schemeClr val="accent6">
                <a:lumMod val="45000"/>
                <a:lumOff val="55000"/>
              </a:schemeClr>
            </a:gs>
            <a:gs pos="75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Прямоугольник 2"/>
          <p:cNvSpPr/>
          <p:nvPr/>
        </p:nvSpPr>
        <p:spPr>
          <a:xfrm>
            <a:off x="265043" y="103650"/>
            <a:ext cx="11767932" cy="1938992"/>
          </a:xfrm>
          <a:prstGeom prst="rect">
            <a:avLst/>
          </a:prstGeom>
        </p:spPr>
        <p:txBody>
          <a:bodyPr wrap="square">
            <a:spAutoFit/>
          </a:bodyPr>
          <a:lstStyle/>
          <a:p>
            <a:r>
              <a:rPr lang="ru-RU" sz="2400" dirty="0">
                <a:solidFill>
                  <a:schemeClr val="tx2">
                    <a:lumMod val="75000"/>
                  </a:schemeClr>
                </a:solidFill>
                <a:latin typeface="Times New Roman" panose="02020603050405020304" pitchFamily="18" charset="0"/>
                <a:cs typeface="Times New Roman" panose="02020603050405020304" pitchFamily="18" charset="0"/>
              </a:rPr>
              <a:t>А Масленица была добрая, красивая, приветливая. Глаза голубые, словно весеннее небо. Губки алые, щечки румяные. Она всегда ходила в длинном ярком сарафане. Ее верными друзьями были птицы и животные. Люди очень любили Масленицу. В конце февраля все с нетерпением ждали с ней встреч. Они знали, что как только придет Масленица, все проводят зиму и будут встречать весну.</a:t>
            </a:r>
          </a:p>
        </p:txBody>
      </p:sp>
      <p:pic>
        <p:nvPicPr>
          <p:cNvPr id="5" name="Содержимое 5">
            <a:extLst>
              <a:ext uri="{FF2B5EF4-FFF2-40B4-BE49-F238E27FC236}">
                <a16:creationId xmlns:a16="http://schemas.microsoft.com/office/drawing/2014/main" id="{BFC433C8-C0A4-410A-95C5-23BAE1619AE6}"/>
              </a:ext>
            </a:extLst>
          </p:cNvPr>
          <p:cNvPicPr>
            <a:picLocks noGrp="1" noChangeAspect="1"/>
          </p:cNvPicPr>
          <p:nvPr/>
        </p:nvPicPr>
        <p:blipFill>
          <a:blip r:embed="rId2" cstate="print">
            <a:extLst>
              <a:ext uri="{BEBA8EAE-BF5A-486C-A8C5-ECC9F3942E4B}">
                <a14:imgProps xmlns:a14="http://schemas.microsoft.com/office/drawing/2010/main">
                  <a14:imgLayer r:embed="rId3">
                    <a14:imgEffect>
                      <a14:backgroundRemoval t="0" b="100000" l="3497" r="95804"/>
                    </a14:imgEffect>
                  </a14:imgLayer>
                </a14:imgProps>
              </a:ext>
            </a:extLst>
          </a:blip>
          <a:stretch>
            <a:fillRect/>
          </a:stretch>
        </p:blipFill>
        <p:spPr>
          <a:xfrm>
            <a:off x="3515373" y="1497496"/>
            <a:ext cx="4712214" cy="5645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794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646</Words>
  <Application>Microsoft Office PowerPoint</Application>
  <PresentationFormat>Широкоэкранный</PresentationFormat>
  <Paragraphs>22</Paragraphs>
  <Slides>16</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Arial</vt:lpstr>
      <vt:lpstr>Batang</vt:lpstr>
      <vt:lpstr>Calibri</vt:lpstr>
      <vt:lpstr>Calibri Light</vt:lpstr>
      <vt:lpstr>Times New Roman</vt:lpstr>
      <vt:lpstr>Тема Office</vt:lpstr>
      <vt:lpstr>Масленица</vt:lpstr>
      <vt:lpstr>Презентация PowerPoint</vt:lpstr>
      <vt:lpstr> Целую неделю народ провожает надоевшую зиму, печет блины, ходит друг к другу в гости, устраивают ярмарки, уличные игры, выступления ряженых, пляски, поют песни. В песнях говорилось об изобилии масла, сыра, творога   </vt:lpstr>
      <vt:lpstr>Презентация PowerPoint</vt:lpstr>
      <vt:lpstr>Презентация PowerPoint</vt:lpstr>
      <vt:lpstr>А главная участница Масленицы — большая соломенная кукла по имени Масленица. Ее наряжали в платье, на голову повязывали платок, а ноги обували в лапти. Куклу усаживали на сани и везли в гору с песнями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 Гюнеш</dc:creator>
  <cp:lastModifiedBy>tuncay</cp:lastModifiedBy>
  <cp:revision>36</cp:revision>
  <dcterms:created xsi:type="dcterms:W3CDTF">2023-02-05T13:44:11Z</dcterms:created>
  <dcterms:modified xsi:type="dcterms:W3CDTF">2024-02-09T07:41:44Z</dcterms:modified>
</cp:coreProperties>
</file>