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B4C71EC6-210F-42DE-9C53-41977AD35B3D}" type="datetimeFigureOut">
              <a:rPr lang="ru-RU" smtClean="0"/>
              <a:pPr/>
              <a:t>15.02.2021</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15.02.2021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B4C71EC6-210F-42DE-9C53-41977AD35B3D}" type="datetimeFigureOut">
              <a:rPr lang="ru-RU" smtClean="0"/>
              <a:pPr/>
              <a:t>15.02.2021</a:t>
            </a:fld>
            <a:endParaRPr lang="ru-RU"/>
          </a:p>
        </p:txBody>
      </p:sp>
      <p:sp>
        <p:nvSpPr>
          <p:cNvPr id="27" name="Номер слайда 26"/>
          <p:cNvSpPr>
            <a:spLocks noGrp="1"/>
          </p:cNvSpPr>
          <p:nvPr>
            <p:ph type="sldNum" sz="quarter" idx="11"/>
          </p:nvPr>
        </p:nvSpPr>
        <p:spPr/>
        <p:txBody>
          <a:bodyPr rtlCol="0"/>
          <a:lstStyle/>
          <a:p>
            <a:fld id="{B19B0651-EE4F-4900-A07F-96A6BFA9D0F0}"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B4C71EC6-210F-42DE-9C53-41977AD35B3D}" type="datetimeFigureOut">
              <a:rPr lang="ru-RU" smtClean="0"/>
              <a:pPr/>
              <a:t>15.02.2021</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15.02.2021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15.02.2021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4C71EC6-210F-42DE-9C53-41977AD35B3D}" type="datetimeFigureOut">
              <a:rPr lang="ru-RU" smtClean="0"/>
              <a:pPr/>
              <a:t>15.02.2021</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2800" b="1" dirty="0"/>
              <a:t>Коммуникативно-  направленное  обучение видам речевой деятельности на уроках иностранного языка </a:t>
            </a:r>
            <a:r>
              <a:rPr lang="ru-RU" sz="2800" dirty="0"/>
              <a:t/>
            </a:r>
            <a:br>
              <a:rPr lang="ru-RU" sz="2800" dirty="0"/>
            </a:br>
            <a:endParaRPr lang="ru-RU" sz="2800" dirty="0"/>
          </a:p>
        </p:txBody>
      </p:sp>
      <p:sp>
        <p:nvSpPr>
          <p:cNvPr id="3" name="Подзаголовок 2"/>
          <p:cNvSpPr>
            <a:spLocks noGrp="1"/>
          </p:cNvSpPr>
          <p:nvPr>
            <p:ph type="subTitle" idx="1"/>
          </p:nvPr>
        </p:nvSpPr>
        <p:spPr/>
        <p:txBody>
          <a:bodyPr>
            <a:normAutofit fontScale="92500" lnSpcReduction="20000"/>
          </a:bodyPr>
          <a:lstStyle/>
          <a:p>
            <a:r>
              <a:rPr lang="ru-RU" b="1" dirty="0" smtClean="0">
                <a:solidFill>
                  <a:srgbClr val="FF0000"/>
                </a:solidFill>
              </a:rPr>
              <a:t>Срок реализации 1год </a:t>
            </a:r>
          </a:p>
          <a:p>
            <a:r>
              <a:rPr lang="ru-RU" b="1" dirty="0" smtClean="0">
                <a:solidFill>
                  <a:srgbClr val="FF0000"/>
                </a:solidFill>
              </a:rPr>
              <a:t>       Выполнила: Федосова С.И., учитель русского и иностранного языка, </a:t>
            </a:r>
            <a:r>
              <a:rPr lang="en-US" b="1" dirty="0" smtClean="0">
                <a:solidFill>
                  <a:srgbClr val="FF0000"/>
                </a:solidFill>
              </a:rPr>
              <a:t>I  </a:t>
            </a:r>
            <a:r>
              <a:rPr lang="ru-RU" b="1" dirty="0" smtClean="0">
                <a:solidFill>
                  <a:srgbClr val="FF0000"/>
                </a:solidFill>
              </a:rPr>
              <a:t>категории,  МБОУ </a:t>
            </a:r>
            <a:r>
              <a:rPr lang="ru-RU" b="1" dirty="0" err="1" smtClean="0">
                <a:solidFill>
                  <a:srgbClr val="FF0000"/>
                </a:solidFill>
              </a:rPr>
              <a:t>Усть-Тасуркайская</a:t>
            </a:r>
            <a:r>
              <a:rPr lang="ru-RU" b="1" dirty="0" smtClean="0">
                <a:solidFill>
                  <a:srgbClr val="FF0000"/>
                </a:solidFill>
              </a:rPr>
              <a:t> ООШ </a:t>
            </a:r>
            <a:endParaRPr lang="ru-RU" b="1" dirty="0">
              <a:solidFill>
                <a:srgbClr val="FF0000"/>
              </a:solidFill>
            </a:endParaRPr>
          </a:p>
        </p:txBody>
      </p:sp>
    </p:spTree>
    <p:extLst>
      <p:ext uri="{BB962C8B-B14F-4D97-AF65-F5344CB8AC3E}">
        <p14:creationId xmlns="" xmlns:p14="http://schemas.microsoft.com/office/powerpoint/2010/main" val="1454783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Мотивация речи</a:t>
            </a:r>
            <a:endParaRPr lang="ru-RU" dirty="0"/>
          </a:p>
        </p:txBody>
      </p:sp>
      <p:sp>
        <p:nvSpPr>
          <p:cNvPr id="3" name="Объект 2"/>
          <p:cNvSpPr>
            <a:spLocks noGrp="1"/>
          </p:cNvSpPr>
          <p:nvPr>
            <p:ph idx="1"/>
          </p:nvPr>
        </p:nvSpPr>
        <p:spPr/>
        <p:txBody>
          <a:bodyPr>
            <a:normAutofit fontScale="85000" lnSpcReduction="20000"/>
          </a:bodyPr>
          <a:lstStyle/>
          <a:p>
            <a:r>
              <a:rPr lang="ru-RU" dirty="0"/>
              <a:t>Успешное развитие коммуникативных способностей – это часть социальной компетентности, означающей готовность ребенка к встрече с  новой социальной средой. Овладение языком, речью – необходимое условие формирования социально активной личности. Научиться ясно и грамматически правильно  говорить на иностранном языке, обладать хорошо поставленным голосом, излагать собственные мысли в свободной творческой интерпретации в устной и письменной форме, уметь выражать свои эмоции разнообразными интонационными средствами, соблюдать речевую культуру и развивать умение общаться необходимо каждому</a:t>
            </a:r>
            <a:r>
              <a:rPr lang="ru-RU" dirty="0" smtClean="0"/>
              <a:t>.</a:t>
            </a:r>
            <a:endParaRPr lang="ru-RU" dirty="0"/>
          </a:p>
        </p:txBody>
      </p:sp>
    </p:spTree>
    <p:extLst>
      <p:ext uri="{BB962C8B-B14F-4D97-AF65-F5344CB8AC3E}">
        <p14:creationId xmlns="" xmlns:p14="http://schemas.microsoft.com/office/powerpoint/2010/main" val="2065401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Мотивация речи</a:t>
            </a:r>
            <a:endParaRPr lang="ru-RU" dirty="0"/>
          </a:p>
        </p:txBody>
      </p:sp>
      <p:sp>
        <p:nvSpPr>
          <p:cNvPr id="3" name="Объект 2"/>
          <p:cNvSpPr>
            <a:spLocks noGrp="1"/>
          </p:cNvSpPr>
          <p:nvPr>
            <p:ph idx="1"/>
          </p:nvPr>
        </p:nvSpPr>
        <p:spPr/>
        <p:txBody>
          <a:bodyPr/>
          <a:lstStyle/>
          <a:p>
            <a:r>
              <a:rPr lang="ru-RU" dirty="0"/>
              <a:t>Поэтому, одной из наиболее важных задач на современном этапе обучения учащихся считается развитие речевой деятельности как средство формирования коммуникативной компетентности школьников.</a:t>
            </a:r>
          </a:p>
          <a:p>
            <a:endParaRPr lang="ru-RU" dirty="0"/>
          </a:p>
        </p:txBody>
      </p:sp>
    </p:spTree>
    <p:extLst>
      <p:ext uri="{BB962C8B-B14F-4D97-AF65-F5344CB8AC3E}">
        <p14:creationId xmlns="" xmlns:p14="http://schemas.microsoft.com/office/powerpoint/2010/main" val="1254153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229600" cy="1143000"/>
          </a:xfrm>
        </p:spPr>
        <p:txBody>
          <a:bodyPr>
            <a:normAutofit/>
          </a:bodyPr>
          <a:lstStyle/>
          <a:p>
            <a:r>
              <a:rPr lang="ru-RU" sz="3200" b="1" dirty="0"/>
              <a:t>Коммуникативно-  направленное  обучение видам речевой деятельности</a:t>
            </a:r>
            <a:endParaRPr lang="ru-RU" sz="3200" dirty="0"/>
          </a:p>
        </p:txBody>
      </p:sp>
      <p:sp>
        <p:nvSpPr>
          <p:cNvPr id="3" name="Объект 2"/>
          <p:cNvSpPr>
            <a:spLocks noGrp="1"/>
          </p:cNvSpPr>
          <p:nvPr>
            <p:ph idx="1"/>
          </p:nvPr>
        </p:nvSpPr>
        <p:spPr/>
        <p:txBody>
          <a:bodyPr>
            <a:normAutofit lnSpcReduction="10000"/>
          </a:bodyPr>
          <a:lstStyle/>
          <a:p>
            <a:r>
              <a:rPr lang="ru-RU" dirty="0"/>
              <a:t>Коммуникативный подход – подход, обеспечивающий воздействие на собеседника, оптимальность обучения с точки зрения эффективности воздействия на другого человека. Это подход напрямую связан со строением и особенностями речевой деятельности, поэтому в методике часто употребляется термин «коммуникативный системно-</a:t>
            </a:r>
            <a:r>
              <a:rPr lang="ru-RU" dirty="0" err="1"/>
              <a:t>деятельностный</a:t>
            </a:r>
            <a:r>
              <a:rPr lang="ru-RU" dirty="0"/>
              <a:t>» подход.</a:t>
            </a:r>
          </a:p>
          <a:p>
            <a:endParaRPr lang="ru-RU" dirty="0"/>
          </a:p>
        </p:txBody>
      </p:sp>
    </p:spTree>
    <p:extLst>
      <p:ext uri="{BB962C8B-B14F-4D97-AF65-F5344CB8AC3E}">
        <p14:creationId xmlns="" xmlns:p14="http://schemas.microsoft.com/office/powerpoint/2010/main" val="2314917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К</a:t>
            </a:r>
            <a:r>
              <a:rPr lang="ru-RU" dirty="0" smtClean="0"/>
              <a:t>оммуникативный </a:t>
            </a:r>
            <a:r>
              <a:rPr lang="ru-RU" dirty="0"/>
              <a:t>системно-</a:t>
            </a:r>
            <a:r>
              <a:rPr lang="ru-RU" dirty="0" err="1"/>
              <a:t>деятельностный</a:t>
            </a:r>
            <a:r>
              <a:rPr lang="ru-RU" dirty="0"/>
              <a:t>» подход</a:t>
            </a:r>
          </a:p>
        </p:txBody>
      </p:sp>
      <p:sp>
        <p:nvSpPr>
          <p:cNvPr id="3" name="Объект 2"/>
          <p:cNvSpPr>
            <a:spLocks noGrp="1"/>
          </p:cNvSpPr>
          <p:nvPr>
            <p:ph idx="1"/>
          </p:nvPr>
        </p:nvSpPr>
        <p:spPr/>
        <p:txBody>
          <a:bodyPr>
            <a:normAutofit/>
          </a:bodyPr>
          <a:lstStyle/>
          <a:p>
            <a:r>
              <a:rPr lang="ru-RU" dirty="0"/>
              <a:t>Этот подход представляет собой реализацию такого способа обучения, при котором осуществляется </a:t>
            </a:r>
            <a:r>
              <a:rPr lang="ru-RU" u="sng" dirty="0"/>
              <a:t>упорядоченное, систематизированное</a:t>
            </a:r>
            <a:r>
              <a:rPr lang="ru-RU" dirty="0"/>
              <a:t> и </a:t>
            </a:r>
            <a:r>
              <a:rPr lang="ru-RU" dirty="0" err="1"/>
              <a:t>взаимосоотнесенное</a:t>
            </a:r>
            <a:r>
              <a:rPr lang="ru-RU" dirty="0"/>
              <a:t> обучение иностранному языку как средству общения в условиях воспроизводимой на учебных занятиях речевой деятельности – неотъемлемой и составной части общей деятельности. </a:t>
            </a:r>
          </a:p>
        </p:txBody>
      </p:sp>
    </p:spTree>
    <p:extLst>
      <p:ext uri="{BB962C8B-B14F-4D97-AF65-F5344CB8AC3E}">
        <p14:creationId xmlns="" xmlns:p14="http://schemas.microsoft.com/office/powerpoint/2010/main" val="415322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Направления коммуникативного обучения иностранному  языку</a:t>
            </a:r>
            <a:endParaRPr lang="ru-RU" dirty="0"/>
          </a:p>
        </p:txBody>
      </p:sp>
      <p:sp>
        <p:nvSpPr>
          <p:cNvPr id="3" name="Объект 2"/>
          <p:cNvSpPr>
            <a:spLocks noGrp="1"/>
          </p:cNvSpPr>
          <p:nvPr>
            <p:ph idx="1"/>
          </p:nvPr>
        </p:nvSpPr>
        <p:spPr/>
        <p:txBody>
          <a:bodyPr>
            <a:normAutofit fontScale="85000" lnSpcReduction="20000"/>
          </a:bodyPr>
          <a:lstStyle/>
          <a:p>
            <a:pPr fontAlgn="base"/>
            <a:r>
              <a:rPr lang="ru-RU" dirty="0"/>
              <a:t>Наиболее эффективными направлениями, способствующими реализации </a:t>
            </a:r>
            <a:r>
              <a:rPr lang="ru-RU" dirty="0" smtClean="0"/>
              <a:t>коммуникативной </a:t>
            </a:r>
            <a:r>
              <a:rPr lang="ru-RU" dirty="0"/>
              <a:t>направленности обучения иностранному языку, считаются:</a:t>
            </a:r>
          </a:p>
          <a:p>
            <a:pPr fontAlgn="base"/>
            <a:r>
              <a:rPr lang="ru-RU" dirty="0"/>
              <a:t>влияние концептуальных составляющих на содержание;</a:t>
            </a:r>
          </a:p>
          <a:p>
            <a:pPr fontAlgn="base"/>
            <a:r>
              <a:rPr lang="ru-RU" dirty="0"/>
              <a:t>отбор и организация учебного языкового и речевого материала;</a:t>
            </a:r>
          </a:p>
          <a:p>
            <a:pPr fontAlgn="base"/>
            <a:r>
              <a:rPr lang="ru-RU" dirty="0"/>
              <a:t>моделирование в учебном процессе ситуаций общения и способы формирования речевых навыков обучающихся;</a:t>
            </a:r>
          </a:p>
          <a:p>
            <a:pPr fontAlgn="base"/>
            <a:r>
              <a:rPr lang="ru-RU" dirty="0"/>
              <a:t>самоанализ и управление учебной деятельностью на занятиях с учителем и в самостоятельной работе.</a:t>
            </a:r>
          </a:p>
          <a:p>
            <a:endParaRPr lang="ru-RU" dirty="0"/>
          </a:p>
        </p:txBody>
      </p:sp>
    </p:spTree>
    <p:extLst>
      <p:ext uri="{BB962C8B-B14F-4D97-AF65-F5344CB8AC3E}">
        <p14:creationId xmlns="" xmlns:p14="http://schemas.microsoft.com/office/powerpoint/2010/main" val="2570719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Коммуникативно-ориентированное обучение</a:t>
            </a:r>
            <a:endParaRPr lang="ru-RU" dirty="0"/>
          </a:p>
        </p:txBody>
      </p:sp>
      <p:sp>
        <p:nvSpPr>
          <p:cNvPr id="3" name="Объект 2"/>
          <p:cNvSpPr>
            <a:spLocks noGrp="1"/>
          </p:cNvSpPr>
          <p:nvPr>
            <p:ph idx="1"/>
          </p:nvPr>
        </p:nvSpPr>
        <p:spPr/>
        <p:txBody>
          <a:bodyPr/>
          <a:lstStyle/>
          <a:p>
            <a:r>
              <a:rPr lang="ru-RU" dirty="0"/>
              <a:t>Коммуникативно-ориентированное обучение иностранному языку – это речевая направленность процесса обучения, ориентация не только на содержательную сторону общения, но и на форму </a:t>
            </a:r>
            <a:r>
              <a:rPr lang="ru-RU" dirty="0" smtClean="0"/>
              <a:t>высказывания.</a:t>
            </a:r>
            <a:endParaRPr lang="ru-RU" dirty="0"/>
          </a:p>
        </p:txBody>
      </p:sp>
    </p:spTree>
    <p:extLst>
      <p:ext uri="{BB962C8B-B14F-4D97-AF65-F5344CB8AC3E}">
        <p14:creationId xmlns="" xmlns:p14="http://schemas.microsoft.com/office/powerpoint/2010/main" val="3743929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Языковая среда</a:t>
            </a:r>
            <a:endParaRPr lang="ru-RU" dirty="0"/>
          </a:p>
        </p:txBody>
      </p:sp>
      <p:sp>
        <p:nvSpPr>
          <p:cNvPr id="3" name="Объект 2"/>
          <p:cNvSpPr>
            <a:spLocks noGrp="1"/>
          </p:cNvSpPr>
          <p:nvPr>
            <p:ph idx="1"/>
          </p:nvPr>
        </p:nvSpPr>
        <p:spPr/>
        <p:txBody>
          <a:bodyPr>
            <a:normAutofit fontScale="85000" lnSpcReduction="20000"/>
          </a:bodyPr>
          <a:lstStyle/>
          <a:p>
            <a:r>
              <a:rPr lang="ru-RU" dirty="0"/>
              <a:t>Проектирование языковой среды как системообразующего элемента коммуникативно-ориентированного обучения подразумевает моделирование всех трех, без исключения, </a:t>
            </a:r>
            <a:r>
              <a:rPr lang="ru-RU" dirty="0" smtClean="0"/>
              <a:t>элементов </a:t>
            </a:r>
            <a:r>
              <a:rPr lang="ru-RU" dirty="0"/>
              <a:t>единицы материальной культуры (абсолютно все физические объекты); духовная культура (все понятия, включая систему верований, ценностей и этических представлений) и социальная культура, или модели </a:t>
            </a:r>
            <a:r>
              <a:rPr lang="ru-RU" dirty="0" smtClean="0"/>
              <a:t>поведения . Формируя </a:t>
            </a:r>
            <a:r>
              <a:rPr lang="ru-RU" dirty="0"/>
              <a:t>коммуникативную компетенцию, преподаватели создают учебные ситуации, помогающие учащимся приобретать знания, умения и навыки в различных видах речевой </a:t>
            </a:r>
            <a:r>
              <a:rPr lang="ru-RU" dirty="0" smtClean="0"/>
              <a:t>деятельности</a:t>
            </a:r>
            <a:r>
              <a:rPr lang="ru-RU" dirty="0"/>
              <a:t>. </a:t>
            </a:r>
          </a:p>
          <a:p>
            <a:endParaRPr lang="ru-RU" dirty="0"/>
          </a:p>
        </p:txBody>
      </p:sp>
    </p:spTree>
    <p:extLst>
      <p:ext uri="{BB962C8B-B14F-4D97-AF65-F5344CB8AC3E}">
        <p14:creationId xmlns="" xmlns:p14="http://schemas.microsoft.com/office/powerpoint/2010/main" val="2900775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Виды речевой деятельности. </a:t>
            </a:r>
            <a:r>
              <a:rPr lang="ru-RU" dirty="0"/>
              <a:t> </a:t>
            </a:r>
            <a:br>
              <a:rPr lang="ru-RU" dirty="0"/>
            </a:br>
            <a:endParaRPr lang="ru-RU" dirty="0"/>
          </a:p>
        </p:txBody>
      </p:sp>
      <p:sp>
        <p:nvSpPr>
          <p:cNvPr id="3" name="Объект 2"/>
          <p:cNvSpPr>
            <a:spLocks noGrp="1"/>
          </p:cNvSpPr>
          <p:nvPr>
            <p:ph idx="1"/>
          </p:nvPr>
        </p:nvSpPr>
        <p:spPr/>
        <p:txBody>
          <a:bodyPr>
            <a:normAutofit/>
          </a:bodyPr>
          <a:lstStyle/>
          <a:p>
            <a:r>
              <a:rPr lang="ru-RU" dirty="0"/>
              <a:t>Э</a:t>
            </a:r>
            <a:r>
              <a:rPr lang="ru-RU" dirty="0" smtClean="0"/>
              <a:t>то  </a:t>
            </a:r>
            <a:r>
              <a:rPr lang="ru-RU" dirty="0"/>
              <a:t>понятие как </a:t>
            </a:r>
            <a:r>
              <a:rPr lang="ru-RU" dirty="0" smtClean="0"/>
              <a:t>методическое</a:t>
            </a:r>
            <a:r>
              <a:rPr lang="ru-RU" dirty="0"/>
              <a:t>, так и психологическое. Ведь обучение чтению, письму и </a:t>
            </a:r>
            <a:r>
              <a:rPr lang="ru-RU" dirty="0" smtClean="0"/>
              <a:t>письменной </a:t>
            </a:r>
            <a:r>
              <a:rPr lang="ru-RU" dirty="0"/>
              <a:t>речи, устной речи - это по сути формирование специфических </a:t>
            </a:r>
            <a:r>
              <a:rPr lang="ru-RU" dirty="0" smtClean="0"/>
              <a:t>речевых </a:t>
            </a:r>
            <a:r>
              <a:rPr lang="ru-RU" dirty="0"/>
              <a:t>навыков и основанных на них </a:t>
            </a:r>
            <a:r>
              <a:rPr lang="ru-RU" dirty="0" smtClean="0"/>
              <a:t>речевых </a:t>
            </a:r>
            <a:r>
              <a:rPr lang="ru-RU" dirty="0"/>
              <a:t>или коммуникативно-речевых умений (имеется в виду применение навыков для решения различных </a:t>
            </a:r>
            <a:r>
              <a:rPr lang="ru-RU" dirty="0" smtClean="0"/>
              <a:t>конкретных</a:t>
            </a:r>
            <a:r>
              <a:rPr lang="ru-RU" dirty="0"/>
              <a:t>, прежде всего </a:t>
            </a:r>
            <a:r>
              <a:rPr lang="ru-RU" dirty="0" smtClean="0"/>
              <a:t>коммуникативных</a:t>
            </a:r>
            <a:r>
              <a:rPr lang="ru-RU" dirty="0"/>
              <a:t>, задач).</a:t>
            </a:r>
            <a:r>
              <a:rPr lang="ru-RU" b="1" dirty="0"/>
              <a:t> </a:t>
            </a:r>
            <a:endParaRPr lang="ru-RU" dirty="0"/>
          </a:p>
        </p:txBody>
      </p:sp>
    </p:spTree>
    <p:extLst>
      <p:ext uri="{BB962C8B-B14F-4D97-AF65-F5344CB8AC3E}">
        <p14:creationId xmlns="" xmlns:p14="http://schemas.microsoft.com/office/powerpoint/2010/main" val="84462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Виды речевой деятельности</a:t>
            </a:r>
            <a:endParaRPr lang="ru-RU" dirty="0"/>
          </a:p>
        </p:txBody>
      </p:sp>
      <p:sp>
        <p:nvSpPr>
          <p:cNvPr id="3" name="Объект 2"/>
          <p:cNvSpPr>
            <a:spLocks noGrp="1"/>
          </p:cNvSpPr>
          <p:nvPr>
            <p:ph idx="1"/>
          </p:nvPr>
        </p:nvSpPr>
        <p:spPr/>
        <p:txBody>
          <a:bodyPr>
            <a:normAutofit fontScale="92500" lnSpcReduction="10000"/>
          </a:bodyPr>
          <a:lstStyle/>
          <a:p>
            <a:r>
              <a:rPr lang="ru-RU" b="1" dirty="0"/>
              <a:t>Виды речевой </a:t>
            </a:r>
            <a:r>
              <a:rPr lang="ru-RU" b="1" dirty="0" smtClean="0"/>
              <a:t>деятельности </a:t>
            </a:r>
            <a:r>
              <a:rPr lang="ru-RU" b="1" dirty="0"/>
              <a:t>- это и есть различные виды </a:t>
            </a:r>
            <a:r>
              <a:rPr lang="ru-RU" b="1" dirty="0" smtClean="0"/>
              <a:t>речевых </a:t>
            </a:r>
            <a:r>
              <a:rPr lang="ru-RU" b="1" dirty="0"/>
              <a:t>навыков и речевых умений. </a:t>
            </a:r>
            <a:r>
              <a:rPr lang="ru-RU" dirty="0"/>
              <a:t>Обычно выделяется четыре основных вида речевой деятельности: это</a:t>
            </a:r>
            <a:r>
              <a:rPr lang="ru-RU" b="1" dirty="0"/>
              <a:t> </a:t>
            </a:r>
            <a:r>
              <a:rPr lang="ru-RU" b="1" dirty="0" smtClean="0"/>
              <a:t>чтение</a:t>
            </a:r>
            <a:r>
              <a:rPr lang="ru-RU" b="1" dirty="0"/>
              <a:t>, </a:t>
            </a:r>
            <a:r>
              <a:rPr lang="ru-RU" b="1" dirty="0" err="1"/>
              <a:t>аудирование</a:t>
            </a:r>
            <a:r>
              <a:rPr lang="ru-RU" dirty="0"/>
              <a:t> (слушание); они объединяются под названием </a:t>
            </a:r>
            <a:r>
              <a:rPr lang="ru-RU" dirty="0" smtClean="0"/>
              <a:t>рецептивных </a:t>
            </a:r>
            <a:r>
              <a:rPr lang="ru-RU" dirty="0"/>
              <a:t>видов речевой деятельности;</a:t>
            </a:r>
          </a:p>
          <a:p>
            <a:r>
              <a:rPr lang="ru-RU" b="1" dirty="0"/>
              <a:t>устная </a:t>
            </a:r>
            <a:r>
              <a:rPr lang="ru-RU" b="1" dirty="0" smtClean="0"/>
              <a:t>речь(говорение) </a:t>
            </a:r>
            <a:r>
              <a:rPr lang="ru-RU" b="1" dirty="0"/>
              <a:t>и письмо</a:t>
            </a:r>
            <a:r>
              <a:rPr lang="ru-RU" dirty="0"/>
              <a:t> (вместе с </a:t>
            </a:r>
            <a:r>
              <a:rPr lang="ru-RU" dirty="0" smtClean="0"/>
              <a:t>письменной </a:t>
            </a:r>
            <a:r>
              <a:rPr lang="ru-RU" dirty="0"/>
              <a:t>речью; последние два вида </a:t>
            </a:r>
            <a:r>
              <a:rPr lang="ru-RU" dirty="0" smtClean="0"/>
              <a:t>речевой </a:t>
            </a:r>
            <a:r>
              <a:rPr lang="ru-RU" dirty="0"/>
              <a:t>деятельности обычно </a:t>
            </a:r>
            <a:r>
              <a:rPr lang="ru-RU" dirty="0" smtClean="0"/>
              <a:t>называются</a:t>
            </a:r>
            <a:r>
              <a:rPr lang="ru-RU" b="1" dirty="0" smtClean="0"/>
              <a:t> </a:t>
            </a:r>
            <a:r>
              <a:rPr lang="ru-RU" b="1" dirty="0"/>
              <a:t>продуктивными</a:t>
            </a:r>
            <a:r>
              <a:rPr lang="ru-RU" dirty="0"/>
              <a:t>).</a:t>
            </a:r>
          </a:p>
          <a:p>
            <a:endParaRPr lang="ru-RU" dirty="0"/>
          </a:p>
        </p:txBody>
      </p:sp>
    </p:spTree>
    <p:extLst>
      <p:ext uri="{BB962C8B-B14F-4D97-AF65-F5344CB8AC3E}">
        <p14:creationId xmlns="" xmlns:p14="http://schemas.microsoft.com/office/powerpoint/2010/main" val="135438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Обучение чтению</a:t>
            </a:r>
            <a:endParaRPr lang="ru-RU" dirty="0"/>
          </a:p>
        </p:txBody>
      </p:sp>
      <p:sp>
        <p:nvSpPr>
          <p:cNvPr id="3" name="Объект 2"/>
          <p:cNvSpPr>
            <a:spLocks noGrp="1"/>
          </p:cNvSpPr>
          <p:nvPr>
            <p:ph idx="1"/>
          </p:nvPr>
        </p:nvSpPr>
        <p:spPr/>
        <p:txBody>
          <a:bodyPr>
            <a:normAutofit fontScale="92500" lnSpcReduction="10000"/>
          </a:bodyPr>
          <a:lstStyle/>
          <a:p>
            <a:r>
              <a:rPr lang="ru-RU" b="1" dirty="0"/>
              <a:t>О</a:t>
            </a:r>
            <a:r>
              <a:rPr lang="ru-RU" b="1" dirty="0" smtClean="0"/>
              <a:t>бучение </a:t>
            </a:r>
            <a:r>
              <a:rPr lang="ru-RU" b="1" dirty="0"/>
              <a:t>чтению вслух - это не столько обучение чтению, сколько обучение устной речи и </a:t>
            </a:r>
            <a:r>
              <a:rPr lang="ru-RU" b="1" dirty="0" smtClean="0"/>
              <a:t>развитие </a:t>
            </a:r>
            <a:r>
              <a:rPr lang="ru-RU" b="1" dirty="0"/>
              <a:t>артикуляционного аппарата.</a:t>
            </a:r>
            <a:r>
              <a:rPr lang="ru-RU" dirty="0"/>
              <a:t> </a:t>
            </a:r>
            <a:r>
              <a:rPr lang="ru-RU" b="1" dirty="0"/>
              <a:t>Но чему мы специально не учили, </a:t>
            </a:r>
            <a:r>
              <a:rPr lang="ru-RU" b="1" dirty="0" smtClean="0"/>
              <a:t>того </a:t>
            </a:r>
            <a:r>
              <a:rPr lang="ru-RU" b="1" dirty="0"/>
              <a:t>школьник, вероятнее всего, уметь не будет.</a:t>
            </a:r>
            <a:r>
              <a:rPr lang="ru-RU" dirty="0"/>
              <a:t> Если мы его научили "</a:t>
            </a:r>
            <a:r>
              <a:rPr lang="ru-RU" dirty="0" smtClean="0"/>
              <a:t>медленному</a:t>
            </a:r>
            <a:r>
              <a:rPr lang="ru-RU" dirty="0"/>
              <a:t>", как порой говорят,</a:t>
            </a:r>
            <a:r>
              <a:rPr lang="ru-RU" b="1" dirty="0"/>
              <a:t> </a:t>
            </a:r>
            <a:r>
              <a:rPr lang="ru-RU" b="1" dirty="0" smtClean="0"/>
              <a:t>изучающему</a:t>
            </a:r>
            <a:r>
              <a:rPr lang="ru-RU" dirty="0" smtClean="0"/>
              <a:t> </a:t>
            </a:r>
            <a:r>
              <a:rPr lang="ru-RU" dirty="0"/>
              <a:t>чтению, то когда он столкнется с необходимостью</a:t>
            </a:r>
            <a:r>
              <a:rPr lang="ru-RU" b="1" dirty="0"/>
              <a:t> просмотрового,</a:t>
            </a:r>
            <a:r>
              <a:rPr lang="ru-RU" dirty="0"/>
              <a:t> или </a:t>
            </a:r>
            <a:r>
              <a:rPr lang="ru-RU" b="1" dirty="0"/>
              <a:t>ознакомительного,</a:t>
            </a:r>
            <a:r>
              <a:rPr lang="ru-RU" dirty="0"/>
              <a:t> чтения, он может просто встать в тупик.</a:t>
            </a:r>
          </a:p>
        </p:txBody>
      </p:sp>
    </p:spTree>
    <p:extLst>
      <p:ext uri="{BB962C8B-B14F-4D97-AF65-F5344CB8AC3E}">
        <p14:creationId xmlns="" xmlns:p14="http://schemas.microsoft.com/office/powerpoint/2010/main" val="679639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8229600" cy="1143000"/>
          </a:xfrm>
        </p:spPr>
        <p:txBody>
          <a:bodyPr>
            <a:normAutofit fontScale="90000"/>
          </a:bodyPr>
          <a:lstStyle/>
          <a:p>
            <a:r>
              <a:rPr lang="ru-RU" b="1" dirty="0"/>
              <a:t>Основные задачи модернизации российского образования </a:t>
            </a:r>
          </a:p>
        </p:txBody>
      </p:sp>
      <p:sp>
        <p:nvSpPr>
          <p:cNvPr id="3" name="Объект 2"/>
          <p:cNvSpPr>
            <a:spLocks noGrp="1"/>
          </p:cNvSpPr>
          <p:nvPr>
            <p:ph idx="1"/>
          </p:nvPr>
        </p:nvSpPr>
        <p:spPr/>
        <p:txBody>
          <a:bodyPr>
            <a:normAutofit fontScale="77500" lnSpcReduction="20000"/>
          </a:bodyPr>
          <a:lstStyle/>
          <a:p>
            <a:r>
              <a:rPr lang="ru-RU" dirty="0"/>
              <a:t>П</a:t>
            </a:r>
            <a:r>
              <a:rPr lang="ru-RU" dirty="0" smtClean="0"/>
              <a:t>овышение </a:t>
            </a:r>
            <a:r>
              <a:rPr lang="ru-RU" dirty="0"/>
              <a:t>его доступности, качества и эффективности. Это предполагает не только масштабные структурные, институциональные, организационно- экономические изменения, но в первую очередь – значительное </a:t>
            </a:r>
            <a:r>
              <a:rPr lang="ru-RU" b="1" dirty="0"/>
              <a:t>обновление содержания образования.</a:t>
            </a:r>
            <a:r>
              <a:rPr lang="ru-RU" dirty="0"/>
              <a:t> Главным условием решения этой задачи является введение </a:t>
            </a:r>
            <a:r>
              <a:rPr lang="ru-RU" b="1" dirty="0"/>
              <a:t>государственного стандарта общего образования. Федеральный компонент образовательного стандарта</a:t>
            </a:r>
            <a:r>
              <a:rPr lang="ru-RU" dirty="0"/>
              <a:t> общего образования разработан с учетом основных направлений модернизации общего образования. В том </a:t>
            </a:r>
            <a:r>
              <a:rPr lang="ru-RU" dirty="0" smtClean="0"/>
              <a:t>числе, </a:t>
            </a:r>
            <a:r>
              <a:rPr lang="ru-RU" dirty="0"/>
              <a:t>формирование ключевых компетенций – готовности учащихся использовать усвоенные знания, умения и способы деятельности в реальной жизни для решения практических задач.</a:t>
            </a:r>
          </a:p>
        </p:txBody>
      </p:sp>
    </p:spTree>
    <p:extLst>
      <p:ext uri="{BB962C8B-B14F-4D97-AF65-F5344CB8AC3E}">
        <p14:creationId xmlns="" xmlns:p14="http://schemas.microsoft.com/office/powerpoint/2010/main" val="2209538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Обучение чтению</a:t>
            </a:r>
            <a:endParaRPr lang="ru-RU" dirty="0"/>
          </a:p>
        </p:txBody>
      </p:sp>
      <p:sp>
        <p:nvSpPr>
          <p:cNvPr id="3" name="Объект 2"/>
          <p:cNvSpPr>
            <a:spLocks noGrp="1"/>
          </p:cNvSpPr>
          <p:nvPr>
            <p:ph idx="1"/>
          </p:nvPr>
        </p:nvSpPr>
        <p:spPr/>
        <p:txBody>
          <a:bodyPr/>
          <a:lstStyle/>
          <a:p>
            <a:r>
              <a:rPr lang="ru-RU" b="1" dirty="0"/>
              <a:t>Учить следует не "чтению вообще"</a:t>
            </a:r>
            <a:r>
              <a:rPr lang="ru-RU" dirty="0"/>
              <a:t> на одном конкретном его виде,</a:t>
            </a:r>
            <a:r>
              <a:rPr lang="ru-RU" b="1" dirty="0"/>
              <a:t> а </a:t>
            </a:r>
            <a:r>
              <a:rPr lang="ru-RU" b="1" dirty="0" smtClean="0"/>
              <a:t>различным </a:t>
            </a:r>
            <a:r>
              <a:rPr lang="ru-RU" b="1" dirty="0"/>
              <a:t>видам чтения и умению свободно переходить от одного к другому в </a:t>
            </a:r>
            <a:r>
              <a:rPr lang="ru-RU" b="1" dirty="0" smtClean="0"/>
              <a:t>зависимости </a:t>
            </a:r>
            <a:r>
              <a:rPr lang="ru-RU" b="1" dirty="0"/>
              <a:t>от цели чтения и </a:t>
            </a:r>
            <a:r>
              <a:rPr lang="ru-RU" b="1" dirty="0" smtClean="0"/>
              <a:t>характера </a:t>
            </a:r>
            <a:r>
              <a:rPr lang="ru-RU" b="1" dirty="0"/>
              <a:t>текста.</a:t>
            </a:r>
            <a:r>
              <a:rPr lang="ru-RU" dirty="0"/>
              <a:t> </a:t>
            </a:r>
          </a:p>
          <a:p>
            <a:endParaRPr lang="ru-RU" dirty="0"/>
          </a:p>
        </p:txBody>
      </p:sp>
    </p:spTree>
    <p:extLst>
      <p:ext uri="{BB962C8B-B14F-4D97-AF65-F5344CB8AC3E}">
        <p14:creationId xmlns="" xmlns:p14="http://schemas.microsoft.com/office/powerpoint/2010/main" val="4165746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Обучение </a:t>
            </a:r>
            <a:r>
              <a:rPr lang="ru-RU" dirty="0" err="1" smtClean="0"/>
              <a:t>аудированию</a:t>
            </a:r>
            <a:endParaRPr lang="ru-RU" dirty="0"/>
          </a:p>
        </p:txBody>
      </p:sp>
      <p:sp>
        <p:nvSpPr>
          <p:cNvPr id="3" name="Объект 2"/>
          <p:cNvSpPr>
            <a:spLocks noGrp="1"/>
          </p:cNvSpPr>
          <p:nvPr>
            <p:ph idx="1"/>
          </p:nvPr>
        </p:nvSpPr>
        <p:spPr/>
        <p:txBody>
          <a:bodyPr>
            <a:normAutofit lnSpcReduction="10000"/>
          </a:bodyPr>
          <a:lstStyle/>
          <a:p>
            <a:r>
              <a:rPr lang="ru-RU" dirty="0"/>
              <a:t>Не менее сложно обстоит дело</a:t>
            </a:r>
            <a:r>
              <a:rPr lang="ru-RU" b="1" dirty="0"/>
              <a:t> с </a:t>
            </a:r>
            <a:r>
              <a:rPr lang="ru-RU" b="1" dirty="0" err="1"/>
              <a:t>аудированием</a:t>
            </a:r>
            <a:r>
              <a:rPr lang="ru-RU" dirty="0"/>
              <a:t> (слушанием). Многим </a:t>
            </a:r>
            <a:r>
              <a:rPr lang="ru-RU" dirty="0" smtClean="0"/>
              <a:t>кажется</a:t>
            </a:r>
            <a:r>
              <a:rPr lang="ru-RU" dirty="0"/>
              <a:t>, что ему вообще не надо учить. Действительно, у многих детей умения </a:t>
            </a:r>
            <a:r>
              <a:rPr lang="ru-RU" dirty="0" err="1"/>
              <a:t>аудирования</a:t>
            </a:r>
            <a:r>
              <a:rPr lang="ru-RU" dirty="0"/>
              <a:t> формируются спонтанно, без нашего активного участия.  Но </a:t>
            </a:r>
            <a:r>
              <a:rPr lang="ru-RU" dirty="0" smtClean="0"/>
              <a:t>проходят </a:t>
            </a:r>
            <a:r>
              <a:rPr lang="ru-RU" dirty="0"/>
              <a:t>годы, и выясняется, что кто-то из них на уроке в старшем классе не способен вычленить в </a:t>
            </a:r>
            <a:r>
              <a:rPr lang="ru-RU" dirty="0" smtClean="0"/>
              <a:t>тексте главные </a:t>
            </a:r>
            <a:r>
              <a:rPr lang="ru-RU" dirty="0"/>
              <a:t>мысли, удержать их в памяти, а то и вообще сосредоточиться на </a:t>
            </a:r>
            <a:r>
              <a:rPr lang="ru-RU" dirty="0" smtClean="0"/>
              <a:t>процессе </a:t>
            </a:r>
            <a:r>
              <a:rPr lang="ru-RU" dirty="0"/>
              <a:t>слушания.</a:t>
            </a:r>
          </a:p>
        </p:txBody>
      </p:sp>
    </p:spTree>
    <p:extLst>
      <p:ext uri="{BB962C8B-B14F-4D97-AF65-F5344CB8AC3E}">
        <p14:creationId xmlns="" xmlns:p14="http://schemas.microsoft.com/office/powerpoint/2010/main" val="1045924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Обучение </a:t>
            </a:r>
            <a:r>
              <a:rPr lang="ru-RU" dirty="0" err="1" smtClean="0"/>
              <a:t>аудированию</a:t>
            </a:r>
            <a:endParaRPr lang="ru-RU" dirty="0"/>
          </a:p>
        </p:txBody>
      </p:sp>
      <p:sp>
        <p:nvSpPr>
          <p:cNvPr id="3" name="Объект 2"/>
          <p:cNvSpPr>
            <a:spLocks noGrp="1"/>
          </p:cNvSpPr>
          <p:nvPr>
            <p:ph idx="1"/>
          </p:nvPr>
        </p:nvSpPr>
        <p:spPr/>
        <p:txBody>
          <a:bodyPr/>
          <a:lstStyle/>
          <a:p>
            <a:r>
              <a:rPr lang="ru-RU" dirty="0"/>
              <a:t>Почему-то это часто называют ленью или </a:t>
            </a:r>
            <a:r>
              <a:rPr lang="ru-RU" dirty="0" smtClean="0"/>
              <a:t>невнимательностью </a:t>
            </a:r>
            <a:r>
              <a:rPr lang="ru-RU" dirty="0"/>
              <a:t>и винят в этом самого ученика. Но он-то виноват здесь в последнюю </a:t>
            </a:r>
            <a:r>
              <a:rPr lang="ru-RU" dirty="0" smtClean="0"/>
              <a:t>очередь</a:t>
            </a:r>
            <a:r>
              <a:rPr lang="ru-RU" dirty="0"/>
              <a:t>: это результат </a:t>
            </a:r>
            <a:r>
              <a:rPr lang="ru-RU" dirty="0" err="1"/>
              <a:t>недообученности</a:t>
            </a:r>
            <a:r>
              <a:rPr lang="ru-RU" dirty="0"/>
              <a:t>.</a:t>
            </a:r>
          </a:p>
          <a:p>
            <a:endParaRPr lang="ru-RU" dirty="0"/>
          </a:p>
        </p:txBody>
      </p:sp>
    </p:spTree>
    <p:extLst>
      <p:ext uri="{BB962C8B-B14F-4D97-AF65-F5344CB8AC3E}">
        <p14:creationId xmlns="" xmlns:p14="http://schemas.microsoft.com/office/powerpoint/2010/main" val="2879730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Обучение письму</a:t>
            </a:r>
            <a:endParaRPr lang="ru-RU" dirty="0"/>
          </a:p>
        </p:txBody>
      </p:sp>
      <p:sp>
        <p:nvSpPr>
          <p:cNvPr id="3" name="Объект 2"/>
          <p:cNvSpPr>
            <a:spLocks noGrp="1"/>
          </p:cNvSpPr>
          <p:nvPr>
            <p:ph idx="1"/>
          </p:nvPr>
        </p:nvSpPr>
        <p:spPr/>
        <p:txBody>
          <a:bodyPr>
            <a:normAutofit lnSpcReduction="10000"/>
          </a:bodyPr>
          <a:lstStyle/>
          <a:p>
            <a:r>
              <a:rPr lang="ru-RU" dirty="0"/>
              <a:t>Что касается письма, то</a:t>
            </a:r>
            <a:r>
              <a:rPr lang="ru-RU" b="1" dirty="0"/>
              <a:t> научить письму это совсем не значит научить письменной речи, письменному </a:t>
            </a:r>
            <a:r>
              <a:rPr lang="ru-RU" b="1" dirty="0" smtClean="0"/>
              <a:t>изложению </a:t>
            </a:r>
            <a:r>
              <a:rPr lang="ru-RU" b="1" dirty="0"/>
              <a:t>своих мыслей.</a:t>
            </a:r>
            <a:r>
              <a:rPr lang="ru-RU" dirty="0"/>
              <a:t> Научив </a:t>
            </a:r>
            <a:r>
              <a:rPr lang="ru-RU" dirty="0" smtClean="0"/>
              <a:t>запоминать </a:t>
            </a:r>
            <a:r>
              <a:rPr lang="ru-RU" dirty="0"/>
              <a:t>и излагать чужие мысли, нельзя считать это полноценной подготовкой к сочинению.</a:t>
            </a:r>
            <a:r>
              <a:rPr lang="ru-RU" b="1" dirty="0"/>
              <a:t> Учить </a:t>
            </a:r>
            <a:r>
              <a:rPr lang="ru-RU" b="1" dirty="0" smtClean="0"/>
              <a:t>письменной </a:t>
            </a:r>
            <a:r>
              <a:rPr lang="ru-RU" b="1" dirty="0"/>
              <a:t>речи - значит раскрыть перед учеником всю палитру ее </a:t>
            </a:r>
            <a:r>
              <a:rPr lang="ru-RU" b="1" dirty="0" smtClean="0"/>
              <a:t>коммуникативных </a:t>
            </a:r>
            <a:r>
              <a:rPr lang="ru-RU" b="1" dirty="0"/>
              <a:t>возможностей.</a:t>
            </a:r>
            <a:endParaRPr lang="ru-RU" dirty="0"/>
          </a:p>
          <a:p>
            <a:endParaRPr lang="ru-RU" dirty="0"/>
          </a:p>
        </p:txBody>
      </p:sp>
    </p:spTree>
    <p:extLst>
      <p:ext uri="{BB962C8B-B14F-4D97-AF65-F5344CB8AC3E}">
        <p14:creationId xmlns="" xmlns:p14="http://schemas.microsoft.com/office/powerpoint/2010/main" val="3989123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Обучение говорению</a:t>
            </a:r>
            <a:endParaRPr lang="ru-RU" dirty="0"/>
          </a:p>
        </p:txBody>
      </p:sp>
      <p:sp>
        <p:nvSpPr>
          <p:cNvPr id="3" name="Объект 2"/>
          <p:cNvSpPr>
            <a:spLocks noGrp="1"/>
          </p:cNvSpPr>
          <p:nvPr>
            <p:ph idx="1"/>
          </p:nvPr>
        </p:nvSpPr>
        <p:spPr/>
        <p:txBody>
          <a:bodyPr>
            <a:normAutofit fontScale="77500" lnSpcReduction="20000"/>
          </a:bodyPr>
          <a:lstStyle/>
          <a:p>
            <a:r>
              <a:rPr lang="ru-RU" dirty="0"/>
              <a:t>Основной и ведущей целью в преподавании английского языка в общеобразовательной школе является коммуникативная цель, которая и определяет весь учебный процесс. Одной из основных форм речевого общения является </a:t>
            </a:r>
            <a:r>
              <a:rPr lang="ru-RU" i="1" dirty="0"/>
              <a:t>диалогическая речь</a:t>
            </a:r>
            <a:r>
              <a:rPr lang="ru-RU" dirty="0"/>
              <a:t>. </a:t>
            </a:r>
          </a:p>
          <a:p>
            <a:r>
              <a:rPr lang="ru-RU" dirty="0"/>
              <a:t>Обучение диалогической речи на английском языке — одна из самых острых проблем современной методики преподавания английского языка. Подтверждением сказанному служит целый ряд исследований, статей, пособий, появившихся за последнее время. И, тем не менее, данная проблема требует дальнейшего методического разрешения, поскольку современные требования к диалогической речи – научить учащихся вести беседу на английском языке — не всегда и в полной мере выполняются. </a:t>
            </a:r>
          </a:p>
          <a:p>
            <a:endParaRPr lang="ru-RU" dirty="0"/>
          </a:p>
        </p:txBody>
      </p:sp>
    </p:spTree>
    <p:extLst>
      <p:ext uri="{BB962C8B-B14F-4D97-AF65-F5344CB8AC3E}">
        <p14:creationId xmlns="" xmlns:p14="http://schemas.microsoft.com/office/powerpoint/2010/main" val="1745991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Обучение говорению</a:t>
            </a:r>
            <a:endParaRPr lang="ru-RU" dirty="0"/>
          </a:p>
        </p:txBody>
      </p:sp>
      <p:sp>
        <p:nvSpPr>
          <p:cNvPr id="3" name="Объект 2"/>
          <p:cNvSpPr>
            <a:spLocks noGrp="1"/>
          </p:cNvSpPr>
          <p:nvPr>
            <p:ph idx="1"/>
          </p:nvPr>
        </p:nvSpPr>
        <p:spPr/>
        <p:txBody>
          <a:bodyPr/>
          <a:lstStyle/>
          <a:p>
            <a:r>
              <a:rPr lang="ru-RU" dirty="0"/>
              <a:t>Говорение как вид речевой деятельности опирается на </a:t>
            </a:r>
            <a:r>
              <a:rPr lang="ru-RU" dirty="0" smtClean="0"/>
              <a:t>язык </a:t>
            </a:r>
            <a:r>
              <a:rPr lang="ru-RU" dirty="0"/>
              <a:t>как средство общения. Язык обеспечивает коммуникацию в ходе общения и </a:t>
            </a:r>
            <a:r>
              <a:rPr lang="ru-RU" dirty="0" smtClean="0"/>
              <a:t>,соответственно</a:t>
            </a:r>
            <a:r>
              <a:rPr lang="ru-RU" dirty="0"/>
              <a:t>, передаваемая информация должна быть корректно передана и понятна обеими сторонами общения. </a:t>
            </a:r>
          </a:p>
        </p:txBody>
      </p:sp>
    </p:spTree>
    <p:extLst>
      <p:ext uri="{BB962C8B-B14F-4D97-AF65-F5344CB8AC3E}">
        <p14:creationId xmlns="" xmlns:p14="http://schemas.microsoft.com/office/powerpoint/2010/main" val="21095272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Обучение говорению</a:t>
            </a:r>
            <a:endParaRPr lang="ru-RU" dirty="0"/>
          </a:p>
        </p:txBody>
      </p:sp>
      <p:sp>
        <p:nvSpPr>
          <p:cNvPr id="3" name="Объект 2"/>
          <p:cNvSpPr>
            <a:spLocks noGrp="1"/>
          </p:cNvSpPr>
          <p:nvPr>
            <p:ph idx="1"/>
          </p:nvPr>
        </p:nvSpPr>
        <p:spPr/>
        <p:txBody>
          <a:bodyPr>
            <a:normAutofit fontScale="92500" lnSpcReduction="20000"/>
          </a:bodyPr>
          <a:lstStyle/>
          <a:p>
            <a:pPr fontAlgn="base"/>
            <a:r>
              <a:rPr lang="ru-RU" dirty="0"/>
              <a:t>Обучение говорению предполагает развитие у учащихся навыков диалогической и монологической речи. Согласно образовательным стандартам учащиеся старших классов должны уметь вести беседы, дискуссии, </a:t>
            </a:r>
            <a:r>
              <a:rPr lang="ru-RU" dirty="0" smtClean="0"/>
              <a:t>интервью</a:t>
            </a:r>
            <a:r>
              <a:rPr lang="ru-RU" dirty="0"/>
              <a:t>, используя стандартные </a:t>
            </a:r>
            <a:r>
              <a:rPr lang="ru-RU" dirty="0" smtClean="0"/>
              <a:t>фразы . Монологическая </a:t>
            </a:r>
            <a:r>
              <a:rPr lang="ru-RU" dirty="0"/>
              <a:t>речь предполагает не только </a:t>
            </a:r>
            <a:r>
              <a:rPr lang="ru-RU" dirty="0" smtClean="0"/>
              <a:t>пересказ </a:t>
            </a:r>
            <a:r>
              <a:rPr lang="ru-RU" dirty="0"/>
              <a:t>прочитанного текста, но и свободное выражение собственного мнения по проблемным ситуациям в рамках тематического содержания согласно программным требованиям. </a:t>
            </a:r>
          </a:p>
          <a:p>
            <a:r>
              <a:rPr lang="ru-RU" dirty="0"/>
              <a:t> </a:t>
            </a:r>
          </a:p>
          <a:p>
            <a:endParaRPr lang="ru-RU" dirty="0"/>
          </a:p>
        </p:txBody>
      </p:sp>
    </p:spTree>
    <p:extLst>
      <p:ext uri="{BB962C8B-B14F-4D97-AF65-F5344CB8AC3E}">
        <p14:creationId xmlns="" xmlns:p14="http://schemas.microsoft.com/office/powerpoint/2010/main" val="828719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Вывод</a:t>
            </a:r>
            <a:endParaRPr lang="ru-RU" dirty="0"/>
          </a:p>
        </p:txBody>
      </p:sp>
      <p:sp>
        <p:nvSpPr>
          <p:cNvPr id="3" name="Объект 2"/>
          <p:cNvSpPr>
            <a:spLocks noGrp="1"/>
          </p:cNvSpPr>
          <p:nvPr>
            <p:ph idx="1"/>
          </p:nvPr>
        </p:nvSpPr>
        <p:spPr/>
        <p:txBody>
          <a:bodyPr>
            <a:normAutofit fontScale="77500" lnSpcReduction="20000"/>
          </a:bodyPr>
          <a:lstStyle/>
          <a:p>
            <a:r>
              <a:rPr lang="ru-RU" b="1" dirty="0" smtClean="0"/>
              <a:t>      Таким </a:t>
            </a:r>
            <a:r>
              <a:rPr lang="ru-RU" b="1" dirty="0"/>
              <a:t>образом, трудно переоценить значение комплексного обучения </a:t>
            </a:r>
            <a:r>
              <a:rPr lang="ru-RU" b="1" dirty="0" smtClean="0"/>
              <a:t>видам </a:t>
            </a:r>
            <a:r>
              <a:rPr lang="ru-RU" b="1" dirty="0"/>
              <a:t>речевой деятельности в </a:t>
            </a:r>
            <a:r>
              <a:rPr lang="ru-RU" b="1" dirty="0" smtClean="0"/>
              <a:t>школе </a:t>
            </a:r>
            <a:r>
              <a:rPr lang="ru-RU" b="1" dirty="0"/>
              <a:t>для всей судьбы ребенка. Не формальная грамотность </a:t>
            </a:r>
            <a:r>
              <a:rPr lang="ru-RU" b="1" dirty="0" smtClean="0"/>
              <a:t>школьника </a:t>
            </a:r>
            <a:r>
              <a:rPr lang="ru-RU" b="1" dirty="0"/>
              <a:t>является основной задачей </a:t>
            </a:r>
            <a:r>
              <a:rPr lang="ru-RU" b="1" dirty="0" smtClean="0"/>
              <a:t>школы</a:t>
            </a:r>
            <a:r>
              <a:rPr lang="ru-RU" b="1" dirty="0"/>
              <a:t>: здесь должны быть заложены основы его </a:t>
            </a:r>
            <a:r>
              <a:rPr lang="ru-RU" b="1" dirty="0" smtClean="0"/>
              <a:t>функциональной </a:t>
            </a:r>
            <a:r>
              <a:rPr lang="ru-RU" b="1" dirty="0"/>
              <a:t>грамотности, его способности к полноценному устному и письменному общению. И одновременно - это </a:t>
            </a:r>
            <a:r>
              <a:rPr lang="ru-RU" b="1" dirty="0" smtClean="0"/>
              <a:t>орудие </a:t>
            </a:r>
            <a:r>
              <a:rPr lang="ru-RU" b="1" dirty="0"/>
              <a:t>его саморазвития, то, что делает возможным его самообразование, </a:t>
            </a:r>
            <a:r>
              <a:rPr lang="ru-RU" b="1" dirty="0" smtClean="0"/>
              <a:t>социализацию</a:t>
            </a:r>
            <a:r>
              <a:rPr lang="ru-RU" b="1" dirty="0"/>
              <a:t>, его дальнейшее </a:t>
            </a:r>
            <a:r>
              <a:rPr lang="ru-RU" b="1" dirty="0" smtClean="0"/>
              <a:t>познавательное</a:t>
            </a:r>
            <a:r>
              <a:rPr lang="ru-RU" b="1" dirty="0"/>
              <a:t>, личностное, художественно-ценностное развитие.</a:t>
            </a:r>
            <a:endParaRPr lang="ru-RU" dirty="0"/>
          </a:p>
          <a:p>
            <a:r>
              <a:rPr lang="ru-RU" dirty="0"/>
              <a:t> </a:t>
            </a:r>
          </a:p>
          <a:p>
            <a:endParaRPr lang="ru-RU" dirty="0"/>
          </a:p>
        </p:txBody>
      </p:sp>
    </p:spTree>
    <p:extLst>
      <p:ext uri="{BB962C8B-B14F-4D97-AF65-F5344CB8AC3E}">
        <p14:creationId xmlns="" xmlns:p14="http://schemas.microsoft.com/office/powerpoint/2010/main" val="29254484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sz="6600" dirty="0" smtClean="0"/>
              <a:t>Спасибо за внимание </a:t>
            </a:r>
            <a:endParaRPr lang="ru-RU" sz="6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b="1" dirty="0"/>
              <a:t>Цель современного </a:t>
            </a:r>
            <a:r>
              <a:rPr lang="ru-RU" b="1" dirty="0" smtClean="0"/>
              <a:t>образования </a:t>
            </a:r>
            <a:r>
              <a:rPr lang="ru-RU" b="1" dirty="0" smtClean="0"/>
              <a:t>в </a:t>
            </a:r>
            <a:r>
              <a:rPr lang="ru-RU" b="1" dirty="0"/>
              <a:t>рамках школьной программы изучения иностранного </a:t>
            </a:r>
            <a:r>
              <a:rPr lang="ru-RU" b="1" dirty="0" smtClean="0"/>
              <a:t>языка  -</a:t>
            </a:r>
            <a:r>
              <a:rPr lang="ru-RU" dirty="0" smtClean="0"/>
              <a:t>общекультурное</a:t>
            </a:r>
            <a:r>
              <a:rPr lang="ru-RU" dirty="0"/>
              <a:t>, личностное, познавательное развитие учащихся, </a:t>
            </a:r>
            <a:r>
              <a:rPr lang="ru-RU" dirty="0" smtClean="0"/>
              <a:t> производство компетентных </a:t>
            </a:r>
            <a:r>
              <a:rPr lang="ru-RU" dirty="0"/>
              <a:t>людей.</a:t>
            </a:r>
          </a:p>
          <a:p>
            <a:endParaRPr lang="ru-RU" dirty="0"/>
          </a:p>
        </p:txBody>
      </p:sp>
    </p:spTree>
    <p:extLst>
      <p:ext uri="{BB962C8B-B14F-4D97-AF65-F5344CB8AC3E}">
        <p14:creationId xmlns="" xmlns:p14="http://schemas.microsoft.com/office/powerpoint/2010/main" val="2177539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Что же такое </a:t>
            </a:r>
            <a:r>
              <a:rPr lang="ru-RU" b="1" dirty="0"/>
              <a:t>компетентность</a:t>
            </a:r>
            <a:r>
              <a:rPr lang="ru-RU" dirty="0"/>
              <a:t>? </a:t>
            </a:r>
          </a:p>
        </p:txBody>
      </p:sp>
      <p:sp>
        <p:nvSpPr>
          <p:cNvPr id="3" name="Объект 2"/>
          <p:cNvSpPr>
            <a:spLocks noGrp="1"/>
          </p:cNvSpPr>
          <p:nvPr>
            <p:ph idx="1"/>
          </p:nvPr>
        </p:nvSpPr>
        <p:spPr/>
        <p:txBody>
          <a:bodyPr>
            <a:normAutofit/>
          </a:bodyPr>
          <a:lstStyle/>
          <a:p>
            <a:r>
              <a:rPr lang="ru-RU" b="1" dirty="0"/>
              <a:t>К</a:t>
            </a:r>
            <a:r>
              <a:rPr lang="ru-RU" b="1" dirty="0" smtClean="0"/>
              <a:t>омпетенция </a:t>
            </a:r>
            <a:r>
              <a:rPr lang="ru-RU" dirty="0"/>
              <a:t>– это набор определенных знаний, умений, навыков, личностных качеств в определенной сфере </a:t>
            </a:r>
            <a:r>
              <a:rPr lang="ru-RU" dirty="0" smtClean="0"/>
              <a:t>деятельности. </a:t>
            </a:r>
            <a:r>
              <a:rPr lang="ru-RU" b="1" dirty="0"/>
              <a:t>К</a:t>
            </a:r>
            <a:r>
              <a:rPr lang="ru-RU" b="1" dirty="0" smtClean="0"/>
              <a:t>омпетентность</a:t>
            </a:r>
            <a:r>
              <a:rPr lang="ru-RU" dirty="0" smtClean="0"/>
              <a:t> </a:t>
            </a:r>
            <a:r>
              <a:rPr lang="ru-RU" dirty="0"/>
              <a:t>– это качество владения и проявление в деятельности. Ключевые компетентности: компетентность разрешения проблем, информационная компетентность и коммуникативная компетентность. </a:t>
            </a:r>
          </a:p>
        </p:txBody>
      </p:sp>
    </p:spTree>
    <p:extLst>
      <p:ext uri="{BB962C8B-B14F-4D97-AF65-F5344CB8AC3E}">
        <p14:creationId xmlns="" xmlns:p14="http://schemas.microsoft.com/office/powerpoint/2010/main" val="1067408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Начальная ступень обучения иностранному языку</a:t>
            </a:r>
            <a:endParaRPr lang="ru-RU" b="1" dirty="0"/>
          </a:p>
        </p:txBody>
      </p:sp>
      <p:sp>
        <p:nvSpPr>
          <p:cNvPr id="3" name="Объект 2"/>
          <p:cNvSpPr>
            <a:spLocks noGrp="1"/>
          </p:cNvSpPr>
          <p:nvPr>
            <p:ph idx="1"/>
          </p:nvPr>
        </p:nvSpPr>
        <p:spPr/>
        <p:txBody>
          <a:bodyPr>
            <a:normAutofit/>
          </a:bodyPr>
          <a:lstStyle/>
          <a:p>
            <a:r>
              <a:rPr lang="ru-RU" dirty="0"/>
              <a:t>Начальная школа – первая ступень изучения иностранного языка </a:t>
            </a:r>
            <a:r>
              <a:rPr lang="ru-RU" b="1" u="sng" dirty="0"/>
              <a:t>в школе</a:t>
            </a:r>
            <a:r>
              <a:rPr lang="ru-RU" dirty="0"/>
              <a:t>. Приоритетом начального общего образования является формирование </a:t>
            </a:r>
            <a:r>
              <a:rPr lang="ru-RU" dirty="0" err="1"/>
              <a:t>общеучебных</a:t>
            </a:r>
            <a:r>
              <a:rPr lang="ru-RU" dirty="0"/>
              <a:t> умений и навыков, уровень освоения которых в значительной мере предопределяет успешность всего последующего обучения. Развитие речевой деятельности детей происходит на всех уровнях </a:t>
            </a:r>
            <a:r>
              <a:rPr lang="ru-RU" dirty="0" smtClean="0"/>
              <a:t>обучения.</a:t>
            </a:r>
            <a:endParaRPr lang="ru-RU" dirty="0"/>
          </a:p>
        </p:txBody>
      </p:sp>
    </p:spTree>
    <p:extLst>
      <p:ext uri="{BB962C8B-B14F-4D97-AF65-F5344CB8AC3E}">
        <p14:creationId xmlns="" xmlns:p14="http://schemas.microsoft.com/office/powerpoint/2010/main" val="231179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Мотивация речи</a:t>
            </a:r>
            <a:endParaRPr lang="ru-RU" dirty="0"/>
          </a:p>
        </p:txBody>
      </p:sp>
      <p:sp>
        <p:nvSpPr>
          <p:cNvPr id="3" name="Объект 2"/>
          <p:cNvSpPr>
            <a:spLocks noGrp="1"/>
          </p:cNvSpPr>
          <p:nvPr>
            <p:ph idx="1"/>
          </p:nvPr>
        </p:nvSpPr>
        <p:spPr/>
        <p:txBody>
          <a:bodyPr/>
          <a:lstStyle/>
          <a:p>
            <a:r>
              <a:rPr lang="ru-RU" dirty="0"/>
              <a:t>Человек всю </a:t>
            </a:r>
            <a:r>
              <a:rPr lang="ru-RU" dirty="0" smtClean="0"/>
              <a:t>жизнь </a:t>
            </a:r>
            <a:r>
              <a:rPr lang="ru-RU" dirty="0"/>
              <a:t>совершенствует свою речь, овладевает богатством языка. Речь возникает из потребности высказаться, а высказывания человека порождаются определёнными побуждениями. Эту сторону речевой деятельности называют </a:t>
            </a:r>
            <a:r>
              <a:rPr lang="ru-RU" b="1" dirty="0"/>
              <a:t>мотивацией речи</a:t>
            </a:r>
            <a:r>
              <a:rPr lang="ru-RU" dirty="0"/>
              <a:t>. </a:t>
            </a:r>
          </a:p>
        </p:txBody>
      </p:sp>
    </p:spTree>
    <p:extLst>
      <p:ext uri="{BB962C8B-B14F-4D97-AF65-F5344CB8AC3E}">
        <p14:creationId xmlns="" xmlns:p14="http://schemas.microsoft.com/office/powerpoint/2010/main" val="3679256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Мотивация речи</a:t>
            </a:r>
            <a:endParaRPr lang="ru-RU" dirty="0"/>
          </a:p>
        </p:txBody>
      </p:sp>
      <p:sp>
        <p:nvSpPr>
          <p:cNvPr id="3" name="Объект 2"/>
          <p:cNvSpPr>
            <a:spLocks noGrp="1"/>
          </p:cNvSpPr>
          <p:nvPr>
            <p:ph idx="1"/>
          </p:nvPr>
        </p:nvSpPr>
        <p:spPr/>
        <p:txBody>
          <a:bodyPr/>
          <a:lstStyle/>
          <a:p>
            <a:r>
              <a:rPr lang="ru-RU" dirty="0"/>
              <a:t>Мотивация речи </a:t>
            </a:r>
            <a:r>
              <a:rPr lang="ru-RU" dirty="0" smtClean="0"/>
              <a:t>(«ради </a:t>
            </a:r>
            <a:r>
              <a:rPr lang="ru-RU" dirty="0"/>
              <a:t>чего я </a:t>
            </a:r>
            <a:r>
              <a:rPr lang="ru-RU" dirty="0" smtClean="0"/>
              <a:t>говорю») </a:t>
            </a:r>
            <a:r>
              <a:rPr lang="ru-RU" dirty="0"/>
              <a:t>возникает у детей при наличии эмоций, связанных с яркими впечатлениями, интересом к той или иной деятельности. Значит </a:t>
            </a:r>
            <a:r>
              <a:rPr lang="ru-RU" dirty="0" smtClean="0"/>
              <a:t>,потребность </a:t>
            </a:r>
            <a:r>
              <a:rPr lang="ru-RU" dirty="0"/>
              <a:t>общения – это </a:t>
            </a:r>
            <a:r>
              <a:rPr lang="ru-RU" b="1" dirty="0"/>
              <a:t>первое условие речевого развития</a:t>
            </a:r>
            <a:r>
              <a:rPr lang="ru-RU" dirty="0"/>
              <a:t>. </a:t>
            </a:r>
          </a:p>
        </p:txBody>
      </p:sp>
    </p:spTree>
    <p:extLst>
      <p:ext uri="{BB962C8B-B14F-4D97-AF65-F5344CB8AC3E}">
        <p14:creationId xmlns="" xmlns:p14="http://schemas.microsoft.com/office/powerpoint/2010/main" val="788408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Мотивация речи</a:t>
            </a:r>
            <a:endParaRPr lang="ru-RU" dirty="0"/>
          </a:p>
        </p:txBody>
      </p:sp>
      <p:sp>
        <p:nvSpPr>
          <p:cNvPr id="3" name="Объект 2"/>
          <p:cNvSpPr>
            <a:spLocks noGrp="1"/>
          </p:cNvSpPr>
          <p:nvPr>
            <p:ph idx="1"/>
          </p:nvPr>
        </p:nvSpPr>
        <p:spPr/>
        <p:txBody>
          <a:bodyPr/>
          <a:lstStyle/>
          <a:p>
            <a:r>
              <a:rPr lang="ru-RU" dirty="0"/>
              <a:t>Но общение возможно только с помощью общепонятных знаков, то есть слов, их сочетаний, различных оборотов речи. Следовательно, детям нужно </a:t>
            </a:r>
            <a:r>
              <a:rPr lang="ru-RU" b="1" dirty="0"/>
              <a:t>дать образцы речи или создать речевую среду(проблема). Это второе условие речевого развития.</a:t>
            </a:r>
            <a:r>
              <a:rPr lang="ru-RU" dirty="0"/>
              <a:t> </a:t>
            </a:r>
          </a:p>
        </p:txBody>
      </p:sp>
    </p:spTree>
    <p:extLst>
      <p:ext uri="{BB962C8B-B14F-4D97-AF65-F5344CB8AC3E}">
        <p14:creationId xmlns="" xmlns:p14="http://schemas.microsoft.com/office/powerpoint/2010/main" val="2074807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Мотивация речи</a:t>
            </a:r>
            <a:endParaRPr lang="ru-RU" dirty="0"/>
          </a:p>
        </p:txBody>
      </p:sp>
      <p:sp>
        <p:nvSpPr>
          <p:cNvPr id="3" name="Объект 2"/>
          <p:cNvSpPr>
            <a:spLocks noGrp="1"/>
          </p:cNvSpPr>
          <p:nvPr>
            <p:ph idx="1"/>
          </p:nvPr>
        </p:nvSpPr>
        <p:spPr/>
        <p:txBody>
          <a:bodyPr>
            <a:normAutofit fontScale="92500" lnSpcReduction="20000"/>
          </a:bodyPr>
          <a:lstStyle/>
          <a:p>
            <a:r>
              <a:rPr lang="ru-RU" dirty="0"/>
              <a:t>От того, какая у ребёнка речевая среда, во многом зависит богатство и разнообразие его собственной речи. Речь помогает ребёнку не только общаться с другими людьми, но и познавать мир. Овладение речью – это способ познания действительности. Богатство речи во многом зависит от обогащения ребёнка различными представлениями и понятиями, от его жизненного опыта. Иными словами, развиваясь</a:t>
            </a:r>
            <a:r>
              <a:rPr lang="ru-RU" b="1" dirty="0"/>
              <a:t>, речь нуждается</a:t>
            </a:r>
            <a:r>
              <a:rPr lang="ru-RU" dirty="0"/>
              <a:t> не только в языковом, но и </a:t>
            </a:r>
            <a:r>
              <a:rPr lang="ru-RU" b="1" dirty="0"/>
              <a:t>в фактическом материале. Это третье условие</a:t>
            </a:r>
            <a:r>
              <a:rPr lang="ru-RU" dirty="0"/>
              <a:t> успешного речевого развития.</a:t>
            </a:r>
          </a:p>
        </p:txBody>
      </p:sp>
    </p:spTree>
    <p:extLst>
      <p:ext uri="{BB962C8B-B14F-4D97-AF65-F5344CB8AC3E}">
        <p14:creationId xmlns="" xmlns:p14="http://schemas.microsoft.com/office/powerpoint/2010/main" val="23104773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116</TotalTime>
  <Words>1383</Words>
  <Application>Microsoft Office PowerPoint</Application>
  <PresentationFormat>Экран (4:3)</PresentationFormat>
  <Paragraphs>63</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Городская</vt:lpstr>
      <vt:lpstr>Коммуникативно-  направленное  обучение видам речевой деятельности на уроках иностранного языка  </vt:lpstr>
      <vt:lpstr>Основные задачи модернизации российского образования </vt:lpstr>
      <vt:lpstr>Слайд 3</vt:lpstr>
      <vt:lpstr>Что же такое компетентность? </vt:lpstr>
      <vt:lpstr>Начальная ступень обучения иностранному языку</vt:lpstr>
      <vt:lpstr>Мотивация речи</vt:lpstr>
      <vt:lpstr>Мотивация речи</vt:lpstr>
      <vt:lpstr>Мотивация речи</vt:lpstr>
      <vt:lpstr>Мотивация речи</vt:lpstr>
      <vt:lpstr>Мотивация речи</vt:lpstr>
      <vt:lpstr>Мотивация речи</vt:lpstr>
      <vt:lpstr>Коммуникативно-  направленное  обучение видам речевой деятельности</vt:lpstr>
      <vt:lpstr>Коммуникативный системно-деятельностный» подход</vt:lpstr>
      <vt:lpstr>Направления коммуникативного обучения иностранному  языку</vt:lpstr>
      <vt:lpstr>Коммуникативно-ориентированное обучение</vt:lpstr>
      <vt:lpstr>Языковая среда</vt:lpstr>
      <vt:lpstr>Виды речевой деятельности.   </vt:lpstr>
      <vt:lpstr>Виды речевой деятельности</vt:lpstr>
      <vt:lpstr>Обучение чтению</vt:lpstr>
      <vt:lpstr>Обучение чтению</vt:lpstr>
      <vt:lpstr>Обучение аудированию</vt:lpstr>
      <vt:lpstr>Обучение аудированию</vt:lpstr>
      <vt:lpstr>Обучение письму</vt:lpstr>
      <vt:lpstr>Обучение говорению</vt:lpstr>
      <vt:lpstr>Обучение говорению</vt:lpstr>
      <vt:lpstr>Обучение говорению</vt:lpstr>
      <vt:lpstr>Вывод</vt:lpstr>
      <vt:lpstr>Слайд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Коммуникативно-  направленное  обучение видам речевой деятельности на уроках иностранного языка  </dc:title>
  <dc:creator>Admin</dc:creator>
  <cp:lastModifiedBy>User</cp:lastModifiedBy>
  <cp:revision>15</cp:revision>
  <dcterms:created xsi:type="dcterms:W3CDTF">2018-05-05T23:28:27Z</dcterms:created>
  <dcterms:modified xsi:type="dcterms:W3CDTF">2021-02-15T01:33:37Z</dcterms:modified>
</cp:coreProperties>
</file>