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3" r:id="rId8"/>
    <p:sldId id="260" r:id="rId9"/>
    <p:sldId id="261" r:id="rId10"/>
    <p:sldId id="281" r:id="rId11"/>
    <p:sldId id="266" r:id="rId12"/>
    <p:sldId id="264" r:id="rId13"/>
    <p:sldId id="274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6" r:id="rId23"/>
    <p:sldId id="278" r:id="rId24"/>
    <p:sldId id="275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6864" cy="2160240"/>
          </a:xfrm>
        </p:spPr>
        <p:txBody>
          <a:bodyPr/>
          <a:lstStyle/>
          <a:p>
            <a:pPr algn="ctr"/>
            <a:r>
              <a:rPr lang="ru-RU" sz="4000" dirty="0" smtClean="0"/>
              <a:t>Использование коммунарской методики в воспитательной работе класса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8058472" cy="990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  учителя начальных классов 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Бариновой Л.Н.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Vlad\Desktop\ФлагД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3100"/>
            <a:ext cx="2736304" cy="15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340768"/>
            <a:ext cx="4968552" cy="4608512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Большую роль в развитии лидерского актива играют коммунарские сборы. Практика показывает, что на сегодняшний день коммунарские сборы являлась наиболее эффективной формой работы для выявления активных, инициативных, творческих детей и подростков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Коммунарские сборы:</a:t>
            </a:r>
            <a:b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– это форма воспитательного взаимодействия детей и взрослых, позволяющая в короткий срок добиться результатов в развитии коллектива и личности, через включение их в процесс труда, общения, спорта, игры;</a:t>
            </a:r>
            <a:b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– это сжатая по времени, сконцентрированная в определённых условиях ситуация творческого взаимодействия участников в организации совместной жизни, в результате которой складывается своеобразная, неповторимая, общность детей и взрослых, заключающая в себе мощный педагогический потенциал.</a:t>
            </a:r>
            <a:b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</a:rPr>
              <a:t>Сбор создает положительную модель поведения, она закрепляется как коллективная норма, через принятие законов по которым живут коммунары.</a:t>
            </a:r>
            <a:endParaRPr lang="ru-RU" sz="15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60648"/>
            <a:ext cx="754380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Коммунарские сборы</a:t>
            </a:r>
            <a:endParaRPr lang="ru-RU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Vlad\Desktop\мама фотки 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Desktop\мама фотки 01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7" y="3861048"/>
            <a:ext cx="315439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особенного в этой коммунарской методике?</a:t>
            </a:r>
          </a:p>
          <a:p>
            <a:pPr marL="0" indent="0">
              <a:buNone/>
            </a:pPr>
            <a:r>
              <a:rPr lang="ru-RU" dirty="0"/>
              <a:t>1. Должна быть практичная и ясная </a:t>
            </a:r>
            <a:r>
              <a:rPr lang="ru-RU" dirty="0" smtClean="0"/>
              <a:t>цель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Обязательным признаком является хорошее настроение.</a:t>
            </a:r>
            <a:br>
              <a:rPr lang="ru-RU" dirty="0"/>
            </a:br>
            <a:r>
              <a:rPr lang="ru-RU" dirty="0"/>
              <a:t>3. Какой бы ни была окружающая жизнь, воспитатель должен учить детей лучшей жизни.</a:t>
            </a:r>
            <a:br>
              <a:rPr lang="ru-RU" dirty="0"/>
            </a:br>
            <a:r>
              <a:rPr lang="ru-RU" dirty="0"/>
              <a:t>4. Коммунарская методика создаёт огромные возможности для творческого развития детей.</a:t>
            </a:r>
            <a:br>
              <a:rPr lang="ru-RU" dirty="0"/>
            </a:br>
            <a:r>
              <a:rPr lang="ru-RU" dirty="0"/>
              <a:t>5. Нацеливает коллектив на творчество, она учит ребят творческому отношению к своей общественной жизни.</a:t>
            </a:r>
          </a:p>
          <a:p>
            <a:endParaRPr lang="ru-RU" dirty="0"/>
          </a:p>
        </p:txBody>
      </p:sp>
      <p:pic>
        <p:nvPicPr>
          <p:cNvPr id="5122" name="Picture 2" descr="C:\Users\Vlad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37160"/>
            <a:ext cx="6781800" cy="1244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я работаю с первоклассниками.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2883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Д</a:t>
            </a:r>
            <a:r>
              <a:rPr lang="ru-RU" sz="2400" dirty="0" smtClean="0"/>
              <a:t>ети </a:t>
            </a:r>
            <a:r>
              <a:rPr lang="ru-RU" sz="2400" dirty="0"/>
              <a:t>обожают быть вместе – значит, надо дать им эту возможность. Они больше всего любят играть и выдумывать – значит, должно быть творчество всегда и во всём. </a:t>
            </a:r>
          </a:p>
        </p:txBody>
      </p:sp>
      <p:pic>
        <p:nvPicPr>
          <p:cNvPr id="6146" name="Picture 2" descr="C:\Users\Vlad\Desktop\фото для фильма\1.09 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9592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коммунарский отряд «Радуга»</a:t>
            </a:r>
          </a:p>
          <a:p>
            <a:pPr marL="0" indent="0" algn="ctr">
              <a:buNone/>
            </a:pPr>
            <a:r>
              <a:rPr lang="ru-RU" dirty="0" smtClean="0"/>
              <a:t>входит в разновозрастный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0070C0"/>
                </a:solidFill>
              </a:rPr>
              <a:t>1 класс - 5 класс - 9 класс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Это дети, у которых я была классным руководителем в начальном звене, поэтому взаимодействие с ними  более сплоченное, так как в работе с ними использовала методику КТД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Vlad\Desktop\коммуна\IMG_20220113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232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lad\Desktop\коммуна\IMG_20220113_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45120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67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Формирование разновозрастных отрядов позволяет осуществлять преемственность. В таких отрядах легче обеспечить активную позицию детей, помочь каждому реализовать себя.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Vlad\Desktop\коммуна\IMG_20220113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Особенности формирования взаимодействия учащихся в коллективе (И.П. Иванов)</a:t>
            </a:r>
          </a:p>
        </p:txBody>
      </p:sp>
      <p:pic>
        <p:nvPicPr>
          <p:cNvPr id="7170" name="Picture 2" descr="C:\Users\Vlad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КТД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ru-RU" dirty="0"/>
          </a:p>
        </p:txBody>
      </p:sp>
      <p:pic>
        <p:nvPicPr>
          <p:cNvPr id="8194" name="Picture 2" descr="C:\Users\Vlad\Desktop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259632"/>
            <a:ext cx="6781800" cy="3816424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ТЕХНОЛОГИЯ </a:t>
            </a:r>
            <a:r>
              <a:rPr lang="ru-RU" altLang="ru-RU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КТД</a:t>
            </a:r>
            <a:r>
              <a:rPr lang="ru-RU" altLang="ru-RU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altLang="ru-RU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altLang="ru-RU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Этапы: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Vlad\Desktop\Screenshot_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984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792088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Основные виды КТД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58326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dirty="0" smtClean="0"/>
              <a:t>- </a:t>
            </a:r>
            <a:r>
              <a:rPr lang="ru-RU" altLang="ru-RU" b="1" dirty="0"/>
              <a:t>трудовые:</a:t>
            </a:r>
            <a:r>
              <a:rPr lang="ru-RU" altLang="ru-RU" dirty="0"/>
              <a:t> трудовая </a:t>
            </a:r>
            <a:r>
              <a:rPr lang="ru-RU" altLang="ru-RU" dirty="0" smtClean="0"/>
              <a:t>десант, субботник, генеральная уборка, чиста территории возле памятника села</a:t>
            </a:r>
            <a:endParaRPr lang="ru-RU" altLang="ru-RU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b="1" dirty="0"/>
              <a:t> познавательные: </a:t>
            </a:r>
            <a:r>
              <a:rPr lang="ru-RU" altLang="ru-RU" dirty="0" smtClean="0"/>
              <a:t> турнир-викторина</a:t>
            </a:r>
            <a:r>
              <a:rPr lang="ru-RU" altLang="ru-RU" dirty="0"/>
              <a:t>, турнир знатоков, устный журнал;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dirty="0"/>
              <a:t> </a:t>
            </a:r>
            <a:r>
              <a:rPr lang="ru-RU" altLang="ru-RU" b="1" dirty="0"/>
              <a:t>художественные:</a:t>
            </a:r>
            <a:r>
              <a:rPr lang="ru-RU" altLang="ru-RU" dirty="0"/>
              <a:t> </a:t>
            </a:r>
            <a:r>
              <a:rPr lang="ru-RU" altLang="ru-RU" dirty="0" smtClean="0"/>
              <a:t> </a:t>
            </a:r>
            <a:r>
              <a:rPr lang="ru-RU" altLang="ru-RU" dirty="0"/>
              <a:t>литературно-художественные </a:t>
            </a:r>
            <a:r>
              <a:rPr lang="ru-RU" altLang="ru-RU" dirty="0" smtClean="0"/>
              <a:t>конкурсы, концерты для родителей</a:t>
            </a:r>
            <a:endParaRPr lang="ru-RU" altLang="ru-RU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b="1" dirty="0"/>
              <a:t> спортивные: </a:t>
            </a:r>
            <a:r>
              <a:rPr lang="ru-RU" altLang="ru-RU" dirty="0"/>
              <a:t>веселая спартакиада, </a:t>
            </a:r>
            <a:r>
              <a:rPr lang="ru-RU" altLang="ru-RU" dirty="0" smtClean="0"/>
              <a:t>День здоровья, осенний кросс, День туриста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22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77072"/>
            <a:ext cx="6781800" cy="2095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43800" cy="547260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 b="1" dirty="0" smtClean="0"/>
              <a:t>общественные</a:t>
            </a:r>
            <a:r>
              <a:rPr lang="ru-RU" altLang="ru-RU" dirty="0">
                <a:latin typeface="Verdana" pitchFamily="34" charset="0"/>
              </a:rPr>
              <a:t>:  </a:t>
            </a:r>
            <a:r>
              <a:rPr lang="ru-RU" altLang="ru-RU" dirty="0"/>
              <a:t>День знаний, </a:t>
            </a:r>
            <a:r>
              <a:rPr lang="ru-RU" altLang="ru-RU" dirty="0" smtClean="0"/>
              <a:t>День Учителя, День Матери, Новогодний праздник</a:t>
            </a:r>
            <a:r>
              <a:rPr lang="ru-RU" altLang="ru-RU" dirty="0"/>
              <a:t>, </a:t>
            </a:r>
            <a:r>
              <a:rPr lang="ru-RU" altLang="ru-RU" dirty="0" smtClean="0"/>
              <a:t>Коммунарский КВН, День </a:t>
            </a:r>
            <a:r>
              <a:rPr lang="ru-RU" altLang="ru-RU" dirty="0"/>
              <a:t>Защитников Отечества, </a:t>
            </a:r>
            <a:r>
              <a:rPr lang="ru-RU" altLang="ru-RU" dirty="0" smtClean="0"/>
              <a:t>8 Марта</a:t>
            </a:r>
            <a:r>
              <a:rPr lang="ru-RU" altLang="ru-RU" dirty="0"/>
              <a:t>, </a:t>
            </a:r>
            <a:r>
              <a:rPr lang="ru-RU" altLang="ru-RU" dirty="0" smtClean="0"/>
              <a:t>Коммунарские сборы, День Победы (Смотр песни и строя), Акции «Подарок ветерану», «Цветы для ветерана»</a:t>
            </a:r>
            <a:endParaRPr lang="ru-RU" altLang="ru-RU" dirty="0"/>
          </a:p>
          <a:p>
            <a:pPr>
              <a:spcBef>
                <a:spcPct val="50000"/>
              </a:spcBef>
              <a:buNone/>
            </a:pPr>
            <a:r>
              <a:rPr lang="ru-RU" altLang="ru-RU" dirty="0"/>
              <a:t>- </a:t>
            </a:r>
            <a:r>
              <a:rPr lang="ru-RU" altLang="ru-RU" b="1" dirty="0"/>
              <a:t>организаторские:</a:t>
            </a:r>
            <a:r>
              <a:rPr lang="ru-RU" altLang="ru-RU" dirty="0"/>
              <a:t> </a:t>
            </a:r>
            <a:r>
              <a:rPr lang="ru-RU" altLang="ru-RU" dirty="0" smtClean="0"/>
              <a:t> </a:t>
            </a:r>
            <a:r>
              <a:rPr lang="ru-RU" altLang="ru-RU" dirty="0"/>
              <a:t>коллективное планирование, общий сбор, разведка </a:t>
            </a:r>
            <a:r>
              <a:rPr lang="ru-RU" altLang="ru-RU" dirty="0" smtClean="0"/>
              <a:t>дел</a:t>
            </a:r>
            <a:r>
              <a:rPr lang="ru-RU" altLang="ru-RU" dirty="0"/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ru-RU" altLang="ru-RU" dirty="0"/>
              <a:t>- </a:t>
            </a:r>
            <a:r>
              <a:rPr lang="ru-RU" altLang="ru-RU" b="1" dirty="0"/>
              <a:t>экологические:</a:t>
            </a:r>
            <a:r>
              <a:rPr lang="ru-RU" altLang="ru-RU" dirty="0"/>
              <a:t>  </a:t>
            </a:r>
            <a:r>
              <a:rPr lang="ru-RU" altLang="ru-RU" dirty="0" smtClean="0"/>
              <a:t>акция «Покорми птиц зимой!», акция «Береги бумагу!»</a:t>
            </a:r>
            <a:endParaRPr lang="ru-RU" altLang="ru-RU" dirty="0"/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solidFill>
                  <a:schemeClr val="tx1"/>
                </a:solidFill>
              </a:rPr>
              <a:t>-</a:t>
            </a:r>
            <a:r>
              <a:rPr lang="ru-RU" altLang="ru-RU" dirty="0" smtClean="0"/>
              <a:t> </a:t>
            </a:r>
            <a:r>
              <a:rPr lang="ru-RU" altLang="ru-RU" b="1" dirty="0" smtClean="0"/>
              <a:t>общения</a:t>
            </a:r>
            <a:r>
              <a:rPr lang="ru-RU" altLang="ru-RU" b="1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  </a:t>
            </a:r>
            <a:r>
              <a:rPr lang="ru-RU" altLang="ru-RU" dirty="0"/>
              <a:t>«КВН», </a:t>
            </a:r>
            <a:r>
              <a:rPr lang="ru-RU" altLang="ru-RU" dirty="0" smtClean="0"/>
              <a:t> «Своя игра», «Веселые </a:t>
            </a:r>
            <a:r>
              <a:rPr lang="ru-RU" altLang="ru-RU" dirty="0"/>
              <a:t>старты», 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b="1" dirty="0"/>
              <a:t>- досуговые</a:t>
            </a:r>
            <a:r>
              <a:rPr lang="ru-RU" altLang="ru-RU" dirty="0"/>
              <a:t>:  </a:t>
            </a:r>
            <a:r>
              <a:rPr lang="ru-RU" altLang="ru-RU" dirty="0" smtClean="0"/>
              <a:t>чаепития, посиделки, семейные праздники. 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6632"/>
            <a:ext cx="7543800" cy="445536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Коммунарское движение появилось в СССР в 60-е годы ХХ века, как педагогическая методика. Одним из ее авторов был профессор, доктор педагогических наук Игорь Петрович Иванов. На основе его теории и практики была создана коммуна имени Макаренко. </a:t>
            </a:r>
          </a:p>
        </p:txBody>
      </p:sp>
      <p:pic>
        <p:nvPicPr>
          <p:cNvPr id="1026" name="Picture 2" descr="C:\Users\Vlad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40" y="3612724"/>
            <a:ext cx="2160240" cy="290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lad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4525"/>
            <a:ext cx="25301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lad\Desktop\ФлагД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97561"/>
            <a:ext cx="165618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Vlad\Desktop\фото для фильма\акция чистая тар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lad\Desktop\фото для фильма\1.09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820" y="90872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lad\Desktop\фото для фильма\кормуш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Vlad\Desktop\фото для фильма\елка школа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Vlad\Desktop\фото для фильма\наряж елку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664296" cy="17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Vlad\Desktop\фото для фильма\осень 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598" y="847190"/>
            <a:ext cx="32194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Vlad\Desktop\фото для фильма\позравл ветерана ДУ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4602" y="3608527"/>
            <a:ext cx="3456383" cy="25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43924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КТД </a:t>
            </a:r>
            <a:r>
              <a:rPr lang="ru-RU" sz="4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дают возможность ученику</a:t>
            </a:r>
            <a:r>
              <a:rPr lang="ru-RU" sz="4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: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реализовать и развивать свои способности 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расширить знания об окружающем мире;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приобрести навыки проектирования;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проявить организаторские умения;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закрепить коммуникативные навыки </a:t>
            </a:r>
          </a:p>
          <a:p>
            <a:r>
              <a:rPr lang="ru-RU" altLang="ru-RU" sz="3600" dirty="0">
                <a:latin typeface="Arial" charset="0"/>
                <a:cs typeface="Arial" charset="0"/>
              </a:rPr>
              <a:t>формировать способности к рефлексии (анализу и самоанализу.)</a:t>
            </a: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47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266384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КТД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дают возможность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педагогу: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/>
          </a:bodyPr>
          <a:lstStyle/>
          <a:p>
            <a:endParaRPr lang="ru-RU" altLang="ru-RU" dirty="0" smtClean="0">
              <a:latin typeface="Arial" charset="0"/>
              <a:cs typeface="Arial" charset="0"/>
            </a:endParaRPr>
          </a:p>
          <a:p>
            <a:endParaRPr lang="ru-RU" altLang="ru-RU" dirty="0">
              <a:latin typeface="Arial" charset="0"/>
              <a:cs typeface="Arial" charset="0"/>
            </a:endParaRPr>
          </a:p>
          <a:p>
            <a:r>
              <a:rPr lang="ru-RU" altLang="ru-RU" sz="2800" dirty="0" smtClean="0">
                <a:latin typeface="Arial" charset="0"/>
                <a:cs typeface="Arial" charset="0"/>
              </a:rPr>
              <a:t>развивать </a:t>
            </a:r>
            <a:r>
              <a:rPr lang="ru-RU" altLang="ru-RU" sz="2800" dirty="0">
                <a:latin typeface="Arial" charset="0"/>
                <a:cs typeface="Arial" charset="0"/>
              </a:rPr>
              <a:t>творческий потенциал;</a:t>
            </a:r>
          </a:p>
          <a:p>
            <a:r>
              <a:rPr lang="ru-RU" altLang="ru-RU" sz="2800" dirty="0">
                <a:latin typeface="Arial" charset="0"/>
                <a:cs typeface="Arial" charset="0"/>
              </a:rPr>
              <a:t>совершенствовать организаторские возможности; </a:t>
            </a:r>
          </a:p>
          <a:p>
            <a:r>
              <a:rPr lang="ru-RU" altLang="ru-RU" sz="2800" dirty="0">
                <a:latin typeface="Arial" charset="0"/>
                <a:cs typeface="Arial" charset="0"/>
              </a:rPr>
              <a:t>изучить классный коллектив;</a:t>
            </a:r>
          </a:p>
          <a:p>
            <a:r>
              <a:rPr lang="ru-RU" altLang="ru-RU" sz="2800" dirty="0">
                <a:latin typeface="Arial" charset="0"/>
                <a:cs typeface="Arial" charset="0"/>
              </a:rPr>
              <a:t>объединить учащихся, педагогов, родителей;</a:t>
            </a:r>
          </a:p>
          <a:p>
            <a:r>
              <a:rPr lang="ru-RU" altLang="ru-RU" sz="2800" dirty="0">
                <a:latin typeface="Arial" charset="0"/>
                <a:cs typeface="Arial" charset="0"/>
              </a:rPr>
              <a:t>управлять процессом развития личности школьника;</a:t>
            </a:r>
          </a:p>
          <a:p>
            <a:r>
              <a:rPr lang="ru-RU" altLang="ru-RU" sz="2800" dirty="0">
                <a:latin typeface="Arial" charset="0"/>
                <a:cs typeface="Arial" charset="0"/>
              </a:rPr>
              <a:t>развивать рефлексивные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1381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Моих первоклассников примут в коммунары на Коммунарских сборах и повяжут им красные галстуки с желтой каймой, потому что это первая ступень в становлении настоящего коммунара. Пополнится Коммуна новыми членами этой замечательной организации, которая живет по своим законам  уже 50 лет.</a:t>
            </a:r>
          </a:p>
          <a:p>
            <a:pPr marL="0" indent="0" algn="ctr">
              <a:buNone/>
            </a:pPr>
            <a:r>
              <a:rPr lang="ru-RU" dirty="0" smtClean="0"/>
              <a:t>  Сколько интересного и увлекательного ждет моих    малышей в этом путешествии.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им счастливого пути!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Vlad\Desktop\коммуна\Screensho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40136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311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  <a:t>«Всё творчески, иначе зачем?»</a:t>
            </a:r>
            <a:b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cs typeface="Arial" charset="0"/>
              </a:rPr>
            </a:b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Vlad\Desktop\коммуна\IMG_20220113_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8245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lad\Desktop\фото для фильма\ТВОРЧЕСТВО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5387" y="2063927"/>
            <a:ext cx="2882047" cy="20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lad\Desktop\фото для фильма\ТВОРЧЕСТВО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207" y="1913257"/>
            <a:ext cx="26896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lad\Desktop\фото для фильма\ТВОРЧЕСТВО (1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3" y="4486793"/>
            <a:ext cx="2649261" cy="20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lad\Desktop\фото для фильма\ТВОРЧЕСТВО (1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5323" y="4477420"/>
            <a:ext cx="2576756" cy="2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455168"/>
          </a:xfrm>
        </p:spPr>
        <p:txBody>
          <a:bodyPr/>
          <a:lstStyle/>
          <a:p>
            <a:r>
              <a:rPr lang="ru-RU" dirty="0" smtClean="0"/>
              <a:t>В сентябре этого учебного года я прошла онлайн-курсы «Организация воспитательной работы на основе мероприятий и проектов РДШ»</a:t>
            </a:r>
          </a:p>
          <a:p>
            <a:r>
              <a:rPr lang="ru-RU" dirty="0" smtClean="0"/>
              <a:t>Со своими первоклашками я планирую принять участие в их проектах.</a:t>
            </a:r>
          </a:p>
          <a:p>
            <a:endParaRPr lang="ru-RU" dirty="0"/>
          </a:p>
        </p:txBody>
      </p:sp>
      <p:pic>
        <p:nvPicPr>
          <p:cNvPr id="4098" name="Picture 2" descr="C:\Users\Vlad\Desktop\рд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3"/>
            <a:ext cx="57606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50224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Коммунарская методика</a:t>
            </a:r>
          </a:p>
          <a:p>
            <a:pPr marL="0" indent="0">
              <a:buNone/>
            </a:pPr>
            <a:r>
              <a:rPr lang="ru-RU" dirty="0"/>
              <a:t>   — система приёмов и организационных форм воспитания учащихся школьного возраста, направленная на формирование и творческое развитие воспитательного коллектива в процессе совместной деятельности детей и взрослых. </a:t>
            </a:r>
            <a:r>
              <a:rPr lang="ru-RU" dirty="0" smtClean="0"/>
              <a:t>Методика </a:t>
            </a:r>
            <a:r>
              <a:rPr lang="ru-RU" dirty="0"/>
              <a:t>коллективного творческого воспитания, методика коллективной творческой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pic>
        <p:nvPicPr>
          <p:cNvPr id="1026" name="Picture 2" descr="C:\Users\Vlad\Desktop\коммуна\IMG_2022011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12367" cy="23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Desktop\коммуна\сероп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7" y="3879046"/>
            <a:ext cx="2923663" cy="23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методики Игоря Петровича Иванова </a:t>
            </a:r>
          </a:p>
          <a:p>
            <a:pPr marL="0" indent="0">
              <a:buNone/>
            </a:pPr>
            <a:r>
              <a:rPr lang="ru-RU" dirty="0" smtClean="0"/>
              <a:t>состоит </a:t>
            </a:r>
            <a:r>
              <a:rPr lang="ru-RU" dirty="0"/>
              <a:t>в том, что ребят – с первого класса по выпускной – учат коллективному общественному творчеству.</a:t>
            </a:r>
          </a:p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/>
              <a:t>принципе, идея радостной жизни, творчества как способа воспитания существовала к тому времени довольно </a:t>
            </a:r>
            <a:r>
              <a:rPr lang="ru-RU" dirty="0" smtClean="0"/>
              <a:t>давно.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Но </a:t>
            </a:r>
            <a:r>
              <a:rPr lang="ru-RU" dirty="0"/>
              <a:t>заслуга Иванова в том, что он превратил разрозненные идеи, порождённые повседневной жизнью рядом с детьми, в стройную педагогическую систему, технологию, дающую уже столько лет блестящие результаты. </a:t>
            </a:r>
          </a:p>
          <a:p>
            <a:endParaRPr lang="ru-RU" dirty="0"/>
          </a:p>
        </p:txBody>
      </p:sp>
      <p:pic>
        <p:nvPicPr>
          <p:cNvPr id="2050" name="Picture 2" descr="C:\Users\Vlad\Desktop\мама фотки 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3672408" cy="24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lad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16210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7838256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школе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Коммуне уже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лет.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и выпускники  с гордостью называют себя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КОММУНАРАМИ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Vlad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76673"/>
            <a:ext cx="43924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lad\Desktop\коммуна\IMG_20220113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032448" cy="2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lad\Desktop\коммуна\DSC01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692696"/>
            <a:ext cx="502352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Руднева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</a:p>
          <a:p>
            <a:pPr marL="0" indent="0" algn="ctr">
              <a:buNone/>
            </a:pPr>
            <a:r>
              <a:rPr lang="ru-RU" b="1" dirty="0" smtClean="0"/>
              <a:t>Организатор внеклассной работы учитель русского языка и литературы.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В Шумовской средней школе работала с 1967 по 1973.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Организатор </a:t>
            </a:r>
            <a:r>
              <a:rPr lang="ru-RU" b="1" dirty="0"/>
              <a:t>коммунарских сборов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  <p:pic>
        <p:nvPicPr>
          <p:cNvPr id="3074" name="Picture 2" descr="C:\Users\Vlad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83571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Одним из наиболее ярких проявлений </a:t>
            </a:r>
            <a:r>
              <a:rPr lang="ru-RU" dirty="0" smtClean="0"/>
              <a:t>методики является </a:t>
            </a:r>
            <a:r>
              <a:rPr lang="ru-RU" dirty="0" err="1"/>
              <a:t>соуправление</a:t>
            </a:r>
            <a:r>
              <a:rPr lang="ru-RU" dirty="0"/>
              <a:t> и самоуправление. Здесь главное не органы самоуправления, а деятельность, направленная на совершенствование жизни коллектива.</a:t>
            </a:r>
          </a:p>
          <a:p>
            <a:r>
              <a:rPr lang="ru-RU" dirty="0"/>
              <a:t>Есть органы постоянные, есть и временные, есть и такие, что создаются для подготовки и проведения только одного дела.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Vlad\Desktop\коммуна\IMG_20220113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3816424" cy="23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Главный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самоуправления </a:t>
            </a:r>
            <a:r>
              <a:rPr lang="ru-RU" dirty="0"/>
              <a:t>– </a:t>
            </a:r>
            <a:r>
              <a:rPr lang="ru-RU" b="1" u="sng" dirty="0" smtClean="0"/>
              <a:t>Совет Коммуны</a:t>
            </a:r>
            <a:r>
              <a:rPr lang="ru-RU" dirty="0" smtClean="0"/>
              <a:t>. </a:t>
            </a:r>
            <a:r>
              <a:rPr lang="ru-RU" dirty="0"/>
              <a:t>На него выносятся все самые важные вопросы жизни детской организации, принятие законов, награждение и наказание, </a:t>
            </a:r>
            <a:r>
              <a:rPr lang="ru-RU" dirty="0" smtClean="0"/>
              <a:t>планирование </a:t>
            </a:r>
            <a:r>
              <a:rPr lang="ru-RU" dirty="0"/>
              <a:t>важнейших дел, подведение итогов. </a:t>
            </a:r>
            <a:r>
              <a:rPr lang="ru-RU" dirty="0" smtClean="0"/>
              <a:t> </a:t>
            </a:r>
            <a:r>
              <a:rPr lang="ru-RU" dirty="0"/>
              <a:t>Основные текущие вопросы жизни решает </a:t>
            </a:r>
            <a:r>
              <a:rPr lang="ru-RU" b="1" u="sng" dirty="0" smtClean="0"/>
              <a:t>Совет командиров </a:t>
            </a:r>
            <a:r>
              <a:rPr lang="ru-RU" dirty="0" smtClean="0"/>
              <a:t>, </a:t>
            </a:r>
            <a:r>
              <a:rPr lang="ru-RU" dirty="0"/>
              <a:t>который проводится </a:t>
            </a:r>
            <a:r>
              <a:rPr lang="ru-RU" dirty="0" smtClean="0"/>
              <a:t>еженедельно. </a:t>
            </a:r>
            <a:r>
              <a:rPr lang="ru-RU" dirty="0"/>
              <a:t>Жизнь </a:t>
            </a:r>
            <a:r>
              <a:rPr lang="ru-RU" dirty="0" smtClean="0"/>
              <a:t> Коммуны регламентирована </a:t>
            </a:r>
            <a:r>
              <a:rPr lang="ru-RU" dirty="0"/>
              <a:t>общими законами, разработанными и </a:t>
            </a:r>
            <a:r>
              <a:rPr lang="ru-RU" dirty="0" smtClean="0"/>
              <a:t>принятыми организацией на первом сборе. </a:t>
            </a:r>
          </a:p>
          <a:p>
            <a:pPr marL="0" indent="0">
              <a:buNone/>
            </a:pPr>
            <a:r>
              <a:rPr lang="ru-RU" dirty="0" smtClean="0"/>
              <a:t>А на весенних каникулах проходят Коммунарские сборы </a:t>
            </a:r>
            <a:endParaRPr lang="ru-RU" dirty="0"/>
          </a:p>
        </p:txBody>
      </p:sp>
      <p:pic>
        <p:nvPicPr>
          <p:cNvPr id="5122" name="Picture 2" descr="C:\Users\Vlad\Desktop\коммуна\IMG_20220113_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509119"/>
            <a:ext cx="2232248" cy="21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lad\Desktop\коммуна\P1030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44147"/>
            <a:ext cx="2736304" cy="1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332</TotalTime>
  <Words>788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Использование коммунарской методики в воспитательной работе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Большую роль в развитии лидерского актива играют коммунарские сборы. Практика показывает, что на сегодняшний день коммунарские сборы являлась наиболее эффективной формой работы для выявления активных, инициативных, творческих детей и подростков. Коммунарские сборы: – это форма воспитательного взаимодействия детей и взрослых, позволяющая в короткий срок добиться результатов в развитии коллектива и личности, через включение их в процесс труда, общения, спорта, игры; – это сжатая по времени, сконцентрированная в определённых условиях ситуация творческого взаимодействия участников в организации совместной жизни, в результате которой складывается своеобразная, неповторимая, общность детей и взрослых, заключающая в себе мощный педагогический потенциал. Сбор создает положительную модель поведения, она закрепляется как коллективная норма, через принятие законов по которым живут коммунары.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КТД</vt:lpstr>
      <vt:lpstr>ТЕХНОЛОГИЯ КТД  Этапы:</vt:lpstr>
      <vt:lpstr>Основные виды КТД</vt:lpstr>
      <vt:lpstr>Презентация PowerPoint</vt:lpstr>
      <vt:lpstr>Презентация PowerPoint</vt:lpstr>
      <vt:lpstr>Презентация PowerPoint</vt:lpstr>
      <vt:lpstr>КТД дают возможность педагогу: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коммунарской методики в воспитательной работе класса</dc:title>
  <dc:creator>Vlad</dc:creator>
  <cp:lastModifiedBy>Vlad</cp:lastModifiedBy>
  <cp:revision>34</cp:revision>
  <dcterms:created xsi:type="dcterms:W3CDTF">2022-01-16T09:14:25Z</dcterms:created>
  <dcterms:modified xsi:type="dcterms:W3CDTF">2022-01-18T15:40:48Z</dcterms:modified>
</cp:coreProperties>
</file>