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7" r:id="rId2"/>
    <p:sldId id="262" r:id="rId3"/>
    <p:sldId id="259" r:id="rId4"/>
    <p:sldId id="260" r:id="rId5"/>
    <p:sldId id="348" r:id="rId6"/>
    <p:sldId id="349" r:id="rId7"/>
    <p:sldId id="265" r:id="rId8"/>
    <p:sldId id="337" r:id="rId9"/>
    <p:sldId id="334" r:id="rId10"/>
    <p:sldId id="340" r:id="rId11"/>
    <p:sldId id="343" r:id="rId12"/>
    <p:sldId id="347" r:id="rId13"/>
    <p:sldId id="350" r:id="rId14"/>
    <p:sldId id="344" r:id="rId15"/>
    <p:sldId id="351" r:id="rId16"/>
    <p:sldId id="352" r:id="rId17"/>
    <p:sldId id="345" r:id="rId18"/>
    <p:sldId id="353" r:id="rId19"/>
    <p:sldId id="354" r:id="rId20"/>
    <p:sldId id="346" r:id="rId21"/>
    <p:sldId id="355"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429" autoAdjust="0"/>
  </p:normalViewPr>
  <p:slideViewPr>
    <p:cSldViewPr>
      <p:cViewPr>
        <p:scale>
          <a:sx n="60" d="100"/>
          <a:sy n="60" d="100"/>
        </p:scale>
        <p:origin x="-1572"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02.02.2019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02.02.2019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02.02.2019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02.02.2019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02.02.2019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02.02.2019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02.02.2019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02.02.2019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pPr/>
              <a:t>02.02.2019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02.02.2019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02.02.2019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pPr/>
              <a:t>02.02.2019</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kk-KZ" sz="3200" b="1" dirty="0" smtClean="0">
                <a:latin typeface="Arial" pitchFamily="34" charset="0"/>
                <a:cs typeface="Arial" pitchFamily="34" charset="0"/>
              </a:rPr>
              <a:t> </a:t>
            </a:r>
            <a:endParaRPr lang="ru-RU" sz="3200" dirty="0">
              <a:latin typeface="Arial" pitchFamily="34" charset="0"/>
              <a:cs typeface="Arial" pitchFamily="34" charset="0"/>
            </a:endParaRPr>
          </a:p>
        </p:txBody>
      </p:sp>
      <p:sp>
        <p:nvSpPr>
          <p:cNvPr id="2" name="Заголовок 1"/>
          <p:cNvSpPr>
            <a:spLocks noGrp="1"/>
          </p:cNvSpPr>
          <p:nvPr>
            <p:ph type="title"/>
          </p:nvPr>
        </p:nvSpPr>
        <p:spPr>
          <a:xfrm>
            <a:off x="0" y="338328"/>
            <a:ext cx="9144000" cy="1252728"/>
          </a:xfrm>
        </p:spPr>
        <p:txBody>
          <a:bodyPr>
            <a:noAutofit/>
          </a:bodyPr>
          <a:lstStyle/>
          <a:p>
            <a:r>
              <a:rPr lang="kk-KZ" sz="4000" b="1" dirty="0" smtClean="0">
                <a:solidFill>
                  <a:schemeClr val="tx1"/>
                </a:solidFill>
                <a:latin typeface="Times New Roman" pitchFamily="18" charset="0"/>
                <a:cs typeface="Times New Roman" pitchFamily="18" charset="0"/>
              </a:rPr>
              <a:t>Зерттеу </a:t>
            </a:r>
            <a:r>
              <a:rPr lang="kk-KZ" sz="4000" b="1" dirty="0" smtClean="0">
                <a:solidFill>
                  <a:schemeClr val="tx1"/>
                </a:solidFill>
                <a:latin typeface="Times New Roman" pitchFamily="18" charset="0"/>
                <a:cs typeface="Times New Roman" pitchFamily="18" charset="0"/>
              </a:rPr>
              <a:t>жұмысының </a:t>
            </a:r>
            <a:r>
              <a:rPr lang="kk-KZ" sz="4000" b="1" dirty="0" smtClean="0">
                <a:solidFill>
                  <a:schemeClr val="tx1"/>
                </a:solidFill>
                <a:latin typeface="Times New Roman" pitchFamily="18" charset="0"/>
                <a:cs typeface="Times New Roman" pitchFamily="18" charset="0"/>
              </a:rPr>
              <a:t>тақырыбы</a:t>
            </a:r>
            <a:endParaRPr lang="ru-RU" sz="4000" b="1" dirty="0">
              <a:solidFill>
                <a:schemeClr val="tx1"/>
              </a:solidFill>
              <a:latin typeface="Times New Roman" pitchFamily="18" charset="0"/>
              <a:cs typeface="Times New Roman" pitchFamily="18" charset="0"/>
            </a:endParaRPr>
          </a:p>
        </p:txBody>
      </p:sp>
      <p:sp>
        <p:nvSpPr>
          <p:cNvPr id="4" name="Прямоугольник 3"/>
          <p:cNvSpPr/>
          <p:nvPr/>
        </p:nvSpPr>
        <p:spPr>
          <a:xfrm>
            <a:off x="251520" y="2571745"/>
            <a:ext cx="8640960" cy="3508653"/>
          </a:xfrm>
          <a:prstGeom prst="rect">
            <a:avLst/>
          </a:prstGeom>
        </p:spPr>
        <p:txBody>
          <a:bodyPr wrap="square">
            <a:spAutoFit/>
          </a:bodyPr>
          <a:lstStyle/>
          <a:p>
            <a:pPr algn="ctr"/>
            <a:endParaRPr lang="kk-KZ" sz="2000" dirty="0" smtClean="0"/>
          </a:p>
          <a:p>
            <a:r>
              <a:rPr lang="kk-KZ" sz="3600" b="1" dirty="0" smtClean="0">
                <a:latin typeface="Times New Roman" pitchFamily="18" charset="0"/>
                <a:cs typeface="Times New Roman" pitchFamily="18" charset="0"/>
              </a:rPr>
              <a:t>Echium Vulgare L</a:t>
            </a:r>
            <a:r>
              <a:rPr lang="kk-KZ" sz="3600" b="1" i="1" dirty="0" smtClean="0">
                <a:latin typeface="Times New Roman" pitchFamily="18" charset="0"/>
                <a:cs typeface="Times New Roman" pitchFamily="18" charset="0"/>
              </a:rPr>
              <a:t>.</a:t>
            </a:r>
            <a:r>
              <a:rPr lang="kk-KZ" sz="3600" b="1" dirty="0" smtClean="0">
                <a:latin typeface="Times New Roman" pitchFamily="18" charset="0"/>
                <a:cs typeface="Times New Roman" pitchFamily="18" charset="0"/>
              </a:rPr>
              <a:t>  өсімдігінің aнaтомиялық  құрылыс </a:t>
            </a:r>
            <a:r>
              <a:rPr lang="kk-KZ" sz="3600" b="1" dirty="0">
                <a:latin typeface="Times New Roman" pitchFamily="18" charset="0"/>
                <a:cs typeface="Times New Roman" pitchFamily="18" charset="0"/>
              </a:rPr>
              <a:t>ерекшеліктері.</a:t>
            </a:r>
            <a:endParaRPr lang="ru-RU" sz="3600" dirty="0">
              <a:latin typeface="Times New Roman" pitchFamily="18" charset="0"/>
              <a:cs typeface="Times New Roman" pitchFamily="18" charset="0"/>
            </a:endParaRPr>
          </a:p>
          <a:p>
            <a:r>
              <a:rPr lang="kk-KZ" sz="2400" b="1" dirty="0">
                <a:latin typeface="Times New Roman" pitchFamily="18" charset="0"/>
                <a:cs typeface="Times New Roman" pitchFamily="18" charset="0"/>
              </a:rPr>
              <a:t> </a:t>
            </a:r>
            <a:endParaRPr lang="ru-RU" sz="2400" dirty="0">
              <a:latin typeface="Times New Roman" pitchFamily="18" charset="0"/>
              <a:cs typeface="Times New Roman" pitchFamily="18" charset="0"/>
            </a:endParaRPr>
          </a:p>
          <a:p>
            <a:pPr algn="ctr"/>
            <a:endParaRPr lang="kk-KZ" sz="2000" dirty="0"/>
          </a:p>
          <a:p>
            <a:pPr algn="ctr"/>
            <a:endParaRPr lang="kk-KZ" sz="2400" dirty="0" smtClean="0">
              <a:latin typeface="Arial" pitchFamily="34" charset="0"/>
              <a:cs typeface="Arial" pitchFamily="34" charset="0"/>
            </a:endParaRPr>
          </a:p>
          <a:p>
            <a:pPr algn="ctr"/>
            <a:endParaRPr lang="kk-KZ" sz="2400" dirty="0">
              <a:latin typeface="Arial" pitchFamily="34" charset="0"/>
              <a:cs typeface="Arial" pitchFamily="34" charset="0"/>
            </a:endParaRPr>
          </a:p>
          <a:p>
            <a:pPr algn="ctr"/>
            <a:endParaRPr lang="kk-KZ" sz="2000" dirty="0"/>
          </a:p>
          <a:p>
            <a:pPr algn="ctr"/>
            <a:r>
              <a:rPr lang="kk-KZ" dirty="0" smtClean="0">
                <a:latin typeface="Arial" pitchFamily="34" charset="0"/>
                <a:cs typeface="Arial" pitchFamily="34" charset="0"/>
              </a:rPr>
              <a:t>.</a:t>
            </a:r>
            <a:endParaRPr lang="ru-RU" dirty="0">
              <a:latin typeface="Arial" pitchFamily="34" charset="0"/>
              <a:cs typeface="Arial" pitchFamily="34" charset="0"/>
            </a:endParaRPr>
          </a:p>
        </p:txBody>
      </p:sp>
      <p:sp>
        <p:nvSpPr>
          <p:cNvPr id="5" name="Объект 2"/>
          <p:cNvSpPr txBox="1">
            <a:spLocks/>
          </p:cNvSpPr>
          <p:nvPr/>
        </p:nvSpPr>
        <p:spPr>
          <a:xfrm>
            <a:off x="867833" y="2621655"/>
            <a:ext cx="7408333" cy="34506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kk-KZ" sz="3200" b="1" smtClean="0">
                <a:latin typeface="Arial" pitchFamily="34" charset="0"/>
                <a:cs typeface="Arial" pitchFamily="34" charset="0"/>
              </a:rPr>
              <a:t> </a:t>
            </a:r>
            <a:endParaRPr lang="ru-RU" sz="3200" dirty="0">
              <a:latin typeface="Arial" pitchFamily="34" charset="0"/>
              <a:cs typeface="Arial" pitchFamily="34" charset="0"/>
            </a:endParaRPr>
          </a:p>
        </p:txBody>
      </p:sp>
    </p:spTree>
    <p:extLst>
      <p:ext uri="{BB962C8B-B14F-4D97-AF65-F5344CB8AC3E}">
        <p14:creationId xmlns:p14="http://schemas.microsoft.com/office/powerpoint/2010/main" xmlns="" val="1197934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8328"/>
            <a:ext cx="9144000" cy="1252728"/>
          </a:xfrm>
        </p:spPr>
        <p:txBody>
          <a:bodyPr>
            <a:normAutofit fontScale="90000"/>
          </a:bodyPr>
          <a:lstStyle/>
          <a:p>
            <a:r>
              <a:rPr lang="kk-KZ" b="1" dirty="0" smtClean="0">
                <a:solidFill>
                  <a:schemeClr val="tx1"/>
                </a:solidFill>
                <a:latin typeface="Times New Roman" pitchFamily="18" charset="0"/>
                <a:cs typeface="Times New Roman" pitchFamily="18" charset="0"/>
              </a:rPr>
              <a:t>Көкбасгүл, көкшешек</a:t>
            </a:r>
            <a:r>
              <a:rPr lang="kk-KZ" b="1" i="1" dirty="0" smtClean="0">
                <a:solidFill>
                  <a:schemeClr val="tx1"/>
                </a:solidFill>
                <a:latin typeface="Times New Roman" pitchFamily="18" charset="0"/>
                <a:cs typeface="Times New Roman" pitchFamily="18" charset="0"/>
              </a:rPr>
              <a:t> </a:t>
            </a:r>
            <a:r>
              <a:rPr lang="kk-KZ" i="1" dirty="0" smtClean="0">
                <a:solidFill>
                  <a:schemeClr val="tx1"/>
                </a:solidFill>
                <a:latin typeface="Times New Roman" pitchFamily="18" charset="0"/>
                <a:cs typeface="Times New Roman" pitchFamily="18" charset="0"/>
              </a:rPr>
              <a:t>(Echіum vulgare)</a:t>
            </a:r>
            <a:endParaRPr lang="ru-RU"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500035" y="2214554"/>
            <a:ext cx="3786214" cy="3911926"/>
          </a:xfrm>
        </p:spPr>
        <p:txBody>
          <a:bodyPr>
            <a:normAutofit fontScale="92500"/>
          </a:bodyPr>
          <a:lstStyle/>
          <a:p>
            <a:pPr algn="just">
              <a:buNone/>
            </a:pPr>
            <a:r>
              <a:rPr lang="kk-KZ" dirty="0" smtClean="0"/>
              <a:t>      </a:t>
            </a:r>
            <a:r>
              <a:rPr lang="kk-KZ" dirty="0" smtClean="0">
                <a:solidFill>
                  <a:schemeClr val="tx1"/>
                </a:solidFill>
                <a:latin typeface="Times New Roman" pitchFamily="18" charset="0"/>
                <a:cs typeface="Times New Roman" pitchFamily="18" charset="0"/>
              </a:rPr>
              <a:t>Қазақстанның далалы аймақтарында, жол жағаларында, кейде тасты шатқалды таулардың етегінде өседі. Олардың биіктігі 30 – 80 см, кейде 1 м-дей болады. Сабағы тік, сыртын тікенекті қылтандар жауып тұрады. Тұтас келген жапырақтары кезектесіп орналасады.</a:t>
            </a:r>
            <a:endParaRPr lang="ru-RU" dirty="0">
              <a:solidFill>
                <a:schemeClr val="tx1"/>
              </a:solidFill>
              <a:latin typeface="Times New Roman" pitchFamily="18" charset="0"/>
              <a:cs typeface="Times New Roman" pitchFamily="18" charset="0"/>
            </a:endParaRPr>
          </a:p>
        </p:txBody>
      </p:sp>
      <p:pic>
        <p:nvPicPr>
          <p:cNvPr id="2050" name="Picture 2" descr="G:\К.Бекзада\бекзада\74296_01c27dbe.jpg"/>
          <p:cNvPicPr>
            <a:picLocks noGrp="1" noChangeAspect="1" noChangeArrowheads="1"/>
          </p:cNvPicPr>
          <p:nvPr>
            <p:ph sz="quarter" idx="14"/>
          </p:nvPr>
        </p:nvPicPr>
        <p:blipFill>
          <a:blip r:embed="rId2"/>
          <a:srcRect/>
          <a:stretch>
            <a:fillRect/>
          </a:stretch>
        </p:blipFill>
        <p:spPr bwMode="auto">
          <a:xfrm>
            <a:off x="4929190" y="2357431"/>
            <a:ext cx="3429023" cy="35719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b="1" dirty="0" smtClean="0">
                <a:solidFill>
                  <a:schemeClr val="tx1"/>
                </a:solidFill>
                <a:latin typeface="Times New Roman" pitchFamily="18" charset="0"/>
                <a:cs typeface="Times New Roman" pitchFamily="18" charset="0"/>
              </a:rPr>
              <a:t>Зерттеу нәтижелері және оны талқылау. </a:t>
            </a:r>
            <a:endParaRPr lang="ru-RU" b="1" dirty="0">
              <a:solidFill>
                <a:schemeClr val="tx1"/>
              </a:solidFill>
              <a:latin typeface="Times New Roman" pitchFamily="18" charset="0"/>
              <a:cs typeface="Times New Roman" pitchFamily="18" charset="0"/>
            </a:endParaRPr>
          </a:p>
        </p:txBody>
      </p:sp>
      <p:sp>
        <p:nvSpPr>
          <p:cNvPr id="3" name="Содержимое 2"/>
          <p:cNvSpPr>
            <a:spLocks noGrp="1"/>
          </p:cNvSpPr>
          <p:nvPr>
            <p:ph sz="quarter" idx="13"/>
          </p:nvPr>
        </p:nvSpPr>
        <p:spPr>
          <a:xfrm>
            <a:off x="676654" y="2679192"/>
            <a:ext cx="4323974" cy="2964386"/>
          </a:xfrm>
        </p:spPr>
        <p:txBody>
          <a:bodyPr/>
          <a:lstStyle/>
          <a:p>
            <a:pPr algn="just">
              <a:buNone/>
            </a:pPr>
            <a:r>
              <a:rPr lang="kk-KZ" sz="3600" i="1" dirty="0" smtClean="0">
                <a:latin typeface="Times New Roman" pitchFamily="18" charset="0"/>
                <a:cs typeface="Times New Roman" pitchFamily="18" charset="0"/>
              </a:rPr>
              <a:t>  </a:t>
            </a:r>
            <a:endParaRPr lang="ru-RU" sz="3600" dirty="0" smtClean="0">
              <a:solidFill>
                <a:schemeClr val="tx1"/>
              </a:solidFill>
              <a:latin typeface="Times New Roman" pitchFamily="18" charset="0"/>
              <a:cs typeface="Times New Roman" pitchFamily="18" charset="0"/>
            </a:endParaRPr>
          </a:p>
          <a:p>
            <a:endParaRPr lang="ru-RU" dirty="0"/>
          </a:p>
        </p:txBody>
      </p:sp>
      <p:sp>
        <p:nvSpPr>
          <p:cNvPr id="6" name="Содержимое 5"/>
          <p:cNvSpPr>
            <a:spLocks noGrp="1"/>
          </p:cNvSpPr>
          <p:nvPr>
            <p:ph sz="quarter" idx="14"/>
          </p:nvPr>
        </p:nvSpPr>
        <p:spPr>
          <a:xfrm>
            <a:off x="357158" y="1857364"/>
            <a:ext cx="8501122" cy="4572032"/>
          </a:xfrm>
        </p:spPr>
        <p:txBody>
          <a:bodyPr>
            <a:noAutofit/>
          </a:bodyPr>
          <a:lstStyle/>
          <a:p>
            <a:pPr algn="just">
              <a:buNone/>
            </a:pPr>
            <a:r>
              <a:rPr lang="kk-KZ" sz="2000" i="1" dirty="0" smtClean="0">
                <a:solidFill>
                  <a:schemeClr val="tx1"/>
                </a:solidFill>
                <a:latin typeface="Times New Roman" pitchFamily="18" charset="0"/>
                <a:cs typeface="Times New Roman" pitchFamily="18" charset="0"/>
              </a:rPr>
              <a:t>           Есһіит vиlgаrе L</a:t>
            </a:r>
            <a:r>
              <a:rPr lang="kk-KZ" sz="2000" b="1" dirty="0" smtClean="0">
                <a:solidFill>
                  <a:schemeClr val="tx1"/>
                </a:solidFill>
                <a:latin typeface="Times New Roman" pitchFamily="18" charset="0"/>
                <a:cs typeface="Times New Roman" pitchFamily="18" charset="0"/>
              </a:rPr>
              <a:t>.</a:t>
            </a:r>
            <a:r>
              <a:rPr lang="kk-KZ" sz="2000" dirty="0" smtClean="0">
                <a:solidFill>
                  <a:schemeClr val="tx1"/>
                </a:solidFill>
                <a:latin typeface="Times New Roman" pitchFamily="18" charset="0"/>
                <a:cs typeface="Times New Roman" pitchFamily="18" charset="0"/>
              </a:rPr>
              <a:t> сабағының анатомиялық құрылысында эпидермис, алғашқы қабық және орталық цилиндр айқын ажыратылады. Эпидермалық клеткалардың сыртқы қабырғалары бүйірлік жэне ішкі қабырғалардан әлде қайда қалың, бір клеткалы безді түктермен жабылған. Алғашқы қабық ірі паренхималық клеткалармен клекааралықтарынан тұрады. Склеренхималық сақинаға көршілес паренхималық клеткалар тангентальды бағытта аздап әлсіз созылыңқы жэне бір-біріне өте тығыз орналасқан. Склеренхималық сақина бір- біріне тығыз орналасқан ашық коллатеральды өткізгіш шоқтарды қоршап тұрады. Сабақтың өзегі ірі паренхималық клеткалармен толтырылған.</a:t>
            </a:r>
            <a:endParaRPr lang="ru-RU" sz="2000" dirty="0" smtClean="0">
              <a:solidFill>
                <a:schemeClr val="tx1"/>
              </a:solidFill>
              <a:latin typeface="Times New Roman" pitchFamily="18" charset="0"/>
              <a:cs typeface="Times New Roman" pitchFamily="18" charset="0"/>
            </a:endParaRPr>
          </a:p>
          <a:p>
            <a:pPr algn="just">
              <a:buNone/>
            </a:pPr>
            <a:r>
              <a:rPr lang="kk-KZ" sz="2000" dirty="0" smtClean="0">
                <a:solidFill>
                  <a:schemeClr val="tx1"/>
                </a:solidFill>
                <a:latin typeface="Times New Roman" pitchFamily="18" charset="0"/>
                <a:cs typeface="Times New Roman" pitchFamily="18" charset="0"/>
              </a:rPr>
              <a:t>    Эпидермис қалыңдығы 55.85±0.74 мкм, алғашқы қабық қалыңдығы 1148.08±1.05 мкм, ал хлоренхима қалыңдығы 159.07±0.31 мкм болды. Өткізгіш шоқ ауданы 58.89±0.001х10</a:t>
            </a:r>
            <a:r>
              <a:rPr lang="kk-KZ" sz="2000" baseline="30000" dirty="0" smtClean="0">
                <a:solidFill>
                  <a:schemeClr val="tx1"/>
                </a:solidFill>
                <a:latin typeface="Times New Roman" pitchFamily="18" charset="0"/>
                <a:cs typeface="Times New Roman" pitchFamily="18" charset="0"/>
              </a:rPr>
              <a:t>-3</a:t>
            </a:r>
            <a:r>
              <a:rPr lang="kk-KZ" sz="2000" dirty="0" smtClean="0">
                <a:solidFill>
                  <a:schemeClr val="tx1"/>
                </a:solidFill>
                <a:latin typeface="Times New Roman" pitchFamily="18" charset="0"/>
                <a:cs typeface="Times New Roman" pitchFamily="18" charset="0"/>
              </a:rPr>
              <a:t> мм², ал ксилема түтіктерінің ауданы 4.73±0.001х10</a:t>
            </a:r>
            <a:r>
              <a:rPr lang="kk-KZ" sz="2000" baseline="30000" dirty="0" smtClean="0">
                <a:solidFill>
                  <a:schemeClr val="tx1"/>
                </a:solidFill>
                <a:latin typeface="Times New Roman" pitchFamily="18" charset="0"/>
                <a:cs typeface="Times New Roman" pitchFamily="18" charset="0"/>
              </a:rPr>
              <a:t>-3</a:t>
            </a:r>
            <a:r>
              <a:rPr lang="kk-KZ" sz="2000" dirty="0" smtClean="0">
                <a:solidFill>
                  <a:schemeClr val="tx1"/>
                </a:solidFill>
                <a:latin typeface="Times New Roman" pitchFamily="18" charset="0"/>
                <a:cs typeface="Times New Roman" pitchFamily="18" charset="0"/>
              </a:rPr>
              <a:t> мм²  болды.</a:t>
            </a:r>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642918"/>
            <a:ext cx="8229600" cy="5715040"/>
          </a:xfrm>
        </p:spPr>
        <p:txBody>
          <a:bodyPr>
            <a:normAutofit/>
          </a:bodyPr>
          <a:lstStyle/>
          <a:p>
            <a:pPr algn="just"/>
            <a:r>
              <a:rPr lang="kk-KZ" sz="3100" dirty="0" smtClean="0">
                <a:solidFill>
                  <a:schemeClr val="tx1"/>
                </a:solidFill>
                <a:latin typeface="Times New Roman" pitchFamily="18" charset="0"/>
                <a:cs typeface="Times New Roman" pitchFamily="18" charset="0"/>
              </a:rPr>
              <a:t>    </a:t>
            </a:r>
            <a:endParaRPr lang="ru-RU" sz="2700" dirty="0">
              <a:solidFill>
                <a:schemeClr val="tx1"/>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srcRect/>
          <a:stretch>
            <a:fillRect/>
          </a:stretch>
        </p:blipFill>
        <p:spPr bwMode="auto">
          <a:xfrm>
            <a:off x="785786" y="2357431"/>
            <a:ext cx="3500462" cy="2714644"/>
          </a:xfrm>
          <a:prstGeom prst="rect">
            <a:avLst/>
          </a:prstGeom>
          <a:solidFill>
            <a:srgbClr val="FFFFFF"/>
          </a:solidFill>
          <a:ln w="9525">
            <a:noFill/>
            <a:miter lim="800000"/>
            <a:headEnd/>
            <a:tailEnd/>
          </a:ln>
        </p:spPr>
      </p:pic>
      <p:cxnSp>
        <p:nvCxnSpPr>
          <p:cNvPr id="6" name="Прямая соединительная линия 5"/>
          <p:cNvCxnSpPr/>
          <p:nvPr/>
        </p:nvCxnSpPr>
        <p:spPr>
          <a:xfrm rot="5400000" flipH="1" flipV="1">
            <a:off x="1500166" y="2143116"/>
            <a:ext cx="928694" cy="357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p:nvPr/>
        </p:nvCxnSpPr>
        <p:spPr>
          <a:xfrm rot="5400000" flipH="1" flipV="1">
            <a:off x="2285984" y="2285992"/>
            <a:ext cx="1071570" cy="35719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rot="5400000" flipH="1" flipV="1">
            <a:off x="2750331" y="2536025"/>
            <a:ext cx="1785950" cy="571504"/>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000232" y="1643050"/>
            <a:ext cx="571504" cy="369332"/>
          </a:xfrm>
          <a:prstGeom prst="rect">
            <a:avLst/>
          </a:prstGeom>
          <a:noFill/>
        </p:spPr>
        <p:txBody>
          <a:bodyPr wrap="square" rtlCol="0">
            <a:spAutoFit/>
          </a:bodyPr>
          <a:lstStyle/>
          <a:p>
            <a:r>
              <a:rPr lang="kk-KZ" dirty="0" smtClean="0"/>
              <a:t>1</a:t>
            </a:r>
            <a:endParaRPr lang="ru-RU" dirty="0"/>
          </a:p>
        </p:txBody>
      </p:sp>
      <p:sp>
        <p:nvSpPr>
          <p:cNvPr id="12" name="TextBox 11"/>
          <p:cNvSpPr txBox="1"/>
          <p:nvPr/>
        </p:nvSpPr>
        <p:spPr>
          <a:xfrm>
            <a:off x="2857488" y="1643050"/>
            <a:ext cx="642942" cy="369332"/>
          </a:xfrm>
          <a:prstGeom prst="rect">
            <a:avLst/>
          </a:prstGeom>
          <a:noFill/>
        </p:spPr>
        <p:txBody>
          <a:bodyPr wrap="square" rtlCol="0">
            <a:spAutoFit/>
          </a:bodyPr>
          <a:lstStyle/>
          <a:p>
            <a:r>
              <a:rPr lang="kk-KZ" dirty="0" smtClean="0"/>
              <a:t>2</a:t>
            </a:r>
            <a:endParaRPr lang="ru-RU" dirty="0"/>
          </a:p>
        </p:txBody>
      </p:sp>
      <p:sp>
        <p:nvSpPr>
          <p:cNvPr id="13" name="TextBox 12"/>
          <p:cNvSpPr txBox="1"/>
          <p:nvPr/>
        </p:nvSpPr>
        <p:spPr>
          <a:xfrm>
            <a:off x="3857620" y="1714488"/>
            <a:ext cx="439752" cy="369332"/>
          </a:xfrm>
          <a:prstGeom prst="rect">
            <a:avLst/>
          </a:prstGeom>
          <a:noFill/>
        </p:spPr>
        <p:txBody>
          <a:bodyPr wrap="square" rtlCol="0">
            <a:spAutoFit/>
          </a:bodyPr>
          <a:lstStyle/>
          <a:p>
            <a:r>
              <a:rPr lang="kk-KZ" dirty="0" smtClean="0"/>
              <a:t>3</a:t>
            </a:r>
            <a:endParaRPr lang="ru-RU" dirty="0"/>
          </a:p>
        </p:txBody>
      </p:sp>
      <p:pic>
        <p:nvPicPr>
          <p:cNvPr id="2051" name="Picture 3"/>
          <p:cNvPicPr>
            <a:picLocks noChangeAspect="1" noChangeArrowheads="1"/>
          </p:cNvPicPr>
          <p:nvPr/>
        </p:nvPicPr>
        <p:blipFill>
          <a:blip r:embed="rId3"/>
          <a:srcRect/>
          <a:stretch>
            <a:fillRect/>
          </a:stretch>
        </p:blipFill>
        <p:spPr bwMode="auto">
          <a:xfrm>
            <a:off x="4857752" y="2357430"/>
            <a:ext cx="3571900" cy="2743204"/>
          </a:xfrm>
          <a:prstGeom prst="rect">
            <a:avLst/>
          </a:prstGeom>
          <a:solidFill>
            <a:srgbClr val="FFFFFF"/>
          </a:solidFill>
          <a:ln w="9525">
            <a:noFill/>
            <a:miter lim="800000"/>
            <a:headEnd/>
            <a:tailEnd/>
          </a:ln>
        </p:spPr>
      </p:pic>
      <p:sp>
        <p:nvSpPr>
          <p:cNvPr id="14" name="TextBox 13"/>
          <p:cNvSpPr txBox="1"/>
          <p:nvPr/>
        </p:nvSpPr>
        <p:spPr>
          <a:xfrm>
            <a:off x="1714480" y="5572140"/>
            <a:ext cx="6457563" cy="923330"/>
          </a:xfrm>
          <a:prstGeom prst="rect">
            <a:avLst/>
          </a:prstGeom>
          <a:noFill/>
        </p:spPr>
        <p:txBody>
          <a:bodyPr wrap="square" rtlCol="0">
            <a:spAutoFit/>
          </a:bodyPr>
          <a:lstStyle/>
          <a:p>
            <a:r>
              <a:rPr lang="kk-KZ" dirty="0" smtClean="0">
                <a:latin typeface="Times New Roman" pitchFamily="18" charset="0"/>
                <a:cs typeface="Times New Roman" pitchFamily="18" charset="0"/>
              </a:rPr>
              <a:t> 1 – сурет</a:t>
            </a:r>
            <a:r>
              <a:rPr lang="kk-KZ" dirty="0" smtClean="0"/>
              <a:t>. </a:t>
            </a:r>
            <a:r>
              <a:rPr lang="kk-KZ" i="1" dirty="0" smtClean="0">
                <a:latin typeface="Times New Roman" pitchFamily="18" charset="0"/>
                <a:cs typeface="Times New Roman" pitchFamily="18" charset="0"/>
              </a:rPr>
              <a:t>Есһіит vиlgаrе L</a:t>
            </a:r>
            <a:r>
              <a:rPr lang="kk-KZ" dirty="0" smtClean="0">
                <a:latin typeface="Times New Roman" pitchFamily="18" charset="0"/>
                <a:cs typeface="Times New Roman" pitchFamily="18" charset="0"/>
              </a:rPr>
              <a:t>. сабағының анатомиялық құрылысы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           1 – эпидермис; 2- колленхима; 3 – ксилема</a:t>
            </a:r>
            <a:endParaRPr lang="ru-RU" dirty="0" smtClean="0">
              <a:latin typeface="Times New Roman" pitchFamily="18" charset="0"/>
              <a:cs typeface="Times New Roman" pitchFamily="18" charset="0"/>
            </a:endParaRPr>
          </a:p>
          <a:p>
            <a:endParaRPr lang="ru-RU" dirty="0"/>
          </a:p>
        </p:txBody>
      </p:sp>
      <p:sp>
        <p:nvSpPr>
          <p:cNvPr id="15" name="TextBox 14"/>
          <p:cNvSpPr txBox="1"/>
          <p:nvPr/>
        </p:nvSpPr>
        <p:spPr>
          <a:xfrm>
            <a:off x="0" y="500042"/>
            <a:ext cx="8786842" cy="1323439"/>
          </a:xfrm>
          <a:prstGeom prst="rect">
            <a:avLst/>
          </a:prstGeom>
          <a:noFill/>
        </p:spPr>
        <p:txBody>
          <a:bodyPr wrap="square" rtlCol="0">
            <a:spAutoFit/>
          </a:bodyPr>
          <a:lstStyle/>
          <a:p>
            <a:pPr algn="ctr"/>
            <a:r>
              <a:rPr lang="kk-KZ" sz="4000" b="1" dirty="0" smtClean="0">
                <a:latin typeface="Times New Roman" pitchFamily="18" charset="0"/>
                <a:cs typeface="Times New Roman" pitchFamily="18" charset="0"/>
              </a:rPr>
              <a:t>Есһіum vulgаrе L. сабағының анатомиялық құрылысы</a:t>
            </a:r>
            <a:endParaRPr lang="ru-RU" sz="4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785786" y="2357430"/>
          <a:ext cx="7408860" cy="3929090"/>
        </p:xfrm>
        <a:graphic>
          <a:graphicData uri="http://schemas.openxmlformats.org/drawingml/2006/table">
            <a:tbl>
              <a:tblPr firstRow="1" bandRow="1">
                <a:tableStyleId>{5C22544A-7EE6-4342-B048-85BDC9FD1C3A}</a:tableStyleId>
              </a:tblPr>
              <a:tblGrid>
                <a:gridCol w="1481772"/>
                <a:gridCol w="1481772"/>
                <a:gridCol w="1481772"/>
                <a:gridCol w="1481772"/>
                <a:gridCol w="1481772"/>
              </a:tblGrid>
              <a:tr h="2004899">
                <a:tc>
                  <a:txBody>
                    <a:bodyPr/>
                    <a:lstStyle/>
                    <a:p>
                      <a:endParaRPr lang="kk-KZ" sz="1800" b="1" kern="1200" dirty="0" smtClean="0">
                        <a:solidFill>
                          <a:schemeClr val="tx1"/>
                        </a:solidFill>
                        <a:latin typeface="Times New Roman" pitchFamily="18" charset="0"/>
                        <a:ea typeface="+mn-ea"/>
                        <a:cs typeface="Times New Roman" pitchFamily="18" charset="0"/>
                      </a:endParaRPr>
                    </a:p>
                    <a:p>
                      <a:r>
                        <a:rPr lang="kk-KZ" sz="1800" b="1" kern="1200" dirty="0" smtClean="0">
                          <a:solidFill>
                            <a:schemeClr val="tx1"/>
                          </a:solidFill>
                          <a:latin typeface="Times New Roman" pitchFamily="18" charset="0"/>
                          <a:ea typeface="+mn-ea"/>
                          <a:cs typeface="Times New Roman" pitchFamily="18" charset="0"/>
                        </a:rPr>
                        <a:t>Эпидермис қалыңдығы (М±m), мкм</a:t>
                      </a:r>
                      <a:endParaRPr lang="ru-RU" b="1" dirty="0">
                        <a:solidFill>
                          <a:schemeClr val="tx1"/>
                        </a:solidFill>
                        <a:latin typeface="Times New Roman" pitchFamily="18" charset="0"/>
                        <a:cs typeface="Times New Roman" pitchFamily="18" charset="0"/>
                      </a:endParaRPr>
                    </a:p>
                  </a:txBody>
                  <a:tcPr/>
                </a:tc>
                <a:tc>
                  <a:txBody>
                    <a:bodyPr/>
                    <a:lstStyle/>
                    <a:p>
                      <a:endParaRPr lang="kk-KZ" sz="1800" b="1" kern="1200" dirty="0" smtClean="0">
                        <a:solidFill>
                          <a:schemeClr val="tx1"/>
                        </a:solidFill>
                        <a:latin typeface="Times New Roman" pitchFamily="18" charset="0"/>
                        <a:ea typeface="+mn-ea"/>
                        <a:cs typeface="Times New Roman" pitchFamily="18" charset="0"/>
                      </a:endParaRPr>
                    </a:p>
                    <a:p>
                      <a:r>
                        <a:rPr lang="kk-KZ" sz="1800" b="1" kern="1200" dirty="0" smtClean="0">
                          <a:solidFill>
                            <a:schemeClr val="tx1"/>
                          </a:solidFill>
                          <a:latin typeface="Times New Roman" pitchFamily="18" charset="0"/>
                          <a:ea typeface="+mn-ea"/>
                          <a:cs typeface="Times New Roman" pitchFamily="18" charset="0"/>
                        </a:rPr>
                        <a:t>Алғашқы қабық қалыңдығы (M±m), мкм</a:t>
                      </a:r>
                      <a:endParaRPr lang="ru-RU" dirty="0">
                        <a:solidFill>
                          <a:schemeClr val="tx1"/>
                        </a:solidFill>
                        <a:latin typeface="Times New Roman" pitchFamily="18" charset="0"/>
                        <a:cs typeface="Times New Roman" pitchFamily="18" charset="0"/>
                      </a:endParaRPr>
                    </a:p>
                  </a:txBody>
                  <a:tcPr/>
                </a:tc>
                <a:tc>
                  <a:txBody>
                    <a:bodyPr/>
                    <a:lstStyle/>
                    <a:p>
                      <a:endParaRPr lang="kk-KZ" sz="1800" b="1" kern="1200" dirty="0" smtClean="0">
                        <a:solidFill>
                          <a:schemeClr val="tx1"/>
                        </a:solidFill>
                        <a:latin typeface="Times New Roman" pitchFamily="18" charset="0"/>
                        <a:ea typeface="+mn-ea"/>
                        <a:cs typeface="Times New Roman" pitchFamily="18" charset="0"/>
                      </a:endParaRPr>
                    </a:p>
                    <a:p>
                      <a:r>
                        <a:rPr lang="kk-KZ" sz="1800" b="1" kern="1200" dirty="0" smtClean="0">
                          <a:solidFill>
                            <a:schemeClr val="tx1"/>
                          </a:solidFill>
                          <a:latin typeface="Times New Roman" pitchFamily="18" charset="0"/>
                          <a:ea typeface="+mn-ea"/>
                          <a:cs typeface="Times New Roman" pitchFamily="18" charset="0"/>
                        </a:rPr>
                        <a:t>Хлоренхима қалыңдығы (M±m), мкм</a:t>
                      </a:r>
                      <a:endParaRPr lang="ru-RU" dirty="0">
                        <a:solidFill>
                          <a:schemeClr val="tx1"/>
                        </a:solidFill>
                        <a:latin typeface="Times New Roman" pitchFamily="18" charset="0"/>
                        <a:cs typeface="Times New Roman" pitchFamily="18" charset="0"/>
                      </a:endParaRPr>
                    </a:p>
                  </a:txBody>
                  <a:tcPr/>
                </a:tc>
                <a:tc>
                  <a:txBody>
                    <a:bodyPr/>
                    <a:lstStyle/>
                    <a:p>
                      <a:endParaRPr lang="kk-KZ" sz="1800" b="1" kern="1200" dirty="0" smtClean="0">
                        <a:solidFill>
                          <a:schemeClr val="tx1"/>
                        </a:solidFill>
                        <a:latin typeface="Times New Roman" pitchFamily="18" charset="0"/>
                        <a:ea typeface="+mn-ea"/>
                        <a:cs typeface="Times New Roman" pitchFamily="18" charset="0"/>
                      </a:endParaRPr>
                    </a:p>
                    <a:p>
                      <a:r>
                        <a:rPr lang="kk-KZ" sz="1800" b="1" kern="1200" dirty="0" smtClean="0">
                          <a:solidFill>
                            <a:schemeClr val="tx1"/>
                          </a:solidFill>
                          <a:latin typeface="Times New Roman" pitchFamily="18" charset="0"/>
                          <a:ea typeface="+mn-ea"/>
                          <a:cs typeface="Times New Roman" pitchFamily="18" charset="0"/>
                        </a:rPr>
                        <a:t>Өткізгіш шоқ ауданы (М±m), мкм²х10³</a:t>
                      </a:r>
                      <a:endParaRPr lang="ru-RU" dirty="0">
                        <a:solidFill>
                          <a:schemeClr val="tx1"/>
                        </a:solidFill>
                        <a:latin typeface="Times New Roman" pitchFamily="18" charset="0"/>
                        <a:cs typeface="Times New Roman" pitchFamily="18" charset="0"/>
                      </a:endParaRPr>
                    </a:p>
                  </a:txBody>
                  <a:tcPr/>
                </a:tc>
                <a:tc>
                  <a:txBody>
                    <a:bodyPr/>
                    <a:lstStyle/>
                    <a:p>
                      <a:endParaRPr lang="kk-KZ" sz="1800" b="1" kern="1200" dirty="0" smtClean="0">
                        <a:solidFill>
                          <a:schemeClr val="tx1"/>
                        </a:solidFill>
                        <a:latin typeface="Times New Roman" pitchFamily="18" charset="0"/>
                        <a:ea typeface="+mn-ea"/>
                        <a:cs typeface="Times New Roman" pitchFamily="18" charset="0"/>
                      </a:endParaRPr>
                    </a:p>
                    <a:p>
                      <a:r>
                        <a:rPr lang="kk-KZ" sz="1800" b="1" kern="1200" dirty="0" smtClean="0">
                          <a:solidFill>
                            <a:schemeClr val="tx1"/>
                          </a:solidFill>
                          <a:latin typeface="Times New Roman" pitchFamily="18" charset="0"/>
                          <a:ea typeface="+mn-ea"/>
                          <a:cs typeface="Times New Roman" pitchFamily="18" charset="0"/>
                        </a:rPr>
                        <a:t>Ксилема түтіктерінің ауданы (M±m), мкм²х10³</a:t>
                      </a:r>
                      <a:endParaRPr lang="ru-RU" dirty="0">
                        <a:solidFill>
                          <a:schemeClr val="tx1"/>
                        </a:solidFill>
                        <a:latin typeface="Times New Roman" pitchFamily="18" charset="0"/>
                        <a:cs typeface="Times New Roman" pitchFamily="18" charset="0"/>
                      </a:endParaRPr>
                    </a:p>
                  </a:txBody>
                  <a:tcPr/>
                </a:tc>
              </a:tr>
              <a:tr h="1924191">
                <a:tc>
                  <a:txBody>
                    <a:bodyPr/>
                    <a:lstStyle/>
                    <a:p>
                      <a:r>
                        <a:rPr lang="kk-KZ" sz="1800" kern="1200" dirty="0" smtClean="0">
                          <a:solidFill>
                            <a:schemeClr val="tx1"/>
                          </a:solidFill>
                          <a:latin typeface="Times New Roman" pitchFamily="18" charset="0"/>
                          <a:ea typeface="+mn-ea"/>
                          <a:cs typeface="Times New Roman" pitchFamily="18" charset="0"/>
                        </a:rPr>
                        <a:t>55.85±0.74</a:t>
                      </a:r>
                      <a:endParaRPr lang="ru-RU" dirty="0">
                        <a:solidFill>
                          <a:schemeClr val="tx1"/>
                        </a:solidFill>
                        <a:latin typeface="Times New Roman" pitchFamily="18" charset="0"/>
                        <a:cs typeface="Times New Roman" pitchFamily="18" charset="0"/>
                      </a:endParaRPr>
                    </a:p>
                  </a:txBody>
                  <a:tcPr/>
                </a:tc>
                <a:tc>
                  <a:txBody>
                    <a:bodyPr/>
                    <a:lstStyle/>
                    <a:p>
                      <a:r>
                        <a:rPr lang="kk-KZ" sz="1800" kern="1200" dirty="0" smtClean="0">
                          <a:solidFill>
                            <a:schemeClr val="tx1"/>
                          </a:solidFill>
                          <a:latin typeface="Times New Roman" pitchFamily="18" charset="0"/>
                          <a:ea typeface="+mn-ea"/>
                          <a:cs typeface="Times New Roman" pitchFamily="18" charset="0"/>
                        </a:rPr>
                        <a:t>1148.08±1.05</a:t>
                      </a:r>
                      <a:endParaRPr lang="ru-RU" dirty="0">
                        <a:solidFill>
                          <a:schemeClr val="tx1"/>
                        </a:solidFill>
                        <a:latin typeface="Times New Roman" pitchFamily="18" charset="0"/>
                        <a:cs typeface="Times New Roman" pitchFamily="18" charset="0"/>
                      </a:endParaRPr>
                    </a:p>
                  </a:txBody>
                  <a:tcPr/>
                </a:tc>
                <a:tc>
                  <a:txBody>
                    <a:bodyPr/>
                    <a:lstStyle/>
                    <a:p>
                      <a:r>
                        <a:rPr lang="kk-KZ" sz="1800" kern="1200" dirty="0" smtClean="0">
                          <a:solidFill>
                            <a:schemeClr val="tx1"/>
                          </a:solidFill>
                          <a:latin typeface="Times New Roman" pitchFamily="18" charset="0"/>
                          <a:ea typeface="+mn-ea"/>
                          <a:cs typeface="Times New Roman" pitchFamily="18" charset="0"/>
                        </a:rPr>
                        <a:t>159.07±0.31</a:t>
                      </a:r>
                      <a:endParaRPr lang="ru-RU" dirty="0">
                        <a:solidFill>
                          <a:schemeClr val="tx1"/>
                        </a:solidFill>
                        <a:latin typeface="Times New Roman" pitchFamily="18" charset="0"/>
                        <a:cs typeface="Times New Roman" pitchFamily="18" charset="0"/>
                      </a:endParaRPr>
                    </a:p>
                  </a:txBody>
                  <a:tcPr/>
                </a:tc>
                <a:tc>
                  <a:txBody>
                    <a:bodyPr/>
                    <a:lstStyle/>
                    <a:p>
                      <a:r>
                        <a:rPr lang="kk-KZ" sz="1800" kern="1200" dirty="0" smtClean="0">
                          <a:solidFill>
                            <a:schemeClr val="tx1"/>
                          </a:solidFill>
                          <a:latin typeface="Times New Roman" pitchFamily="18" charset="0"/>
                          <a:ea typeface="+mn-ea"/>
                          <a:cs typeface="Times New Roman" pitchFamily="18" charset="0"/>
                        </a:rPr>
                        <a:t>58.89±0.001</a:t>
                      </a:r>
                      <a:endParaRPr lang="ru-RU" dirty="0">
                        <a:solidFill>
                          <a:schemeClr val="tx1"/>
                        </a:solidFill>
                        <a:latin typeface="Times New Roman" pitchFamily="18" charset="0"/>
                        <a:cs typeface="Times New Roman" pitchFamily="18" charset="0"/>
                      </a:endParaRPr>
                    </a:p>
                  </a:txBody>
                  <a:tcPr/>
                </a:tc>
                <a:tc>
                  <a:txBody>
                    <a:bodyPr/>
                    <a:lstStyle/>
                    <a:p>
                      <a:r>
                        <a:rPr lang="kk-KZ" sz="1800" kern="1200" dirty="0" smtClean="0">
                          <a:solidFill>
                            <a:schemeClr val="tx1"/>
                          </a:solidFill>
                          <a:latin typeface="Times New Roman" pitchFamily="18" charset="0"/>
                          <a:ea typeface="+mn-ea"/>
                          <a:cs typeface="Times New Roman" pitchFamily="18" charset="0"/>
                        </a:rPr>
                        <a:t>4.73±0.001а</a:t>
                      </a:r>
                      <a:endParaRPr lang="ru-RU" dirty="0">
                        <a:solidFill>
                          <a:schemeClr val="tx1"/>
                        </a:solidFill>
                        <a:latin typeface="Times New Roman" pitchFamily="18" charset="0"/>
                        <a:cs typeface="Times New Roman" pitchFamily="18" charset="0"/>
                      </a:endParaRPr>
                    </a:p>
                  </a:txBody>
                  <a:tcPr/>
                </a:tc>
              </a:tr>
            </a:tbl>
          </a:graphicData>
        </a:graphic>
      </p:graphicFrame>
      <p:sp>
        <p:nvSpPr>
          <p:cNvPr id="3" name="Заголовок 2"/>
          <p:cNvSpPr>
            <a:spLocks noGrp="1"/>
          </p:cNvSpPr>
          <p:nvPr>
            <p:ph type="title"/>
          </p:nvPr>
        </p:nvSpPr>
        <p:spPr>
          <a:xfrm>
            <a:off x="457200" y="642918"/>
            <a:ext cx="8229600" cy="1285884"/>
          </a:xfrm>
        </p:spPr>
        <p:txBody>
          <a:bodyPr>
            <a:normAutofit fontScale="90000"/>
          </a:bodyPr>
          <a:lstStyle/>
          <a:p>
            <a:r>
              <a:rPr lang="kk-KZ" sz="3600" dirty="0" smtClean="0">
                <a:solidFill>
                  <a:schemeClr val="tx1"/>
                </a:solidFill>
                <a:latin typeface="Times New Roman" pitchFamily="18" charset="0"/>
                <a:cs typeface="Times New Roman" pitchFamily="18" charset="0"/>
              </a:rPr>
              <a:t>Кесте 1 - </a:t>
            </a:r>
            <a:r>
              <a:rPr lang="kk-KZ" sz="3600" i="1" dirty="0" smtClean="0">
                <a:solidFill>
                  <a:schemeClr val="tx1"/>
                </a:solidFill>
                <a:latin typeface="Times New Roman" pitchFamily="18" charset="0"/>
                <a:cs typeface="Times New Roman" pitchFamily="18" charset="0"/>
              </a:rPr>
              <a:t>Echium vulgare L.</a:t>
            </a:r>
            <a:r>
              <a:rPr lang="kk-KZ" sz="3600" dirty="0" smtClean="0">
                <a:solidFill>
                  <a:schemeClr val="tx1"/>
                </a:solidFill>
                <a:latin typeface="Times New Roman" pitchFamily="18" charset="0"/>
                <a:cs typeface="Times New Roman" pitchFamily="18" charset="0"/>
              </a:rPr>
              <a:t>сабағының анатомиялық құрылыс ерекшеліктері</a:t>
            </a:r>
            <a:r>
              <a:rPr lang="ru-RU" dirty="0" smtClean="0"/>
              <a:t/>
            </a:r>
            <a:br>
              <a:rPr lang="ru-RU" dirty="0" smtClean="0"/>
            </a:b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Autofit/>
          </a:bodyPr>
          <a:lstStyle/>
          <a:p>
            <a:r>
              <a:rPr lang="kk-KZ" sz="4000" b="1" i="1" dirty="0" smtClean="0">
                <a:solidFill>
                  <a:schemeClr val="tx1"/>
                </a:solidFill>
                <a:latin typeface="Times New Roman" pitchFamily="18" charset="0"/>
                <a:cs typeface="Times New Roman" pitchFamily="18" charset="0"/>
              </a:rPr>
              <a:t>Есһіит vиlgаrе L</a:t>
            </a:r>
            <a:r>
              <a:rPr lang="kk-KZ" sz="4000" b="1" dirty="0" smtClean="0">
                <a:solidFill>
                  <a:schemeClr val="tx1"/>
                </a:solidFill>
                <a:latin typeface="Times New Roman" pitchFamily="18" charset="0"/>
                <a:cs typeface="Times New Roman" pitchFamily="18" charset="0"/>
              </a:rPr>
              <a:t>. жапырағының  анатомиялық құрылысы</a:t>
            </a:r>
            <a:endParaRPr lang="ru-RU" sz="4000" b="1" dirty="0">
              <a:solidFill>
                <a:schemeClr val="tx1"/>
              </a:solidFill>
              <a:latin typeface="Times New Roman" pitchFamily="18" charset="0"/>
              <a:cs typeface="Times New Roman" pitchFamily="18" charset="0"/>
            </a:endParaRPr>
          </a:p>
        </p:txBody>
      </p:sp>
      <p:sp>
        <p:nvSpPr>
          <p:cNvPr id="6" name="Содержимое 5"/>
          <p:cNvSpPr>
            <a:spLocks noGrp="1"/>
          </p:cNvSpPr>
          <p:nvPr>
            <p:ph sz="quarter" idx="14"/>
          </p:nvPr>
        </p:nvSpPr>
        <p:spPr>
          <a:xfrm>
            <a:off x="285720" y="2000240"/>
            <a:ext cx="8501122" cy="4572032"/>
          </a:xfrm>
        </p:spPr>
        <p:txBody>
          <a:bodyPr>
            <a:normAutofit fontScale="85000" lnSpcReduction="20000"/>
          </a:bodyPr>
          <a:lstStyle/>
          <a:p>
            <a:pPr algn="just">
              <a:buNone/>
            </a:pPr>
            <a:r>
              <a:rPr lang="kk-KZ" sz="2800" dirty="0" smtClean="0"/>
              <a:t>     	</a:t>
            </a:r>
            <a:r>
              <a:rPr lang="kk-KZ" sz="2800" dirty="0" smtClean="0">
                <a:solidFill>
                  <a:schemeClr val="tx1"/>
                </a:solidFill>
                <a:latin typeface="Times New Roman" pitchFamily="18" charset="0"/>
                <a:cs typeface="Times New Roman" pitchFamily="18" charset="0"/>
              </a:rPr>
              <a:t>Жапырақ сыртынан эпидермиспен қапталған. Эпидермис клеткалары тығыз орналасқан, клеткааралықтары болмайды. Жапырақтың түктері бірклеткалы безді. Мезофилл бағаналы және борпылдақ мезофиллдерге айқын жіктелген. Екі қатарлы тығыз орналасқан бағаналы мезофилл жапырақ тақтасының адаксиальды жағында орналасқан. Жапырақтың абаксиальды төменгі жағында орналасқан борпылдақ мезофиллдің клеткааралықтары болады. Жабық коллатеральды өткізгіш шоқтардың сыртын бірклеткалы паренхмалық қаптама қоршап тұрады(кесте 2). Жоғарғы эпидермис қалыңдығы 81.31±1.42 мкм, ал төменгі эпидермис қалыңдығы 81.79±0.21 мкм. Бағаналы мезофилл қалыңдығы 328.85±1.29 мкм болса, борпылдақ мезофилл қалыңдығы </a:t>
            </a:r>
            <a:endParaRPr lang="ru-RU" sz="2800" dirty="0" smtClean="0">
              <a:solidFill>
                <a:schemeClr val="tx1"/>
              </a:solidFill>
              <a:latin typeface="Times New Roman" pitchFamily="18" charset="0"/>
              <a:cs typeface="Times New Roman" pitchFamily="18" charset="0"/>
            </a:endParaRPr>
          </a:p>
          <a:p>
            <a:pPr algn="just">
              <a:buNone/>
            </a:pPr>
            <a:r>
              <a:rPr lang="kk-KZ" sz="2800" dirty="0" smtClean="0">
                <a:solidFill>
                  <a:schemeClr val="tx1"/>
                </a:solidFill>
                <a:latin typeface="Times New Roman" pitchFamily="18" charset="0"/>
                <a:cs typeface="Times New Roman" pitchFamily="18" charset="0"/>
              </a:rPr>
              <a:t>   438.89±1.17 мкм, ал өткізгіш шоқ ауданы 241.94±0.73х</a:t>
            </a:r>
            <a:r>
              <a:rPr lang="kk-KZ" dirty="0" smtClean="0">
                <a:solidFill>
                  <a:schemeClr val="tx1"/>
                </a:solidFill>
                <a:latin typeface="Times New Roman" pitchFamily="18" charset="0"/>
                <a:cs typeface="Times New Roman" pitchFamily="18" charset="0"/>
              </a:rPr>
              <a:t>10</a:t>
            </a:r>
            <a:r>
              <a:rPr lang="kk-KZ" baseline="30000" dirty="0" smtClean="0">
                <a:solidFill>
                  <a:schemeClr val="tx1"/>
                </a:solidFill>
                <a:latin typeface="Times New Roman" pitchFamily="18" charset="0"/>
                <a:cs typeface="Times New Roman" pitchFamily="18" charset="0"/>
              </a:rPr>
              <a:t>-3</a:t>
            </a:r>
            <a:r>
              <a:rPr lang="kk-KZ" dirty="0" smtClean="0">
                <a:solidFill>
                  <a:schemeClr val="tx1"/>
                </a:solidFill>
                <a:latin typeface="Times New Roman" pitchFamily="18" charset="0"/>
                <a:cs typeface="Times New Roman" pitchFamily="18" charset="0"/>
              </a:rPr>
              <a:t> мм² </a:t>
            </a:r>
            <a:r>
              <a:rPr lang="kk-KZ" sz="2800" dirty="0" smtClean="0">
                <a:solidFill>
                  <a:schemeClr val="tx1"/>
                </a:solidFill>
                <a:latin typeface="Times New Roman" pitchFamily="18" charset="0"/>
                <a:cs typeface="Times New Roman" pitchFamily="18" charset="0"/>
              </a:rPr>
              <a:t>, ксилема түтіктерінің ауданы 0.71±0.03х</a:t>
            </a:r>
            <a:r>
              <a:rPr lang="kk-KZ" dirty="0" smtClean="0">
                <a:solidFill>
                  <a:schemeClr val="tx1"/>
                </a:solidFill>
                <a:latin typeface="Times New Roman" pitchFamily="18" charset="0"/>
                <a:cs typeface="Times New Roman" pitchFamily="18" charset="0"/>
              </a:rPr>
              <a:t>10</a:t>
            </a:r>
            <a:r>
              <a:rPr lang="kk-KZ" baseline="30000" dirty="0" smtClean="0">
                <a:solidFill>
                  <a:schemeClr val="tx1"/>
                </a:solidFill>
                <a:latin typeface="Times New Roman" pitchFamily="18" charset="0"/>
                <a:cs typeface="Times New Roman" pitchFamily="18" charset="0"/>
              </a:rPr>
              <a:t>-3</a:t>
            </a:r>
            <a:r>
              <a:rPr lang="kk-KZ" dirty="0" smtClean="0">
                <a:solidFill>
                  <a:schemeClr val="tx1"/>
                </a:solidFill>
                <a:latin typeface="Times New Roman" pitchFamily="18" charset="0"/>
                <a:cs typeface="Times New Roman" pitchFamily="18" charset="0"/>
              </a:rPr>
              <a:t> мм² </a:t>
            </a:r>
            <a:r>
              <a:rPr lang="kk-KZ" sz="2800" dirty="0" smtClean="0">
                <a:solidFill>
                  <a:schemeClr val="tx1"/>
                </a:solidFill>
                <a:latin typeface="Times New Roman" pitchFamily="18" charset="0"/>
                <a:cs typeface="Times New Roman" pitchFamily="18" charset="0"/>
              </a:rPr>
              <a:t> болды.</a:t>
            </a:r>
            <a:endParaRPr lang="ru-RU" sz="2800" dirty="0">
              <a:solidFill>
                <a:schemeClr val="tx1"/>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Bekzada\Desktop\Безымянный.png"/>
          <p:cNvPicPr>
            <a:picLocks noGrp="1" noChangeAspect="1" noChangeArrowheads="1"/>
          </p:cNvPicPr>
          <p:nvPr>
            <p:ph idx="1"/>
          </p:nvPr>
        </p:nvPicPr>
        <p:blipFill>
          <a:blip r:embed="rId2"/>
          <a:srcRect/>
          <a:stretch>
            <a:fillRect/>
          </a:stretch>
        </p:blipFill>
        <p:spPr bwMode="auto">
          <a:xfrm>
            <a:off x="928662" y="1071546"/>
            <a:ext cx="7286675" cy="4643471"/>
          </a:xfrm>
          <a:prstGeom prst="rect">
            <a:avLst/>
          </a:prstGeom>
          <a:noFill/>
        </p:spPr>
      </p:pic>
      <p:sp>
        <p:nvSpPr>
          <p:cNvPr id="8" name="TextBox 7"/>
          <p:cNvSpPr txBox="1"/>
          <p:nvPr/>
        </p:nvSpPr>
        <p:spPr>
          <a:xfrm>
            <a:off x="1571604" y="5715016"/>
            <a:ext cx="6786610" cy="369332"/>
          </a:xfrm>
          <a:prstGeom prst="rect">
            <a:avLst/>
          </a:prstGeom>
          <a:noFill/>
        </p:spPr>
        <p:txBody>
          <a:bodyPr wrap="square" rtlCol="0">
            <a:spAutoFit/>
          </a:bodyPr>
          <a:lstStyle/>
          <a:p>
            <a:r>
              <a:rPr lang="kk-KZ" dirty="0" smtClean="0">
                <a:latin typeface="Times New Roman" pitchFamily="18" charset="0"/>
                <a:cs typeface="Times New Roman" pitchFamily="18" charset="0"/>
              </a:rPr>
              <a:t>2 – сурет. </a:t>
            </a:r>
            <a:r>
              <a:rPr lang="kk-KZ" i="1" dirty="0" smtClean="0">
                <a:latin typeface="Times New Roman" pitchFamily="18" charset="0"/>
                <a:cs typeface="Times New Roman" pitchFamily="18" charset="0"/>
              </a:rPr>
              <a:t>Есһіит vиlgаrе L</a:t>
            </a:r>
            <a:r>
              <a:rPr lang="kk-KZ" dirty="0" smtClean="0">
                <a:latin typeface="Times New Roman" pitchFamily="18" charset="0"/>
                <a:cs typeface="Times New Roman" pitchFamily="18" charset="0"/>
              </a:rPr>
              <a:t>. жапырағының анатомиялық құрылысы</a:t>
            </a:r>
            <a:endParaRPr lang="ru-RU"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214284" y="2357430"/>
          <a:ext cx="8643996" cy="3500462"/>
        </p:xfrm>
        <a:graphic>
          <a:graphicData uri="http://schemas.openxmlformats.org/drawingml/2006/table">
            <a:tbl>
              <a:tblPr firstRow="1" bandRow="1">
                <a:tableStyleId>{5C22544A-7EE6-4342-B048-85BDC9FD1C3A}</a:tableStyleId>
              </a:tblPr>
              <a:tblGrid>
                <a:gridCol w="1440666"/>
                <a:gridCol w="1440666"/>
                <a:gridCol w="1440666"/>
                <a:gridCol w="1440666"/>
                <a:gridCol w="1440666"/>
                <a:gridCol w="1440666"/>
              </a:tblGrid>
              <a:tr h="1197823">
                <a:tc gridSpan="2">
                  <a:txBody>
                    <a:bodyPr/>
                    <a:lstStyle/>
                    <a:p>
                      <a:r>
                        <a:rPr lang="kk-KZ" sz="2000" b="1" kern="1200" dirty="0" smtClean="0">
                          <a:solidFill>
                            <a:schemeClr val="tx1"/>
                          </a:solidFill>
                          <a:latin typeface="Times New Roman" pitchFamily="18" charset="0"/>
                          <a:ea typeface="+mn-ea"/>
                          <a:cs typeface="Times New Roman" pitchFamily="18" charset="0"/>
                        </a:rPr>
                        <a:t>Эпидермис қалыңдығы (M±m), мкм</a:t>
                      </a:r>
                      <a:endParaRPr lang="ru-RU" sz="2000" dirty="0">
                        <a:solidFill>
                          <a:schemeClr val="tx1"/>
                        </a:solidFill>
                        <a:latin typeface="Times New Roman" pitchFamily="18" charset="0"/>
                        <a:cs typeface="Times New Roman" pitchFamily="18" charset="0"/>
                      </a:endParaRPr>
                    </a:p>
                  </a:txBody>
                  <a:tcPr/>
                </a:tc>
                <a:tc hMerge="1">
                  <a:txBody>
                    <a:bodyPr/>
                    <a:lstStyle/>
                    <a:p>
                      <a:endParaRPr lang="ru-RU" dirty="0"/>
                    </a:p>
                  </a:txBody>
                  <a:tcPr/>
                </a:tc>
                <a:tc rowSpan="2">
                  <a:txBody>
                    <a:bodyPr/>
                    <a:lstStyle/>
                    <a:p>
                      <a:r>
                        <a:rPr lang="kk-KZ" sz="2000" b="1" kern="1200" dirty="0" smtClean="0">
                          <a:solidFill>
                            <a:schemeClr val="tx1"/>
                          </a:solidFill>
                          <a:latin typeface="Times New Roman" pitchFamily="18" charset="0"/>
                          <a:ea typeface="+mn-ea"/>
                          <a:cs typeface="Times New Roman" pitchFamily="18" charset="0"/>
                        </a:rPr>
                        <a:t>Бағаналы мезофилл қалыңдығы (M±m), мкм</a:t>
                      </a:r>
                      <a:endParaRPr lang="ru-RU" sz="2000" dirty="0">
                        <a:solidFill>
                          <a:schemeClr val="tx1"/>
                        </a:solidFill>
                        <a:latin typeface="Times New Roman" pitchFamily="18" charset="0"/>
                        <a:cs typeface="Times New Roman" pitchFamily="18" charset="0"/>
                      </a:endParaRPr>
                    </a:p>
                  </a:txBody>
                  <a:tcPr/>
                </a:tc>
                <a:tc rowSpan="2">
                  <a:txBody>
                    <a:bodyPr/>
                    <a:lstStyle/>
                    <a:p>
                      <a:r>
                        <a:rPr lang="kk-KZ" sz="2000" b="1" kern="1200" dirty="0" smtClean="0">
                          <a:solidFill>
                            <a:schemeClr val="tx1"/>
                          </a:solidFill>
                          <a:latin typeface="Times New Roman" pitchFamily="18" charset="0"/>
                          <a:ea typeface="+mn-ea"/>
                          <a:cs typeface="Times New Roman" pitchFamily="18" charset="0"/>
                        </a:rPr>
                        <a:t>Борпылдақ мезофилл қалыңдығы (M±m), мкм</a:t>
                      </a:r>
                      <a:endParaRPr lang="ru-RU" sz="2000" dirty="0">
                        <a:solidFill>
                          <a:schemeClr val="tx1"/>
                        </a:solidFill>
                        <a:latin typeface="Times New Roman" pitchFamily="18" charset="0"/>
                        <a:cs typeface="Times New Roman" pitchFamily="18" charset="0"/>
                      </a:endParaRPr>
                    </a:p>
                  </a:txBody>
                  <a:tcPr/>
                </a:tc>
                <a:tc rowSpan="2">
                  <a:txBody>
                    <a:bodyPr/>
                    <a:lstStyle/>
                    <a:p>
                      <a:r>
                        <a:rPr lang="kk-KZ" sz="2000" b="1" kern="1200" dirty="0" smtClean="0">
                          <a:solidFill>
                            <a:schemeClr val="tx1"/>
                          </a:solidFill>
                          <a:latin typeface="Times New Roman" pitchFamily="18" charset="0"/>
                          <a:ea typeface="+mn-ea"/>
                          <a:cs typeface="Times New Roman" pitchFamily="18" charset="0"/>
                        </a:rPr>
                        <a:t>Өткізгіш шоқ ауданы (M±m), мкм²х10³</a:t>
                      </a:r>
                      <a:endParaRPr lang="ru-RU" sz="2000" dirty="0">
                        <a:solidFill>
                          <a:schemeClr val="tx1"/>
                        </a:solidFill>
                        <a:latin typeface="Times New Roman" pitchFamily="18" charset="0"/>
                        <a:cs typeface="Times New Roman" pitchFamily="18" charset="0"/>
                      </a:endParaRPr>
                    </a:p>
                  </a:txBody>
                  <a:tcPr/>
                </a:tc>
                <a:tc rowSpan="2">
                  <a:txBody>
                    <a:bodyPr/>
                    <a:lstStyle/>
                    <a:p>
                      <a:r>
                        <a:rPr lang="kk-KZ" sz="2000" b="1" kern="1200" dirty="0" smtClean="0">
                          <a:solidFill>
                            <a:schemeClr val="tx1"/>
                          </a:solidFill>
                          <a:latin typeface="Times New Roman" pitchFamily="18" charset="0"/>
                          <a:ea typeface="+mn-ea"/>
                          <a:cs typeface="Times New Roman" pitchFamily="18" charset="0"/>
                        </a:rPr>
                        <a:t>Ксилема түтіктерінің ауданы (M±m), мкм²х10³</a:t>
                      </a:r>
                      <a:endParaRPr lang="ru-RU" sz="2000" dirty="0">
                        <a:solidFill>
                          <a:schemeClr val="tx1"/>
                        </a:solidFill>
                        <a:latin typeface="Times New Roman" pitchFamily="18" charset="0"/>
                        <a:cs typeface="Times New Roman" pitchFamily="18" charset="0"/>
                      </a:endParaRPr>
                    </a:p>
                  </a:txBody>
                  <a:tcPr/>
                </a:tc>
              </a:tr>
              <a:tr h="1451907">
                <a:tc>
                  <a:txBody>
                    <a:bodyPr/>
                    <a:lstStyle/>
                    <a:p>
                      <a:r>
                        <a:rPr lang="kk-KZ" sz="2000" kern="1200" dirty="0" smtClean="0">
                          <a:solidFill>
                            <a:schemeClr val="tx1"/>
                          </a:solidFill>
                          <a:latin typeface="Times New Roman" pitchFamily="18" charset="0"/>
                          <a:ea typeface="+mn-ea"/>
                          <a:cs typeface="Times New Roman" pitchFamily="18" charset="0"/>
                        </a:rPr>
                        <a:t>жоғарғы эпидермис</a:t>
                      </a:r>
                      <a:endParaRPr lang="ru-RU" sz="2000" dirty="0">
                        <a:solidFill>
                          <a:schemeClr val="tx1"/>
                        </a:solidFill>
                        <a:latin typeface="Times New Roman" pitchFamily="18" charset="0"/>
                        <a:cs typeface="Times New Roman" pitchFamily="18" charset="0"/>
                      </a:endParaRPr>
                    </a:p>
                  </a:txBody>
                  <a:tcPr/>
                </a:tc>
                <a:tc>
                  <a:txBody>
                    <a:bodyPr/>
                    <a:lstStyle/>
                    <a:p>
                      <a:r>
                        <a:rPr lang="kk-KZ" sz="2000" kern="1200" dirty="0" smtClean="0">
                          <a:solidFill>
                            <a:schemeClr val="tx1"/>
                          </a:solidFill>
                          <a:latin typeface="Times New Roman" pitchFamily="18" charset="0"/>
                          <a:ea typeface="+mn-ea"/>
                          <a:cs typeface="Times New Roman" pitchFamily="18" charset="0"/>
                        </a:rPr>
                        <a:t>төменгі эпидермис</a:t>
                      </a:r>
                      <a:endParaRPr lang="ru-RU" sz="2000" dirty="0">
                        <a:solidFill>
                          <a:schemeClr val="tx1"/>
                        </a:solidFill>
                        <a:latin typeface="Times New Roman" pitchFamily="18" charset="0"/>
                        <a:cs typeface="Times New Roman" pitchFamily="18" charset="0"/>
                      </a:endParaRPr>
                    </a:p>
                  </a:txBody>
                  <a:tcPr/>
                </a:tc>
                <a:tc vMerge="1">
                  <a:txBody>
                    <a:bodyPr/>
                    <a:lstStyle/>
                    <a:p>
                      <a:endParaRPr lang="ru-RU" dirty="0"/>
                    </a:p>
                  </a:txBody>
                  <a:tcPr/>
                </a:tc>
                <a:tc vMerge="1">
                  <a:txBody>
                    <a:bodyPr/>
                    <a:lstStyle/>
                    <a:p>
                      <a:endParaRPr lang="ru-RU" dirty="0"/>
                    </a:p>
                  </a:txBody>
                  <a:tcPr/>
                </a:tc>
                <a:tc vMerge="1">
                  <a:txBody>
                    <a:bodyPr/>
                    <a:lstStyle/>
                    <a:p>
                      <a:endParaRPr lang="ru-RU" dirty="0"/>
                    </a:p>
                  </a:txBody>
                  <a:tcPr/>
                </a:tc>
                <a:tc vMerge="1">
                  <a:txBody>
                    <a:bodyPr/>
                    <a:lstStyle/>
                    <a:p>
                      <a:endParaRPr lang="ru-RU" dirty="0"/>
                    </a:p>
                  </a:txBody>
                  <a:tcPr/>
                </a:tc>
              </a:tr>
              <a:tr h="850732">
                <a:tc>
                  <a:txBody>
                    <a:bodyPr/>
                    <a:lstStyle/>
                    <a:p>
                      <a:r>
                        <a:rPr lang="kk-KZ" sz="2000" kern="1200" dirty="0" smtClean="0">
                          <a:solidFill>
                            <a:schemeClr val="tx1"/>
                          </a:solidFill>
                          <a:latin typeface="Times New Roman" pitchFamily="18" charset="0"/>
                          <a:ea typeface="+mn-ea"/>
                          <a:cs typeface="Times New Roman" pitchFamily="18" charset="0"/>
                        </a:rPr>
                        <a:t>81.31±1.42</a:t>
                      </a:r>
                      <a:endParaRPr lang="ru-RU" sz="2000" dirty="0">
                        <a:solidFill>
                          <a:schemeClr val="tx1"/>
                        </a:solidFill>
                        <a:latin typeface="Times New Roman" pitchFamily="18" charset="0"/>
                        <a:cs typeface="Times New Roman" pitchFamily="18" charset="0"/>
                      </a:endParaRPr>
                    </a:p>
                  </a:txBody>
                  <a:tcPr/>
                </a:tc>
                <a:tc>
                  <a:txBody>
                    <a:bodyPr/>
                    <a:lstStyle/>
                    <a:p>
                      <a:r>
                        <a:rPr lang="kk-KZ" sz="2000" kern="1200" dirty="0" smtClean="0">
                          <a:solidFill>
                            <a:schemeClr val="tx1"/>
                          </a:solidFill>
                          <a:latin typeface="Times New Roman" pitchFamily="18" charset="0"/>
                          <a:ea typeface="+mn-ea"/>
                          <a:cs typeface="Times New Roman" pitchFamily="18" charset="0"/>
                        </a:rPr>
                        <a:t>81.79±0.21</a:t>
                      </a:r>
                      <a:endParaRPr lang="ru-RU" sz="2000" dirty="0">
                        <a:solidFill>
                          <a:schemeClr val="tx1"/>
                        </a:solidFill>
                        <a:latin typeface="Times New Roman" pitchFamily="18" charset="0"/>
                        <a:cs typeface="Times New Roman" pitchFamily="18" charset="0"/>
                      </a:endParaRPr>
                    </a:p>
                  </a:txBody>
                  <a:tcPr/>
                </a:tc>
                <a:tc>
                  <a:txBody>
                    <a:bodyPr/>
                    <a:lstStyle/>
                    <a:p>
                      <a:pPr algn="just">
                        <a:lnSpc>
                          <a:spcPct val="115000"/>
                        </a:lnSpc>
                        <a:spcAft>
                          <a:spcPts val="1000"/>
                        </a:spcAft>
                        <a:tabLst>
                          <a:tab pos="457200" algn="l"/>
                        </a:tabLst>
                      </a:pPr>
                      <a:r>
                        <a:rPr lang="kk-KZ" sz="2000" kern="50" dirty="0">
                          <a:solidFill>
                            <a:schemeClr val="tx1"/>
                          </a:solidFill>
                          <a:latin typeface="Times New Roman" pitchFamily="18" charset="0"/>
                          <a:ea typeface="SimSun"/>
                          <a:cs typeface="Times New Roman" pitchFamily="18" charset="0"/>
                        </a:rPr>
                        <a:t>328.85±1.29</a:t>
                      </a:r>
                      <a:endParaRPr lang="ru-RU" sz="2000" kern="50" dirty="0">
                        <a:solidFill>
                          <a:schemeClr val="tx1"/>
                        </a:solidFill>
                        <a:latin typeface="Times New Roman" pitchFamily="18" charset="0"/>
                        <a:ea typeface="SimSun"/>
                        <a:cs typeface="Times New Roman" pitchFamily="18" charset="0"/>
                      </a:endParaRPr>
                    </a:p>
                  </a:txBody>
                  <a:tcPr marL="68580" marR="68580" marT="0" marB="0"/>
                </a:tc>
                <a:tc>
                  <a:txBody>
                    <a:bodyPr/>
                    <a:lstStyle/>
                    <a:p>
                      <a:r>
                        <a:rPr lang="kk-KZ" sz="2000" kern="1200" dirty="0" smtClean="0">
                          <a:solidFill>
                            <a:schemeClr val="tx1"/>
                          </a:solidFill>
                          <a:latin typeface="Times New Roman" pitchFamily="18" charset="0"/>
                          <a:ea typeface="+mn-ea"/>
                          <a:cs typeface="Times New Roman" pitchFamily="18" charset="0"/>
                        </a:rPr>
                        <a:t>438.89±1.17</a:t>
                      </a:r>
                      <a:endParaRPr lang="ru-RU" sz="2000" dirty="0">
                        <a:solidFill>
                          <a:schemeClr val="tx1"/>
                        </a:solidFill>
                        <a:latin typeface="Times New Roman" pitchFamily="18" charset="0"/>
                        <a:cs typeface="Times New Roman" pitchFamily="18" charset="0"/>
                      </a:endParaRPr>
                    </a:p>
                  </a:txBody>
                  <a:tcPr/>
                </a:tc>
                <a:tc>
                  <a:txBody>
                    <a:bodyPr/>
                    <a:lstStyle/>
                    <a:p>
                      <a:r>
                        <a:rPr lang="kk-KZ" sz="2000" kern="1200" dirty="0" smtClean="0">
                          <a:solidFill>
                            <a:schemeClr val="tx1"/>
                          </a:solidFill>
                          <a:latin typeface="Times New Roman" pitchFamily="18" charset="0"/>
                          <a:ea typeface="+mn-ea"/>
                          <a:cs typeface="Times New Roman" pitchFamily="18" charset="0"/>
                        </a:rPr>
                        <a:t>241.94±0.73а</a:t>
                      </a:r>
                      <a:endParaRPr lang="ru-RU" sz="2000" dirty="0">
                        <a:solidFill>
                          <a:schemeClr val="tx1"/>
                        </a:solidFill>
                        <a:latin typeface="Times New Roman" pitchFamily="18" charset="0"/>
                        <a:cs typeface="Times New Roman" pitchFamily="18" charset="0"/>
                      </a:endParaRPr>
                    </a:p>
                  </a:txBody>
                  <a:tcPr/>
                </a:tc>
                <a:tc>
                  <a:txBody>
                    <a:bodyPr/>
                    <a:lstStyle/>
                    <a:p>
                      <a:r>
                        <a:rPr lang="kk-KZ" sz="2000" kern="1200" dirty="0" smtClean="0">
                          <a:solidFill>
                            <a:schemeClr val="tx1"/>
                          </a:solidFill>
                          <a:latin typeface="Times New Roman" pitchFamily="18" charset="0"/>
                          <a:ea typeface="+mn-ea"/>
                          <a:cs typeface="Times New Roman" pitchFamily="18" charset="0"/>
                        </a:rPr>
                        <a:t>0.71±0.03а</a:t>
                      </a:r>
                      <a:endParaRPr lang="ru-RU" sz="2000" dirty="0">
                        <a:solidFill>
                          <a:schemeClr val="tx1"/>
                        </a:solidFill>
                        <a:latin typeface="Times New Roman" pitchFamily="18" charset="0"/>
                        <a:cs typeface="Times New Roman" pitchFamily="18" charset="0"/>
                      </a:endParaRPr>
                    </a:p>
                  </a:txBody>
                  <a:tcPr/>
                </a:tc>
              </a:tr>
            </a:tbl>
          </a:graphicData>
        </a:graphic>
      </p:graphicFrame>
      <p:sp>
        <p:nvSpPr>
          <p:cNvPr id="3" name="Заголовок 2"/>
          <p:cNvSpPr>
            <a:spLocks noGrp="1"/>
          </p:cNvSpPr>
          <p:nvPr>
            <p:ph type="title"/>
          </p:nvPr>
        </p:nvSpPr>
        <p:spPr>
          <a:xfrm>
            <a:off x="1071538" y="1071546"/>
            <a:ext cx="7286676" cy="642942"/>
          </a:xfrm>
        </p:spPr>
        <p:txBody>
          <a:bodyPr>
            <a:normAutofit fontScale="90000"/>
          </a:bodyPr>
          <a:lstStyle/>
          <a:p>
            <a:pPr algn="just"/>
            <a:r>
              <a:rPr lang="ru-RU" sz="3600" dirty="0" err="1" smtClean="0">
                <a:solidFill>
                  <a:schemeClr val="tx1"/>
                </a:solidFill>
                <a:latin typeface="Times New Roman" pitchFamily="18" charset="0"/>
                <a:cs typeface="Times New Roman" pitchFamily="18" charset="0"/>
              </a:rPr>
              <a:t>Кесте</a:t>
            </a:r>
            <a:r>
              <a:rPr lang="ru-RU" sz="3600" dirty="0" smtClean="0">
                <a:solidFill>
                  <a:schemeClr val="tx1"/>
                </a:solidFill>
                <a:latin typeface="Times New Roman" pitchFamily="18" charset="0"/>
                <a:cs typeface="Times New Roman" pitchFamily="18" charset="0"/>
              </a:rPr>
              <a:t> 2.</a:t>
            </a:r>
            <a:r>
              <a:rPr lang="kk-KZ" sz="3600" i="1" dirty="0" smtClean="0">
                <a:solidFill>
                  <a:schemeClr val="tx1"/>
                </a:solidFill>
                <a:latin typeface="Times New Roman" pitchFamily="18" charset="0"/>
                <a:cs typeface="Times New Roman" pitchFamily="18" charset="0"/>
              </a:rPr>
              <a:t> Есһіит vиlgаrе L</a:t>
            </a:r>
            <a:r>
              <a:rPr lang="kk-KZ" sz="3600" dirty="0" smtClean="0">
                <a:solidFill>
                  <a:schemeClr val="tx1"/>
                </a:solidFill>
                <a:latin typeface="Times New Roman" pitchFamily="18" charset="0"/>
                <a:cs typeface="Times New Roman" pitchFamily="18" charset="0"/>
              </a:rPr>
              <a:t>. жапырағының     анатомиялық құрылыс ерекшелігі.</a:t>
            </a:r>
            <a:r>
              <a:rPr lang="ru-RU" sz="3600" dirty="0" smtClean="0">
                <a:solidFill>
                  <a:schemeClr val="tx1"/>
                </a:solidFill>
                <a:latin typeface="Times New Roman" pitchFamily="18" charset="0"/>
                <a:cs typeface="Times New Roman" pitchFamily="18" charset="0"/>
              </a:rPr>
              <a:t> </a:t>
            </a:r>
            <a:r>
              <a:rPr lang="ru-RU" dirty="0" smtClean="0"/>
              <a:t/>
            </a:r>
            <a:br>
              <a:rPr lang="ru-RU" dirty="0" smtClean="0"/>
            </a:b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kk-KZ" b="1" i="1" dirty="0" smtClean="0">
                <a:solidFill>
                  <a:schemeClr val="tx1"/>
                </a:solidFill>
                <a:latin typeface="Times New Roman" pitchFamily="18" charset="0"/>
                <a:cs typeface="Times New Roman" pitchFamily="18" charset="0"/>
              </a:rPr>
              <a:t>Есһіит vиlgаrе L</a:t>
            </a:r>
            <a:r>
              <a:rPr lang="kk-KZ" b="1" dirty="0" smtClean="0">
                <a:solidFill>
                  <a:schemeClr val="tx1"/>
                </a:solidFill>
                <a:latin typeface="Times New Roman" pitchFamily="18" charset="0"/>
                <a:cs typeface="Times New Roman" pitchFamily="18" charset="0"/>
              </a:rPr>
              <a:t>. тамырының  анатомиялық құрылысы</a:t>
            </a:r>
            <a:endParaRPr lang="ru-RU" b="1" dirty="0">
              <a:solidFill>
                <a:schemeClr val="tx1"/>
              </a:solidFill>
              <a:latin typeface="Times New Roman" pitchFamily="18" charset="0"/>
              <a:cs typeface="Times New Roman" pitchFamily="18" charset="0"/>
            </a:endParaRPr>
          </a:p>
        </p:txBody>
      </p:sp>
      <p:sp>
        <p:nvSpPr>
          <p:cNvPr id="5" name="Содержимое 4"/>
          <p:cNvSpPr>
            <a:spLocks noGrp="1"/>
          </p:cNvSpPr>
          <p:nvPr>
            <p:ph sz="quarter" idx="14"/>
          </p:nvPr>
        </p:nvSpPr>
        <p:spPr>
          <a:xfrm>
            <a:off x="571472" y="2285992"/>
            <a:ext cx="8215370" cy="3840488"/>
          </a:xfrm>
        </p:spPr>
        <p:txBody>
          <a:bodyPr>
            <a:noAutofit/>
          </a:bodyPr>
          <a:lstStyle/>
          <a:p>
            <a:pPr algn="just">
              <a:buNone/>
            </a:pPr>
            <a:r>
              <a:rPr lang="kk-KZ" dirty="0" smtClean="0">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Тамыр екінші ретті құрылысты, сыртынан перидермамен қапталған. Перидерма клеткалары жалпайған.Алғашқы қабықтың субэпидермальды қабатында клеткааралықтар айқын ажыратылады. Орталық цилиндрде 2-4 қатар паренхималық клеткалардан тұратын радиальды сәулелер алғашқы қабықта кеңейеді.</a:t>
            </a:r>
            <a:endParaRPr lang="ru-RU" dirty="0" smtClean="0">
              <a:solidFill>
                <a:schemeClr val="tx1"/>
              </a:solidFill>
              <a:latin typeface="Times New Roman" pitchFamily="18" charset="0"/>
              <a:cs typeface="Times New Roman" pitchFamily="18" charset="0"/>
            </a:endParaRPr>
          </a:p>
          <a:p>
            <a:pPr algn="just">
              <a:buNone/>
            </a:pPr>
            <a:r>
              <a:rPr lang="kk-KZ" dirty="0" smtClean="0">
                <a:solidFill>
                  <a:schemeClr val="tx1"/>
                </a:solidFill>
                <a:latin typeface="Times New Roman" pitchFamily="18" charset="0"/>
                <a:cs typeface="Times New Roman" pitchFamily="18" charset="0"/>
              </a:rPr>
              <a:t>   Перидерма қалыңдығы 373.32±0,68 мкм, алғашқы қабық қалыңдығы 1720.83±0.39 мкм, ал ксилема түтіктерінің ауданы 27.64±0.004х10</a:t>
            </a:r>
            <a:r>
              <a:rPr lang="kk-KZ" baseline="30000" dirty="0" smtClean="0">
                <a:solidFill>
                  <a:schemeClr val="tx1"/>
                </a:solidFill>
                <a:latin typeface="Times New Roman" pitchFamily="18" charset="0"/>
                <a:cs typeface="Times New Roman" pitchFamily="18" charset="0"/>
              </a:rPr>
              <a:t>-3</a:t>
            </a:r>
            <a:r>
              <a:rPr lang="kk-KZ" dirty="0" smtClean="0">
                <a:solidFill>
                  <a:schemeClr val="tx1"/>
                </a:solidFill>
                <a:latin typeface="Times New Roman" pitchFamily="18" charset="0"/>
                <a:cs typeface="Times New Roman" pitchFamily="18" charset="0"/>
              </a:rPr>
              <a:t> мм²  болып келді.</a:t>
            </a:r>
            <a:endParaRPr lang="ru-RU" dirty="0">
              <a:solidFill>
                <a:schemeClr val="tx1"/>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857224" y="2428868"/>
            <a:ext cx="3714776" cy="2608266"/>
          </a:xfrm>
          <a:prstGeom prst="rect">
            <a:avLst/>
          </a:prstGeom>
          <a:solidFill>
            <a:srgbClr val="FFFFFF"/>
          </a:solidFill>
          <a:ln w="9525">
            <a:noFill/>
            <a:miter lim="800000"/>
            <a:headEnd/>
            <a:tailEnd/>
          </a:ln>
        </p:spPr>
      </p:pic>
      <p:pic>
        <p:nvPicPr>
          <p:cNvPr id="4099" name="Picture 3"/>
          <p:cNvPicPr>
            <a:picLocks noChangeAspect="1" noChangeArrowheads="1"/>
          </p:cNvPicPr>
          <p:nvPr/>
        </p:nvPicPr>
        <p:blipFill>
          <a:blip r:embed="rId3"/>
          <a:srcRect/>
          <a:stretch>
            <a:fillRect/>
          </a:stretch>
        </p:blipFill>
        <p:spPr bwMode="auto">
          <a:xfrm>
            <a:off x="4857752" y="2428868"/>
            <a:ext cx="3571900" cy="2643206"/>
          </a:xfrm>
          <a:prstGeom prst="rect">
            <a:avLst/>
          </a:prstGeom>
          <a:solidFill>
            <a:srgbClr val="FFFFFF"/>
          </a:solidFill>
          <a:ln w="9525">
            <a:noFill/>
            <a:miter lim="800000"/>
            <a:headEnd/>
            <a:tailEnd/>
          </a:ln>
        </p:spPr>
      </p:pic>
      <p:cxnSp>
        <p:nvCxnSpPr>
          <p:cNvPr id="15" name="Прямая соединительная линия 14"/>
          <p:cNvCxnSpPr/>
          <p:nvPr/>
        </p:nvCxnSpPr>
        <p:spPr>
          <a:xfrm rot="5400000" flipH="1" flipV="1">
            <a:off x="1714480" y="2143116"/>
            <a:ext cx="1000132" cy="4286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rot="5400000" flipH="1" flipV="1">
            <a:off x="2607455" y="2250273"/>
            <a:ext cx="1428760" cy="500066"/>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285984" y="1714488"/>
            <a:ext cx="285752" cy="369332"/>
          </a:xfrm>
          <a:prstGeom prst="rect">
            <a:avLst/>
          </a:prstGeom>
          <a:noFill/>
        </p:spPr>
        <p:txBody>
          <a:bodyPr wrap="square" rtlCol="0">
            <a:spAutoFit/>
          </a:bodyPr>
          <a:lstStyle/>
          <a:p>
            <a:r>
              <a:rPr lang="kk-KZ" dirty="0" smtClean="0"/>
              <a:t>1</a:t>
            </a:r>
            <a:endParaRPr lang="ru-RU" dirty="0"/>
          </a:p>
        </p:txBody>
      </p:sp>
      <p:sp>
        <p:nvSpPr>
          <p:cNvPr id="21" name="TextBox 20"/>
          <p:cNvSpPr txBox="1"/>
          <p:nvPr/>
        </p:nvSpPr>
        <p:spPr>
          <a:xfrm>
            <a:off x="3500430" y="1571612"/>
            <a:ext cx="1214446" cy="369332"/>
          </a:xfrm>
          <a:prstGeom prst="rect">
            <a:avLst/>
          </a:prstGeom>
          <a:noFill/>
        </p:spPr>
        <p:txBody>
          <a:bodyPr wrap="square" rtlCol="0">
            <a:spAutoFit/>
          </a:bodyPr>
          <a:lstStyle/>
          <a:p>
            <a:r>
              <a:rPr lang="kk-KZ" dirty="0" smtClean="0"/>
              <a:t>2</a:t>
            </a:r>
            <a:endParaRPr lang="ru-RU" dirty="0"/>
          </a:p>
        </p:txBody>
      </p:sp>
      <p:sp>
        <p:nvSpPr>
          <p:cNvPr id="24" name="TextBox 23"/>
          <p:cNvSpPr txBox="1"/>
          <p:nvPr/>
        </p:nvSpPr>
        <p:spPr>
          <a:xfrm>
            <a:off x="1428728" y="5214950"/>
            <a:ext cx="6937696" cy="923330"/>
          </a:xfrm>
          <a:prstGeom prst="rect">
            <a:avLst/>
          </a:prstGeom>
          <a:noFill/>
        </p:spPr>
        <p:txBody>
          <a:bodyPr wrap="square" rtlCol="0">
            <a:spAutoFit/>
          </a:bodyPr>
          <a:lstStyle/>
          <a:p>
            <a:r>
              <a:rPr lang="kk-KZ" dirty="0" smtClean="0">
                <a:latin typeface="Times New Roman" pitchFamily="18" charset="0"/>
                <a:cs typeface="Times New Roman" pitchFamily="18" charset="0"/>
              </a:rPr>
              <a:t>3 – сурет. </a:t>
            </a:r>
            <a:r>
              <a:rPr lang="kk-KZ" i="1" dirty="0" smtClean="0">
                <a:latin typeface="Times New Roman" pitchFamily="18" charset="0"/>
                <a:cs typeface="Times New Roman" pitchFamily="18" charset="0"/>
              </a:rPr>
              <a:t>Есһіит vиlgаrе L</a:t>
            </a:r>
            <a:r>
              <a:rPr lang="kk-KZ" dirty="0" smtClean="0">
                <a:latin typeface="Times New Roman" pitchFamily="18" charset="0"/>
                <a:cs typeface="Times New Roman" pitchFamily="18" charset="0"/>
              </a:rPr>
              <a:t>. Тамырының  анатомиялық құрылысы</a:t>
            </a:r>
            <a:endParaRPr lang="ru-RU" dirty="0" smtClean="0">
              <a:latin typeface="Times New Roman" pitchFamily="18" charset="0"/>
              <a:cs typeface="Times New Roman" pitchFamily="18" charset="0"/>
            </a:endParaRPr>
          </a:p>
          <a:p>
            <a:pPr lvl="0"/>
            <a:r>
              <a:rPr lang="kk-KZ" dirty="0" smtClean="0">
                <a:latin typeface="Times New Roman" pitchFamily="18" charset="0"/>
                <a:cs typeface="Times New Roman" pitchFamily="18" charset="0"/>
              </a:rPr>
              <a:t>                      1 -  перидерма; 2 – алғашқы қабық</a:t>
            </a: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571472" y="2674938"/>
          <a:ext cx="8001057" cy="2968640"/>
        </p:xfrm>
        <a:graphic>
          <a:graphicData uri="http://schemas.openxmlformats.org/drawingml/2006/table">
            <a:tbl>
              <a:tblPr firstRow="1" bandRow="1">
                <a:tableStyleId>{5C22544A-7EE6-4342-B048-85BDC9FD1C3A}</a:tableStyleId>
              </a:tblPr>
              <a:tblGrid>
                <a:gridCol w="2667019"/>
                <a:gridCol w="2667019"/>
                <a:gridCol w="2667019"/>
              </a:tblGrid>
              <a:tr h="1132403">
                <a:tc>
                  <a:txBody>
                    <a:bodyPr/>
                    <a:lstStyle/>
                    <a:p>
                      <a:r>
                        <a:rPr lang="kk-KZ" sz="1800" b="1" kern="1200" dirty="0" smtClean="0">
                          <a:solidFill>
                            <a:schemeClr val="tx1"/>
                          </a:solidFill>
                          <a:latin typeface="Times New Roman" pitchFamily="18" charset="0"/>
                          <a:ea typeface="+mn-ea"/>
                          <a:cs typeface="Times New Roman" pitchFamily="18" charset="0"/>
                        </a:rPr>
                        <a:t>Перидерма қалыңдығы </a:t>
                      </a:r>
                      <a:r>
                        <a:rPr lang="ru-RU" sz="1800" b="1" kern="1200" dirty="0" smtClean="0">
                          <a:solidFill>
                            <a:schemeClr val="tx1"/>
                          </a:solidFill>
                          <a:latin typeface="Times New Roman" pitchFamily="18" charset="0"/>
                          <a:ea typeface="+mn-ea"/>
                          <a:cs typeface="Times New Roman" pitchFamily="18" charset="0"/>
                        </a:rPr>
                        <a:t>(</a:t>
                      </a:r>
                      <a:r>
                        <a:rPr lang="en-US" sz="1800" b="1" kern="1200" dirty="0" smtClean="0">
                          <a:solidFill>
                            <a:schemeClr val="tx1"/>
                          </a:solidFill>
                          <a:latin typeface="Times New Roman" pitchFamily="18" charset="0"/>
                          <a:ea typeface="+mn-ea"/>
                          <a:cs typeface="Times New Roman" pitchFamily="18" charset="0"/>
                        </a:rPr>
                        <a:t>M</a:t>
                      </a:r>
                      <a:r>
                        <a:rPr lang="ru-RU" sz="1800" b="1" kern="1200" dirty="0" smtClean="0">
                          <a:solidFill>
                            <a:schemeClr val="tx1"/>
                          </a:solidFill>
                          <a:latin typeface="Times New Roman" pitchFamily="18" charset="0"/>
                          <a:ea typeface="+mn-ea"/>
                          <a:cs typeface="Times New Roman" pitchFamily="18" charset="0"/>
                        </a:rPr>
                        <a:t>±</a:t>
                      </a:r>
                      <a:r>
                        <a:rPr lang="en-US" sz="1800" b="1" kern="1200" dirty="0" smtClean="0">
                          <a:solidFill>
                            <a:schemeClr val="tx1"/>
                          </a:solidFill>
                          <a:latin typeface="Times New Roman" pitchFamily="18" charset="0"/>
                          <a:ea typeface="+mn-ea"/>
                          <a:cs typeface="Times New Roman" pitchFamily="18" charset="0"/>
                        </a:rPr>
                        <a:t>m</a:t>
                      </a:r>
                      <a:r>
                        <a:rPr lang="ru-RU" sz="1800" b="1" kern="1200" dirty="0" smtClean="0">
                          <a:solidFill>
                            <a:schemeClr val="tx1"/>
                          </a:solidFill>
                          <a:latin typeface="Times New Roman" pitchFamily="18" charset="0"/>
                          <a:ea typeface="+mn-ea"/>
                          <a:cs typeface="Times New Roman" pitchFamily="18" charset="0"/>
                        </a:rPr>
                        <a:t>), мкм</a:t>
                      </a:r>
                      <a:endParaRPr lang="ru-RU" dirty="0">
                        <a:solidFill>
                          <a:schemeClr val="tx1"/>
                        </a:solidFill>
                        <a:latin typeface="Times New Roman" pitchFamily="18" charset="0"/>
                        <a:cs typeface="Times New Roman" pitchFamily="18" charset="0"/>
                      </a:endParaRPr>
                    </a:p>
                  </a:txBody>
                  <a:tcPr/>
                </a:tc>
                <a:tc>
                  <a:txBody>
                    <a:bodyPr/>
                    <a:lstStyle/>
                    <a:p>
                      <a:r>
                        <a:rPr lang="kk-KZ" sz="1800" b="1" kern="1200" dirty="0" smtClean="0">
                          <a:solidFill>
                            <a:schemeClr val="tx1"/>
                          </a:solidFill>
                          <a:latin typeface="Times New Roman" pitchFamily="18" charset="0"/>
                          <a:ea typeface="+mn-ea"/>
                          <a:cs typeface="Times New Roman" pitchFamily="18" charset="0"/>
                        </a:rPr>
                        <a:t>Алғашқы қабық қалыңдығы </a:t>
                      </a:r>
                      <a:r>
                        <a:rPr lang="ru-RU" sz="1800" b="1" kern="1200" dirty="0" smtClean="0">
                          <a:solidFill>
                            <a:schemeClr val="tx1"/>
                          </a:solidFill>
                          <a:latin typeface="Times New Roman" pitchFamily="18" charset="0"/>
                          <a:ea typeface="+mn-ea"/>
                          <a:cs typeface="Times New Roman" pitchFamily="18" charset="0"/>
                        </a:rPr>
                        <a:t>(</a:t>
                      </a:r>
                      <a:r>
                        <a:rPr lang="en-US" sz="1800" b="1" kern="1200" dirty="0" smtClean="0">
                          <a:solidFill>
                            <a:schemeClr val="tx1"/>
                          </a:solidFill>
                          <a:latin typeface="Times New Roman" pitchFamily="18" charset="0"/>
                          <a:ea typeface="+mn-ea"/>
                          <a:cs typeface="Times New Roman" pitchFamily="18" charset="0"/>
                        </a:rPr>
                        <a:t>M</a:t>
                      </a:r>
                      <a:r>
                        <a:rPr lang="ru-RU" sz="1800" b="1" kern="1200" dirty="0" smtClean="0">
                          <a:solidFill>
                            <a:schemeClr val="tx1"/>
                          </a:solidFill>
                          <a:latin typeface="Times New Roman" pitchFamily="18" charset="0"/>
                          <a:ea typeface="+mn-ea"/>
                          <a:cs typeface="Times New Roman" pitchFamily="18" charset="0"/>
                        </a:rPr>
                        <a:t>±</a:t>
                      </a:r>
                      <a:r>
                        <a:rPr lang="en-US" sz="1800" b="1" kern="1200" dirty="0" smtClean="0">
                          <a:solidFill>
                            <a:schemeClr val="tx1"/>
                          </a:solidFill>
                          <a:latin typeface="Times New Roman" pitchFamily="18" charset="0"/>
                          <a:ea typeface="+mn-ea"/>
                          <a:cs typeface="Times New Roman" pitchFamily="18" charset="0"/>
                        </a:rPr>
                        <a:t>m</a:t>
                      </a:r>
                      <a:r>
                        <a:rPr lang="ru-RU" sz="1800" b="1" kern="1200" dirty="0" smtClean="0">
                          <a:solidFill>
                            <a:schemeClr val="tx1"/>
                          </a:solidFill>
                          <a:latin typeface="Times New Roman" pitchFamily="18" charset="0"/>
                          <a:ea typeface="+mn-ea"/>
                          <a:cs typeface="Times New Roman" pitchFamily="18" charset="0"/>
                        </a:rPr>
                        <a:t>), мкм</a:t>
                      </a:r>
                      <a:endParaRPr lang="ru-RU" dirty="0">
                        <a:solidFill>
                          <a:schemeClr val="tx1"/>
                        </a:solidFill>
                        <a:latin typeface="Times New Roman" pitchFamily="18" charset="0"/>
                        <a:cs typeface="Times New Roman" pitchFamily="18" charset="0"/>
                      </a:endParaRPr>
                    </a:p>
                  </a:txBody>
                  <a:tcPr/>
                </a:tc>
                <a:tc>
                  <a:txBody>
                    <a:bodyPr/>
                    <a:lstStyle/>
                    <a:p>
                      <a:r>
                        <a:rPr lang="kk-KZ" sz="1800" b="1" kern="1200" dirty="0" smtClean="0">
                          <a:solidFill>
                            <a:schemeClr val="tx1"/>
                          </a:solidFill>
                          <a:latin typeface="Times New Roman" pitchFamily="18" charset="0"/>
                          <a:ea typeface="+mn-ea"/>
                          <a:cs typeface="Times New Roman" pitchFamily="18" charset="0"/>
                        </a:rPr>
                        <a:t>Ксилема түтіктерінің ауданы </a:t>
                      </a:r>
                      <a:r>
                        <a:rPr lang="ru-RU" sz="1800" b="1" kern="1200" dirty="0" smtClean="0">
                          <a:solidFill>
                            <a:schemeClr val="tx1"/>
                          </a:solidFill>
                          <a:latin typeface="Times New Roman" pitchFamily="18" charset="0"/>
                          <a:ea typeface="+mn-ea"/>
                          <a:cs typeface="Times New Roman" pitchFamily="18" charset="0"/>
                        </a:rPr>
                        <a:t>(</a:t>
                      </a:r>
                      <a:r>
                        <a:rPr lang="kk-KZ" sz="1800" b="1" kern="1200" dirty="0" smtClean="0">
                          <a:solidFill>
                            <a:schemeClr val="tx1"/>
                          </a:solidFill>
                          <a:latin typeface="Times New Roman" pitchFamily="18" charset="0"/>
                          <a:ea typeface="+mn-ea"/>
                          <a:cs typeface="Times New Roman" pitchFamily="18" charset="0"/>
                        </a:rPr>
                        <a:t>М</a:t>
                      </a:r>
                      <a:r>
                        <a:rPr lang="ru-RU" sz="1800" b="1" kern="1200" dirty="0" smtClean="0">
                          <a:solidFill>
                            <a:schemeClr val="tx1"/>
                          </a:solidFill>
                          <a:latin typeface="Times New Roman" pitchFamily="18" charset="0"/>
                          <a:ea typeface="+mn-ea"/>
                          <a:cs typeface="Times New Roman" pitchFamily="18" charset="0"/>
                        </a:rPr>
                        <a:t>±</a:t>
                      </a:r>
                      <a:r>
                        <a:rPr lang="en-US" sz="1800" b="1" kern="1200" dirty="0" smtClean="0">
                          <a:solidFill>
                            <a:schemeClr val="tx1"/>
                          </a:solidFill>
                          <a:latin typeface="Times New Roman" pitchFamily="18" charset="0"/>
                          <a:ea typeface="+mn-ea"/>
                          <a:cs typeface="Times New Roman" pitchFamily="18" charset="0"/>
                        </a:rPr>
                        <a:t>m</a:t>
                      </a:r>
                      <a:r>
                        <a:rPr lang="ru-RU" sz="1800" b="1" kern="1200" dirty="0" smtClean="0">
                          <a:solidFill>
                            <a:schemeClr val="tx1"/>
                          </a:solidFill>
                          <a:latin typeface="Times New Roman" pitchFamily="18" charset="0"/>
                          <a:ea typeface="+mn-ea"/>
                          <a:cs typeface="Times New Roman" pitchFamily="18" charset="0"/>
                        </a:rPr>
                        <a:t>), мкм²х10³</a:t>
                      </a:r>
                      <a:endParaRPr lang="ru-RU" dirty="0">
                        <a:solidFill>
                          <a:schemeClr val="tx1"/>
                        </a:solidFill>
                        <a:latin typeface="Times New Roman" pitchFamily="18" charset="0"/>
                        <a:cs typeface="Times New Roman" pitchFamily="18" charset="0"/>
                      </a:endParaRPr>
                    </a:p>
                  </a:txBody>
                  <a:tcPr/>
                </a:tc>
              </a:tr>
              <a:tr h="1836237">
                <a:tc>
                  <a:txBody>
                    <a:bodyPr/>
                    <a:lstStyle/>
                    <a:p>
                      <a:r>
                        <a:rPr lang="kk-KZ" sz="1800" kern="1200" dirty="0" smtClean="0">
                          <a:solidFill>
                            <a:schemeClr val="tx1"/>
                          </a:solidFill>
                          <a:latin typeface="Times New Roman" pitchFamily="18" charset="0"/>
                          <a:ea typeface="+mn-ea"/>
                          <a:cs typeface="Times New Roman" pitchFamily="18" charset="0"/>
                        </a:rPr>
                        <a:t>373.32±0,68</a:t>
                      </a:r>
                      <a:endParaRPr lang="ru-RU" dirty="0">
                        <a:solidFill>
                          <a:schemeClr val="tx1"/>
                        </a:solidFill>
                        <a:latin typeface="Times New Roman" pitchFamily="18" charset="0"/>
                        <a:cs typeface="Times New Roman" pitchFamily="18" charset="0"/>
                      </a:endParaRPr>
                    </a:p>
                  </a:txBody>
                  <a:tcPr/>
                </a:tc>
                <a:tc>
                  <a:txBody>
                    <a:bodyPr/>
                    <a:lstStyle/>
                    <a:p>
                      <a:r>
                        <a:rPr lang="kk-KZ" sz="1800" kern="1200" dirty="0" smtClean="0">
                          <a:solidFill>
                            <a:schemeClr val="tx1"/>
                          </a:solidFill>
                          <a:latin typeface="Times New Roman" pitchFamily="18" charset="0"/>
                          <a:ea typeface="+mn-ea"/>
                          <a:cs typeface="Times New Roman" pitchFamily="18" charset="0"/>
                        </a:rPr>
                        <a:t>1720.83±0.39</a:t>
                      </a:r>
                      <a:endParaRPr lang="ru-RU" dirty="0">
                        <a:solidFill>
                          <a:schemeClr val="tx1"/>
                        </a:solidFill>
                        <a:latin typeface="Times New Roman" pitchFamily="18" charset="0"/>
                        <a:cs typeface="Times New Roman" pitchFamily="18" charset="0"/>
                      </a:endParaRPr>
                    </a:p>
                  </a:txBody>
                  <a:tcPr/>
                </a:tc>
                <a:tc>
                  <a:txBody>
                    <a:bodyPr/>
                    <a:lstStyle/>
                    <a:p>
                      <a:r>
                        <a:rPr lang="kk-KZ" sz="1800" kern="1200" dirty="0" smtClean="0">
                          <a:solidFill>
                            <a:schemeClr val="tx1"/>
                          </a:solidFill>
                          <a:latin typeface="Times New Roman" pitchFamily="18" charset="0"/>
                          <a:ea typeface="+mn-ea"/>
                          <a:cs typeface="Times New Roman" pitchFamily="18" charset="0"/>
                        </a:rPr>
                        <a:t>27.64±0.004а</a:t>
                      </a:r>
                      <a:endParaRPr lang="ru-RU" dirty="0">
                        <a:solidFill>
                          <a:schemeClr val="tx1"/>
                        </a:solidFill>
                        <a:latin typeface="Times New Roman" pitchFamily="18" charset="0"/>
                        <a:cs typeface="Times New Roman" pitchFamily="18" charset="0"/>
                      </a:endParaRPr>
                    </a:p>
                  </a:txBody>
                  <a:tcPr/>
                </a:tc>
              </a:tr>
            </a:tbl>
          </a:graphicData>
        </a:graphic>
      </p:graphicFrame>
      <p:sp>
        <p:nvSpPr>
          <p:cNvPr id="3" name="Заголовок 2"/>
          <p:cNvSpPr>
            <a:spLocks noGrp="1"/>
          </p:cNvSpPr>
          <p:nvPr>
            <p:ph type="title"/>
          </p:nvPr>
        </p:nvSpPr>
        <p:spPr>
          <a:xfrm>
            <a:off x="457200" y="1071546"/>
            <a:ext cx="8229600" cy="1071570"/>
          </a:xfrm>
        </p:spPr>
        <p:txBody>
          <a:bodyPr>
            <a:normAutofit fontScale="90000"/>
          </a:bodyPr>
          <a:lstStyle/>
          <a:p>
            <a:pPr algn="just"/>
            <a:r>
              <a:rPr lang="kk-KZ" sz="3600" dirty="0" smtClean="0">
                <a:solidFill>
                  <a:schemeClr val="tx1"/>
                </a:solidFill>
                <a:latin typeface="Times New Roman" pitchFamily="18" charset="0"/>
                <a:cs typeface="Times New Roman" pitchFamily="18" charset="0"/>
              </a:rPr>
              <a:t>Кесте 3 - </a:t>
            </a:r>
            <a:r>
              <a:rPr lang="kk-KZ" sz="3600" i="1" dirty="0" smtClean="0">
                <a:solidFill>
                  <a:schemeClr val="tx1"/>
                </a:solidFill>
                <a:latin typeface="Times New Roman" pitchFamily="18" charset="0"/>
                <a:cs typeface="Times New Roman" pitchFamily="18" charset="0"/>
              </a:rPr>
              <a:t>Echium vulgare L.</a:t>
            </a:r>
            <a:r>
              <a:rPr lang="kk-KZ" sz="3600" dirty="0" smtClean="0">
                <a:solidFill>
                  <a:schemeClr val="tx1"/>
                </a:solidFill>
                <a:latin typeface="Times New Roman" pitchFamily="18" charset="0"/>
                <a:cs typeface="Times New Roman" pitchFamily="18" charset="0"/>
              </a:rPr>
              <a:t>тамырының анатомиялық құрылыс ерекшеліктері</a:t>
            </a:r>
            <a:r>
              <a:rPr lang="ru-RU" dirty="0" smtClean="0">
                <a:solidFill>
                  <a:schemeClr val="tx1"/>
                </a:solidFill>
              </a:rPr>
              <a:t/>
            </a:r>
            <a:br>
              <a:rPr lang="ru-RU" dirty="0" smtClean="0">
                <a:solidFill>
                  <a:schemeClr val="tx1"/>
                </a:solidFill>
              </a:rPr>
            </a:br>
            <a:r>
              <a:rPr lang="kk-KZ" dirty="0" smtClean="0">
                <a:solidFill>
                  <a:schemeClr val="tx1"/>
                </a:solidFill>
              </a:rPr>
              <a:t> </a:t>
            </a:r>
            <a:r>
              <a:rPr lang="ru-RU" dirty="0" smtClean="0"/>
              <a:t/>
            </a:r>
            <a:br>
              <a:rPr lang="ru-RU" dirty="0" smtClean="0"/>
            </a:b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57158" y="1857364"/>
            <a:ext cx="8358245" cy="4214842"/>
          </a:xfrm>
        </p:spPr>
        <p:txBody>
          <a:bodyPr>
            <a:noAutofit/>
          </a:bodyPr>
          <a:lstStyle/>
          <a:p>
            <a:pPr algn="just">
              <a:buNone/>
            </a:pPr>
            <a:r>
              <a:rPr lang="kk-KZ" dirty="0" smtClean="0">
                <a:solidFill>
                  <a:schemeClr val="tx1"/>
                </a:solidFill>
                <a:latin typeface="Times New Roman" pitchFamily="18" charset="0"/>
                <a:cs typeface="Times New Roman" pitchFamily="18" charset="0"/>
              </a:rPr>
              <a:t>        Қазіргі </a:t>
            </a:r>
            <a:r>
              <a:rPr lang="kk-KZ" dirty="0">
                <a:solidFill>
                  <a:schemeClr val="tx1"/>
                </a:solidFill>
                <a:latin typeface="Times New Roman" pitchFamily="18" charset="0"/>
                <a:cs typeface="Times New Roman" pitchFamily="18" charset="0"/>
              </a:rPr>
              <a:t>кезде өсімідктердің анатомиялық құрылысын зерттеу биология саласы бойынша өзекті мәселелердің бірі болып саналады</a:t>
            </a:r>
            <a:r>
              <a:rPr lang="kk-KZ" dirty="0" smtClean="0">
                <a:solidFill>
                  <a:schemeClr val="tx1"/>
                </a:solidFill>
                <a:latin typeface="Times New Roman" pitchFamily="18" charset="0"/>
                <a:cs typeface="Times New Roman" pitchFamily="18" charset="0"/>
              </a:rPr>
              <a:t>.</a:t>
            </a:r>
            <a:endParaRPr lang="ru-RU" dirty="0">
              <a:solidFill>
                <a:schemeClr val="tx1"/>
              </a:solidFill>
              <a:latin typeface="Times New Roman" pitchFamily="18" charset="0"/>
              <a:cs typeface="Times New Roman" pitchFamily="18" charset="0"/>
            </a:endParaRPr>
          </a:p>
          <a:p>
            <a:pPr algn="just">
              <a:buNone/>
            </a:pPr>
            <a:r>
              <a:rPr lang="kk-KZ" dirty="0" smtClean="0">
                <a:solidFill>
                  <a:schemeClr val="tx1"/>
                </a:solidFill>
                <a:latin typeface="Times New Roman" pitchFamily="18" charset="0"/>
                <a:cs typeface="Times New Roman" pitchFamily="18" charset="0"/>
              </a:rPr>
              <a:t>       Әдебиеттерге </a:t>
            </a:r>
            <a:r>
              <a:rPr lang="kk-KZ" dirty="0">
                <a:solidFill>
                  <a:schemeClr val="tx1"/>
                </a:solidFill>
                <a:latin typeface="Times New Roman" pitchFamily="18" charset="0"/>
                <a:cs typeface="Times New Roman" pitchFamily="18" charset="0"/>
              </a:rPr>
              <a:t>шолу барысында Солтүстік Қазақстан </a:t>
            </a:r>
            <a:r>
              <a:rPr lang="kk-KZ" dirty="0" smtClean="0">
                <a:solidFill>
                  <a:schemeClr val="tx1"/>
                </a:solidFill>
                <a:latin typeface="Times New Roman" pitchFamily="18" charset="0"/>
                <a:cs typeface="Times New Roman" pitchFamily="18" charset="0"/>
              </a:rPr>
              <a:t>облысы жағдайында </a:t>
            </a:r>
            <a:r>
              <a:rPr lang="kk-KZ" dirty="0">
                <a:solidFill>
                  <a:schemeClr val="tx1"/>
                </a:solidFill>
                <a:latin typeface="Times New Roman" pitchFamily="18" charset="0"/>
                <a:cs typeface="Times New Roman" pitchFamily="18" charset="0"/>
              </a:rPr>
              <a:t>кездесетін Magnoliopsida класы </a:t>
            </a:r>
            <a:r>
              <a:rPr lang="kk-KZ" dirty="0" smtClean="0">
                <a:solidFill>
                  <a:schemeClr val="tx1"/>
                </a:solidFill>
                <a:latin typeface="Times New Roman" pitchFamily="18" charset="0"/>
                <a:cs typeface="Times New Roman" pitchFamily="18" charset="0"/>
              </a:rPr>
              <a:t>Boraginaceae тұқымдасы </a:t>
            </a:r>
            <a:r>
              <a:rPr lang="kk-KZ" dirty="0">
                <a:solidFill>
                  <a:schemeClr val="tx1"/>
                </a:solidFill>
                <a:latin typeface="Times New Roman" pitchFamily="18" charset="0"/>
                <a:cs typeface="Times New Roman" pitchFamily="18" charset="0"/>
              </a:rPr>
              <a:t>өсімдіктерінің анатомиялық құрылысын зерттеу туралы ғылыми еңбектер кездеспеді.</a:t>
            </a:r>
            <a:endParaRPr lang="ru-RU" dirty="0">
              <a:solidFill>
                <a:schemeClr val="tx1"/>
              </a:solidFill>
              <a:latin typeface="Times New Roman" pitchFamily="18" charset="0"/>
              <a:cs typeface="Times New Roman" pitchFamily="18" charset="0"/>
            </a:endParaRPr>
          </a:p>
          <a:p>
            <a:pPr algn="just">
              <a:buNone/>
            </a:pPr>
            <a:r>
              <a:rPr lang="kk-KZ" dirty="0" smtClean="0">
                <a:solidFill>
                  <a:schemeClr val="tx1"/>
                </a:solidFill>
                <a:latin typeface="Times New Roman" pitchFamily="18" charset="0"/>
                <a:cs typeface="Times New Roman" pitchFamily="18" charset="0"/>
              </a:rPr>
              <a:t>       Осыған </a:t>
            </a:r>
            <a:r>
              <a:rPr lang="kk-KZ" dirty="0">
                <a:solidFill>
                  <a:schemeClr val="tx1"/>
                </a:solidFill>
                <a:latin typeface="Times New Roman" pitchFamily="18" charset="0"/>
                <a:cs typeface="Times New Roman" pitchFamily="18" charset="0"/>
              </a:rPr>
              <a:t>байланысты зерттеу </a:t>
            </a:r>
            <a:r>
              <a:rPr lang="kk-KZ" dirty="0" smtClean="0">
                <a:solidFill>
                  <a:schemeClr val="tx1"/>
                </a:solidFill>
                <a:latin typeface="Times New Roman" pitchFamily="18" charset="0"/>
                <a:cs typeface="Times New Roman" pitchFamily="18" charset="0"/>
              </a:rPr>
              <a:t>жұмысытың </a:t>
            </a:r>
            <a:r>
              <a:rPr lang="kk-KZ" dirty="0">
                <a:solidFill>
                  <a:schemeClr val="tx1"/>
                </a:solidFill>
                <a:latin typeface="Times New Roman" pitchFamily="18" charset="0"/>
                <a:cs typeface="Times New Roman" pitchFamily="18" charset="0"/>
              </a:rPr>
              <a:t>мақсаты Солтүстік Қазақстан бойынша кездесетін Magnoliopsida </a:t>
            </a:r>
            <a:r>
              <a:rPr lang="kk-KZ" dirty="0" smtClean="0">
                <a:solidFill>
                  <a:schemeClr val="tx1"/>
                </a:solidFill>
                <a:latin typeface="Times New Roman" pitchFamily="18" charset="0"/>
                <a:cs typeface="Times New Roman" pitchFamily="18" charset="0"/>
              </a:rPr>
              <a:t>класы Boraginaceae тұқымдасы Echium Vulgare L</a:t>
            </a:r>
            <a:r>
              <a:rPr lang="kk-KZ" i="1" dirty="0" smtClean="0">
                <a:solidFill>
                  <a:schemeClr val="tx1"/>
                </a:solidFill>
                <a:latin typeface="Times New Roman" pitchFamily="18" charset="0"/>
                <a:cs typeface="Times New Roman" pitchFamily="18" charset="0"/>
              </a:rPr>
              <a:t>.</a:t>
            </a:r>
            <a:r>
              <a:rPr lang="kk-KZ" dirty="0" smtClean="0">
                <a:solidFill>
                  <a:schemeClr val="tx1"/>
                </a:solidFill>
                <a:latin typeface="Times New Roman" pitchFamily="18" charset="0"/>
                <a:cs typeface="Times New Roman" pitchFamily="18" charset="0"/>
              </a:rPr>
              <a:t>  өсімдігінің aнaтомиялық құрылыс ерекшеліктерін сипaттaу. </a:t>
            </a:r>
            <a:endParaRPr lang="ru-RU" dirty="0">
              <a:solidFill>
                <a:schemeClr val="tx1"/>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kk-KZ" sz="4000" b="1" dirty="0" smtClean="0">
                <a:solidFill>
                  <a:schemeClr val="tx1"/>
                </a:solidFill>
                <a:latin typeface="Times New Roman" pitchFamily="18" charset="0"/>
                <a:cs typeface="Times New Roman" pitchFamily="18" charset="0"/>
              </a:rPr>
              <a:t>Зерттеу жұмысының өзектілігі</a:t>
            </a:r>
            <a:r>
              <a:rPr lang="kk-KZ" sz="4000" b="1" dirty="0" smtClean="0">
                <a:latin typeface="Times New Roman" pitchFamily="18" charset="0"/>
                <a:cs typeface="Times New Roman" pitchFamily="18" charset="0"/>
              </a:rPr>
              <a:t> </a:t>
            </a:r>
            <a:endParaRPr lang="ru-RU" sz="40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5713593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57158" y="2000240"/>
            <a:ext cx="8215369" cy="4286280"/>
          </a:xfrm>
        </p:spPr>
        <p:txBody>
          <a:bodyPr>
            <a:normAutofit fontScale="92500" lnSpcReduction="10000"/>
          </a:bodyPr>
          <a:lstStyle/>
          <a:p>
            <a:pPr algn="just">
              <a:buNone/>
            </a:pPr>
            <a:r>
              <a:rPr lang="kk-KZ" sz="2800" dirty="0" smtClean="0">
                <a:latin typeface="Times New Roman" pitchFamily="18" charset="0"/>
                <a:cs typeface="Times New Roman" pitchFamily="18" charset="0"/>
              </a:rPr>
              <a:t>   		</a:t>
            </a:r>
            <a:r>
              <a:rPr lang="kk-KZ" sz="2800" dirty="0" smtClean="0">
                <a:solidFill>
                  <a:schemeClr val="tx1"/>
                </a:solidFill>
                <a:latin typeface="Times New Roman" pitchFamily="18" charset="0"/>
                <a:cs typeface="Times New Roman" pitchFamily="18" charset="0"/>
              </a:rPr>
              <a:t>1. Солтүстік Қазақстан жағдайындағы </a:t>
            </a:r>
            <a:r>
              <a:rPr lang="kk-KZ" sz="2800" i="1" dirty="0" smtClean="0">
                <a:solidFill>
                  <a:schemeClr val="tx1"/>
                </a:solidFill>
                <a:latin typeface="Times New Roman" pitchFamily="18" charset="0"/>
                <a:cs typeface="Times New Roman" pitchFamily="18" charset="0"/>
              </a:rPr>
              <a:t>Есhіит vиlgаrе L</a:t>
            </a:r>
            <a:r>
              <a:rPr lang="kk-KZ" sz="2800" b="1" dirty="0" smtClean="0">
                <a:solidFill>
                  <a:schemeClr val="tx1"/>
                </a:solidFill>
                <a:latin typeface="Times New Roman" pitchFamily="18" charset="0"/>
                <a:cs typeface="Times New Roman" pitchFamily="18" charset="0"/>
              </a:rPr>
              <a:t>. </a:t>
            </a:r>
            <a:r>
              <a:rPr lang="kk-KZ" sz="2800" dirty="0" smtClean="0">
                <a:solidFill>
                  <a:schemeClr val="tx1"/>
                </a:solidFill>
                <a:latin typeface="Times New Roman" pitchFamily="18" charset="0"/>
                <a:cs typeface="Times New Roman" pitchFamily="18" charset="0"/>
              </a:rPr>
              <a:t>өсімдігі сабағы, жапырағы, тамырының анатомиялық құрылысы анықталды.</a:t>
            </a:r>
            <a:endParaRPr lang="ru-RU" sz="2800" dirty="0" smtClean="0">
              <a:solidFill>
                <a:schemeClr val="tx1"/>
              </a:solidFill>
              <a:latin typeface="Times New Roman" pitchFamily="18" charset="0"/>
              <a:cs typeface="Times New Roman" pitchFamily="18" charset="0"/>
            </a:endParaRPr>
          </a:p>
          <a:p>
            <a:pPr algn="just">
              <a:buNone/>
            </a:pPr>
            <a:r>
              <a:rPr lang="kk-KZ" sz="2800" dirty="0" smtClean="0">
                <a:solidFill>
                  <a:schemeClr val="tx1"/>
                </a:solidFill>
                <a:latin typeface="Times New Roman" pitchFamily="18" charset="0"/>
                <a:cs typeface="Times New Roman" pitchFamily="18" charset="0"/>
              </a:rPr>
              <a:t>		2. </a:t>
            </a:r>
            <a:r>
              <a:rPr lang="kk-KZ" sz="2800" i="1" dirty="0" smtClean="0">
                <a:solidFill>
                  <a:schemeClr val="tx1"/>
                </a:solidFill>
                <a:latin typeface="Times New Roman" pitchFamily="18" charset="0"/>
                <a:cs typeface="Times New Roman" pitchFamily="18" charset="0"/>
              </a:rPr>
              <a:t>Есhіит vиlgаrе L</a:t>
            </a:r>
            <a:r>
              <a:rPr lang="kk-KZ" sz="2800" b="1" dirty="0" smtClean="0">
                <a:solidFill>
                  <a:schemeClr val="tx1"/>
                </a:solidFill>
                <a:latin typeface="Times New Roman" pitchFamily="18" charset="0"/>
                <a:cs typeface="Times New Roman" pitchFamily="18" charset="0"/>
              </a:rPr>
              <a:t>.</a:t>
            </a:r>
            <a:r>
              <a:rPr lang="kk-KZ" sz="2800" dirty="0" smtClean="0">
                <a:solidFill>
                  <a:schemeClr val="tx1"/>
                </a:solidFill>
                <a:latin typeface="Times New Roman" pitchFamily="18" charset="0"/>
                <a:cs typeface="Times New Roman" pitchFamily="18" charset="0"/>
              </a:rPr>
              <a:t> сабағының анатомиялық құрылысында эпидермис, алғашқы қабық және орталық цилиндр айқын ажыратылады. Эпидермис қалыңдығы 55.85±0.74 мкм, алғашқы қабық қалыңдығы 1148.08±1.05мкм, ал хлоренхима қалыңдығы 159.07±0.31 мкм болды. Өткізгіш шоқ ауданы 58.89±0.001х10</a:t>
            </a:r>
            <a:r>
              <a:rPr lang="kk-KZ" sz="2800" baseline="30000" dirty="0" smtClean="0">
                <a:solidFill>
                  <a:schemeClr val="tx1"/>
                </a:solidFill>
                <a:latin typeface="Times New Roman" pitchFamily="18" charset="0"/>
                <a:cs typeface="Times New Roman" pitchFamily="18" charset="0"/>
              </a:rPr>
              <a:t>-</a:t>
            </a:r>
            <a:r>
              <a:rPr lang="kk-KZ" sz="2800" dirty="0" smtClean="0">
                <a:solidFill>
                  <a:schemeClr val="tx1"/>
                </a:solidFill>
                <a:latin typeface="Times New Roman" pitchFamily="18" charset="0"/>
                <a:cs typeface="Times New Roman" pitchFamily="18" charset="0"/>
              </a:rPr>
              <a:t>³ мм², ал ксилема түтіктерінің ауданы 4.73±0.001х10</a:t>
            </a:r>
            <a:r>
              <a:rPr lang="kk-KZ" sz="2800" baseline="30000" dirty="0" smtClean="0">
                <a:solidFill>
                  <a:schemeClr val="tx1"/>
                </a:solidFill>
                <a:latin typeface="Times New Roman" pitchFamily="18" charset="0"/>
                <a:cs typeface="Times New Roman" pitchFamily="18" charset="0"/>
              </a:rPr>
              <a:t>-3</a:t>
            </a:r>
            <a:r>
              <a:rPr lang="kk-KZ" sz="2800" dirty="0" smtClean="0">
                <a:solidFill>
                  <a:schemeClr val="tx1"/>
                </a:solidFill>
                <a:latin typeface="Times New Roman" pitchFamily="18" charset="0"/>
                <a:cs typeface="Times New Roman" pitchFamily="18" charset="0"/>
              </a:rPr>
              <a:t>мм².</a:t>
            </a:r>
            <a:endParaRPr lang="ru-RU" sz="2800" dirty="0">
              <a:solidFill>
                <a:schemeClr val="tx1"/>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kk-KZ" b="1" dirty="0" smtClean="0">
                <a:solidFill>
                  <a:schemeClr val="tx1"/>
                </a:solidFill>
                <a:latin typeface="Times New Roman" pitchFamily="18" charset="0"/>
                <a:cs typeface="Times New Roman" pitchFamily="18" charset="0"/>
              </a:rPr>
              <a:t>Тұжырымдар</a:t>
            </a:r>
            <a:endParaRPr lang="ru-RU" b="1" dirty="0">
              <a:solidFill>
                <a:schemeClr val="tx1"/>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928670"/>
            <a:ext cx="8643997" cy="5197493"/>
          </a:xfrm>
        </p:spPr>
        <p:txBody>
          <a:bodyPr>
            <a:noAutofit/>
          </a:bodyPr>
          <a:lstStyle/>
          <a:p>
            <a:pPr algn="just"/>
            <a:r>
              <a:rPr lang="kk-KZ" sz="2200" dirty="0" smtClean="0">
                <a:solidFill>
                  <a:schemeClr val="tx1"/>
                </a:solidFill>
                <a:latin typeface="Times New Roman" pitchFamily="18" charset="0"/>
                <a:cs typeface="Times New Roman" pitchFamily="18" charset="0"/>
              </a:rPr>
              <a:t>          </a:t>
            </a:r>
            <a:r>
              <a:rPr lang="kk-KZ" sz="2600" dirty="0" smtClean="0">
                <a:solidFill>
                  <a:schemeClr val="tx1"/>
                </a:solidFill>
                <a:latin typeface="Times New Roman" pitchFamily="18" charset="0"/>
                <a:cs typeface="Times New Roman" pitchFamily="18" charset="0"/>
              </a:rPr>
              <a:t>3. Жоғарғы эпидермис қалыңдығы 81.31±1.42 мкм, ал төменгі эпидермис қалыңдығы 81.79±0.21 мкм. Бағаналы мезофилл қалыңдығы 328.85±1.29 мкм болса, борпылдақ мезофилл қалыңдығы 438.89±1.17 мкм, ал өткізгіш шоқ ауданы 241.94±0.73х10</a:t>
            </a:r>
            <a:r>
              <a:rPr lang="kk-KZ" sz="2600" baseline="30000" dirty="0" smtClean="0">
                <a:solidFill>
                  <a:schemeClr val="tx1"/>
                </a:solidFill>
                <a:latin typeface="Times New Roman" pitchFamily="18" charset="0"/>
                <a:cs typeface="Times New Roman" pitchFamily="18" charset="0"/>
              </a:rPr>
              <a:t>-3</a:t>
            </a:r>
            <a:r>
              <a:rPr lang="kk-KZ" sz="2600" dirty="0" smtClean="0">
                <a:solidFill>
                  <a:schemeClr val="tx1"/>
                </a:solidFill>
                <a:latin typeface="Times New Roman" pitchFamily="18" charset="0"/>
                <a:cs typeface="Times New Roman" pitchFamily="18" charset="0"/>
              </a:rPr>
              <a:t>мм², ксилема түтіктерінің ауданы 0.71±0.03х10</a:t>
            </a:r>
            <a:r>
              <a:rPr lang="kk-KZ" sz="2600" baseline="30000" dirty="0" smtClean="0">
                <a:solidFill>
                  <a:schemeClr val="tx1"/>
                </a:solidFill>
                <a:latin typeface="Times New Roman" pitchFamily="18" charset="0"/>
                <a:cs typeface="Times New Roman" pitchFamily="18" charset="0"/>
              </a:rPr>
              <a:t>-3</a:t>
            </a:r>
            <a:r>
              <a:rPr lang="kk-KZ" sz="2600" dirty="0" smtClean="0">
                <a:solidFill>
                  <a:schemeClr val="tx1"/>
                </a:solidFill>
                <a:latin typeface="Times New Roman" pitchFamily="18" charset="0"/>
                <a:cs typeface="Times New Roman" pitchFamily="18" charset="0"/>
              </a:rPr>
              <a:t> мм² болды.</a:t>
            </a:r>
            <a:endParaRPr lang="ru-RU" sz="2600" dirty="0" smtClean="0">
              <a:solidFill>
                <a:schemeClr val="tx1"/>
              </a:solidFill>
              <a:latin typeface="Times New Roman" pitchFamily="18" charset="0"/>
              <a:cs typeface="Times New Roman" pitchFamily="18" charset="0"/>
            </a:endParaRPr>
          </a:p>
          <a:p>
            <a:pPr algn="just">
              <a:buNone/>
            </a:pPr>
            <a:r>
              <a:rPr lang="kk-KZ" sz="2600" dirty="0" smtClean="0">
                <a:solidFill>
                  <a:schemeClr val="tx1"/>
                </a:solidFill>
                <a:latin typeface="Times New Roman" pitchFamily="18" charset="0"/>
                <a:cs typeface="Times New Roman" pitchFamily="18" charset="0"/>
              </a:rPr>
              <a:t>		4. Перидерма қалыңдығы 373.32±0,68 мкм, алғашқы қабық қалыңдығы 1720.83±0.39 мкм, ал ксилема түтіктерінің ауданы 27.64±0.004х10</a:t>
            </a:r>
            <a:r>
              <a:rPr lang="kk-KZ" sz="2600" baseline="30000" dirty="0" smtClean="0">
                <a:solidFill>
                  <a:schemeClr val="tx1"/>
                </a:solidFill>
                <a:latin typeface="Times New Roman" pitchFamily="18" charset="0"/>
                <a:cs typeface="Times New Roman" pitchFamily="18" charset="0"/>
              </a:rPr>
              <a:t>-3 </a:t>
            </a:r>
            <a:r>
              <a:rPr lang="kk-KZ" sz="2600" dirty="0" smtClean="0">
                <a:solidFill>
                  <a:schemeClr val="tx1"/>
                </a:solidFill>
                <a:latin typeface="Times New Roman" pitchFamily="18" charset="0"/>
                <a:cs typeface="Times New Roman" pitchFamily="18" charset="0"/>
              </a:rPr>
              <a:t>мм² болып келеді.</a:t>
            </a:r>
            <a:endParaRPr lang="ru-RU" sz="2600" dirty="0" smtClean="0">
              <a:solidFill>
                <a:schemeClr val="tx1"/>
              </a:solidFill>
              <a:latin typeface="Times New Roman" pitchFamily="18" charset="0"/>
              <a:cs typeface="Times New Roman" pitchFamily="18" charset="0"/>
            </a:endParaRPr>
          </a:p>
          <a:p>
            <a:pPr algn="just">
              <a:buNone/>
            </a:pPr>
            <a:r>
              <a:rPr lang="kk-KZ" sz="2600" dirty="0" smtClean="0">
                <a:solidFill>
                  <a:schemeClr val="tx1"/>
                </a:solidFill>
                <a:latin typeface="Times New Roman" pitchFamily="18" charset="0"/>
                <a:cs typeface="Times New Roman" pitchFamily="18" charset="0"/>
              </a:rPr>
              <a:t>		5. </a:t>
            </a:r>
            <a:r>
              <a:rPr lang="kk-KZ" sz="2600" i="1" dirty="0" smtClean="0">
                <a:solidFill>
                  <a:schemeClr val="tx1"/>
                </a:solidFill>
                <a:latin typeface="Times New Roman" pitchFamily="18" charset="0"/>
                <a:cs typeface="Times New Roman" pitchFamily="18" charset="0"/>
              </a:rPr>
              <a:t>Есhіит vиlgаrе L</a:t>
            </a:r>
            <a:r>
              <a:rPr lang="kk-KZ" sz="2600" dirty="0" smtClean="0">
                <a:solidFill>
                  <a:schemeClr val="tx1"/>
                </a:solidFill>
                <a:latin typeface="Times New Roman" pitchFamily="18" charset="0"/>
                <a:cs typeface="Times New Roman" pitchFamily="18" charset="0"/>
              </a:rPr>
              <a:t>. өсімдігінің анатомиялық құрылыс ерекшеліктеріне байланысты мезофитті өсімдіктерге жатқызуға болатыны анықталды.</a:t>
            </a:r>
            <a:endParaRPr lang="ru-RU" sz="26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00034" y="2071679"/>
            <a:ext cx="7929617" cy="3857652"/>
          </a:xfrm>
        </p:spPr>
        <p:txBody>
          <a:bodyPr>
            <a:noAutofit/>
          </a:bodyPr>
          <a:lstStyle/>
          <a:p>
            <a:pPr algn="just">
              <a:buNone/>
            </a:pPr>
            <a:r>
              <a:rPr lang="kk-KZ" sz="4400" dirty="0" smtClean="0">
                <a:solidFill>
                  <a:schemeClr val="tx1"/>
                </a:solidFill>
                <a:latin typeface="Times New Roman" pitchFamily="18" charset="0"/>
                <a:cs typeface="Times New Roman" pitchFamily="18" charset="0"/>
              </a:rPr>
              <a:t>    </a:t>
            </a:r>
            <a:r>
              <a:rPr lang="kk-KZ" sz="3600" dirty="0" smtClean="0">
                <a:solidFill>
                  <a:schemeClr val="tx1"/>
                </a:solidFill>
                <a:latin typeface="Times New Roman" pitchFamily="18" charset="0"/>
                <a:cs typeface="Times New Roman" pitchFamily="18" charset="0"/>
              </a:rPr>
              <a:t>Солтүстік </a:t>
            </a:r>
            <a:r>
              <a:rPr lang="kk-KZ" sz="3600" dirty="0">
                <a:solidFill>
                  <a:schemeClr val="tx1"/>
                </a:solidFill>
                <a:latin typeface="Times New Roman" pitchFamily="18" charset="0"/>
                <a:cs typeface="Times New Roman" pitchFamily="18" charset="0"/>
              </a:rPr>
              <a:t>Қaзaқстaн бойыншa  </a:t>
            </a:r>
            <a:r>
              <a:rPr lang="kk-KZ" sz="3600" dirty="0" smtClean="0">
                <a:solidFill>
                  <a:schemeClr val="tx1"/>
                </a:solidFill>
                <a:latin typeface="Times New Roman" pitchFamily="18" charset="0"/>
                <a:cs typeface="Times New Roman" pitchFamily="18" charset="0"/>
              </a:rPr>
              <a:t>Magnoliopsidа клaсы Boraginaceae тұқымдасы Echium Vulgare L</a:t>
            </a:r>
            <a:r>
              <a:rPr lang="kk-KZ" sz="3600" i="1" dirty="0" smtClean="0">
                <a:solidFill>
                  <a:schemeClr val="tx1"/>
                </a:solidFill>
                <a:latin typeface="Times New Roman" pitchFamily="18" charset="0"/>
                <a:cs typeface="Times New Roman" pitchFamily="18" charset="0"/>
              </a:rPr>
              <a:t>.</a:t>
            </a:r>
            <a:r>
              <a:rPr lang="kk-KZ" sz="3600" dirty="0" smtClean="0">
                <a:solidFill>
                  <a:schemeClr val="tx1"/>
                </a:solidFill>
                <a:latin typeface="Times New Roman" pitchFamily="18" charset="0"/>
                <a:cs typeface="Times New Roman" pitchFamily="18" charset="0"/>
              </a:rPr>
              <a:t>  өсімдігінің aнaтомиялық құрылыс ерекшеліктерін сипaттaу</a:t>
            </a:r>
            <a:r>
              <a:rPr lang="kk-KZ" sz="3600" dirty="0" smtClean="0"/>
              <a:t>.</a:t>
            </a:r>
            <a:r>
              <a:rPr lang="kk-KZ" sz="4000" dirty="0" smtClean="0">
                <a:solidFill>
                  <a:schemeClr val="tx1"/>
                </a:solidFill>
                <a:latin typeface="Times New Roman" pitchFamily="18" charset="0"/>
                <a:cs typeface="Times New Roman" pitchFamily="18" charset="0"/>
              </a:rPr>
              <a:t> </a:t>
            </a:r>
            <a:endParaRPr lang="ru-RU" sz="4000" dirty="0">
              <a:latin typeface="Times New Roman" pitchFamily="18" charset="0"/>
              <a:cs typeface="Times New Roman" pitchFamily="18" charset="0"/>
            </a:endParaRPr>
          </a:p>
        </p:txBody>
      </p:sp>
      <p:sp>
        <p:nvSpPr>
          <p:cNvPr id="3" name="Заголовок 2"/>
          <p:cNvSpPr>
            <a:spLocks noGrp="1"/>
          </p:cNvSpPr>
          <p:nvPr>
            <p:ph type="title"/>
          </p:nvPr>
        </p:nvSpPr>
        <p:spPr>
          <a:xfrm>
            <a:off x="0" y="338328"/>
            <a:ext cx="9144000" cy="1252728"/>
          </a:xfrm>
        </p:spPr>
        <p:txBody>
          <a:bodyPr>
            <a:noAutofit/>
          </a:bodyPr>
          <a:lstStyle/>
          <a:p>
            <a:r>
              <a:rPr lang="kk-KZ" sz="4000" b="1" dirty="0">
                <a:solidFill>
                  <a:schemeClr val="tx1"/>
                </a:solidFill>
                <a:latin typeface="Arial" pitchFamily="34" charset="0"/>
                <a:cs typeface="Arial" pitchFamily="34" charset="0"/>
              </a:rPr>
              <a:t>Зерттеу жұмысының мақсаты </a:t>
            </a:r>
            <a:r>
              <a:rPr lang="kk-KZ" sz="4000" b="1" dirty="0" smtClean="0">
                <a:solidFill>
                  <a:schemeClr val="tx1"/>
                </a:solidFill>
              </a:rPr>
              <a:t>: </a:t>
            </a:r>
            <a:endParaRPr lang="ru-RU" sz="4000" dirty="0">
              <a:solidFill>
                <a:schemeClr val="tx1"/>
              </a:solidFill>
            </a:endParaRPr>
          </a:p>
        </p:txBody>
      </p:sp>
    </p:spTree>
    <p:extLst>
      <p:ext uri="{BB962C8B-B14F-4D97-AF65-F5344CB8AC3E}">
        <p14:creationId xmlns:p14="http://schemas.microsoft.com/office/powerpoint/2010/main" xmlns="" val="1895016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28596" y="1714489"/>
            <a:ext cx="8143932" cy="4143404"/>
          </a:xfrm>
        </p:spPr>
        <p:txBody>
          <a:bodyPr>
            <a:noAutofit/>
          </a:bodyPr>
          <a:lstStyle/>
          <a:p>
            <a:pPr lvl="0" algn="just">
              <a:buNone/>
            </a:pPr>
            <a:r>
              <a:rPr lang="kk-KZ" sz="2800" dirty="0" smtClean="0">
                <a:solidFill>
                  <a:schemeClr val="tx1"/>
                </a:solidFill>
                <a:latin typeface="Times New Roman" pitchFamily="18" charset="0"/>
                <a:cs typeface="Times New Roman" pitchFamily="18" charset="0"/>
              </a:rPr>
              <a:t>1. Солтүстік Қaзaқстaнның тaбиғи фитоценоздaрындa кездесетін Magnoliopsida клaсы Boraginaceae тұқымдaсы Echium vulgare L. өсімдігі сабағының aнaтомиялық  құрылысын зерттеу және сипaттaмa беру;</a:t>
            </a:r>
            <a:endParaRPr lang="ru-RU" sz="2800" dirty="0" smtClean="0">
              <a:solidFill>
                <a:schemeClr val="tx1"/>
              </a:solidFill>
              <a:latin typeface="Times New Roman" pitchFamily="18" charset="0"/>
              <a:cs typeface="Times New Roman" pitchFamily="18" charset="0"/>
            </a:endParaRPr>
          </a:p>
          <a:p>
            <a:pPr lvl="0" algn="just">
              <a:buNone/>
            </a:pPr>
            <a:r>
              <a:rPr lang="kk-KZ" sz="2800" dirty="0" smtClean="0">
                <a:solidFill>
                  <a:schemeClr val="tx1"/>
                </a:solidFill>
                <a:latin typeface="Times New Roman" pitchFamily="18" charset="0"/>
                <a:cs typeface="Times New Roman" pitchFamily="18" charset="0"/>
              </a:rPr>
              <a:t>2. Echium vulgare L. өсімдігі жапырағының aнaтомиялық  құрылысын зерттеу және сипaттaмa беру;</a:t>
            </a:r>
            <a:endParaRPr lang="ru-RU" sz="2800" dirty="0" smtClean="0">
              <a:solidFill>
                <a:schemeClr val="tx1"/>
              </a:solidFill>
              <a:latin typeface="Times New Roman" pitchFamily="18" charset="0"/>
              <a:cs typeface="Times New Roman" pitchFamily="18" charset="0"/>
            </a:endParaRPr>
          </a:p>
          <a:p>
            <a:pPr lvl="0" algn="just">
              <a:buNone/>
            </a:pPr>
            <a:r>
              <a:rPr lang="kk-KZ" sz="2800" dirty="0" smtClean="0">
                <a:solidFill>
                  <a:schemeClr val="tx1"/>
                </a:solidFill>
                <a:latin typeface="Times New Roman" pitchFamily="18" charset="0"/>
                <a:cs typeface="Times New Roman" pitchFamily="18" charset="0"/>
              </a:rPr>
              <a:t>3. Echium vulgare L. өсімдігі тамырының aнaтомиялық құрылысын зерттеу және сипaттaмa беру.</a:t>
            </a:r>
            <a:endParaRPr lang="ru-RU" sz="2800" dirty="0" smtClean="0">
              <a:solidFill>
                <a:schemeClr val="tx1"/>
              </a:solidFill>
              <a:latin typeface="Times New Roman" pitchFamily="18" charset="0"/>
              <a:cs typeface="Times New Roman" pitchFamily="18" charset="0"/>
            </a:endParaRPr>
          </a:p>
          <a:p>
            <a:pPr lvl="0">
              <a:buFont typeface="Arial" pitchFamily="34" charset="0"/>
              <a:buChar char="•"/>
            </a:pPr>
            <a:endParaRPr lang="kk-KZ" dirty="0" smtClean="0">
              <a:solidFill>
                <a:schemeClr val="tx1"/>
              </a:solidFill>
              <a:latin typeface="Arial" pitchFamily="34" charset="0"/>
              <a:cs typeface="Arial" pitchFamily="34" charset="0"/>
            </a:endParaRPr>
          </a:p>
          <a:p>
            <a:pPr marL="0" indent="0">
              <a:buNone/>
            </a:pPr>
            <a:r>
              <a:rPr lang="kk-KZ" dirty="0" smtClean="0"/>
              <a:t>  </a:t>
            </a:r>
            <a:endParaRPr lang="ru-RU" dirty="0"/>
          </a:p>
        </p:txBody>
      </p:sp>
      <p:sp>
        <p:nvSpPr>
          <p:cNvPr id="3" name="Заголовок 2"/>
          <p:cNvSpPr>
            <a:spLocks noGrp="1"/>
          </p:cNvSpPr>
          <p:nvPr>
            <p:ph type="title"/>
          </p:nvPr>
        </p:nvSpPr>
        <p:spPr>
          <a:xfrm>
            <a:off x="0" y="338328"/>
            <a:ext cx="8858280" cy="1252728"/>
          </a:xfrm>
        </p:spPr>
        <p:txBody>
          <a:bodyPr>
            <a:normAutofit/>
          </a:bodyPr>
          <a:lstStyle/>
          <a:p>
            <a:r>
              <a:rPr lang="kk-KZ" sz="4000" b="1" dirty="0">
                <a:solidFill>
                  <a:schemeClr val="tx1"/>
                </a:solidFill>
                <a:latin typeface="Times New Roman" pitchFamily="18" charset="0"/>
                <a:cs typeface="Times New Roman" pitchFamily="18" charset="0"/>
              </a:rPr>
              <a:t>Зерттеу жұмысының  міндеттері</a:t>
            </a:r>
            <a:r>
              <a:rPr lang="kk-KZ" sz="4000" b="1" dirty="0" smtClean="0">
                <a:solidFill>
                  <a:schemeClr val="tx1"/>
                </a:solidFill>
                <a:latin typeface="Times New Roman" pitchFamily="18" charset="0"/>
                <a:cs typeface="Times New Roman" pitchFamily="18" charset="0"/>
              </a:rPr>
              <a:t>: </a:t>
            </a:r>
            <a:endParaRPr lang="ru-RU" sz="4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743041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 y="2143116"/>
            <a:ext cx="4286248" cy="4429155"/>
          </a:xfrm>
        </p:spPr>
        <p:txBody>
          <a:bodyPr>
            <a:normAutofit fontScale="92500" lnSpcReduction="10000"/>
          </a:bodyPr>
          <a:lstStyle/>
          <a:p>
            <a:pPr algn="just">
              <a:buNone/>
            </a:pPr>
            <a:r>
              <a:rPr lang="kk-KZ" i="1" dirty="0" smtClean="0"/>
              <a:t>	</a:t>
            </a:r>
            <a:r>
              <a:rPr lang="kk-KZ" dirty="0" smtClean="0">
                <a:solidFill>
                  <a:schemeClr val="tx1"/>
                </a:solidFill>
                <a:latin typeface="Times New Roman" pitchFamily="18" charset="0"/>
                <a:cs typeface="Times New Roman" pitchFamily="18" charset="0"/>
              </a:rPr>
              <a:t>Айлаyықтар тұқымдаcы</a:t>
            </a:r>
            <a:r>
              <a:rPr lang="kk-KZ" i="1" dirty="0" smtClean="0">
                <a:solidFill>
                  <a:schemeClr val="tx1"/>
                </a:solidFill>
                <a:latin typeface="Times New Roman" pitchFamily="18" charset="0"/>
                <a:cs typeface="Times New Roman" pitchFamily="18" charset="0"/>
              </a:rPr>
              <a:t> </a:t>
            </a:r>
            <a:r>
              <a:rPr lang="kk-KZ" dirty="0" smtClean="0">
                <a:solidFill>
                  <a:schemeClr val="tx1"/>
                </a:solidFill>
                <a:latin typeface="Times New Roman" pitchFamily="18" charset="0"/>
                <a:cs typeface="Times New Roman" pitchFamily="18" charset="0"/>
              </a:rPr>
              <a:t>(</a:t>
            </a:r>
            <a:r>
              <a:rPr lang="kk-KZ" i="1" dirty="0" smtClean="0">
                <a:solidFill>
                  <a:schemeClr val="tx1"/>
                </a:solidFill>
                <a:latin typeface="Times New Roman" pitchFamily="18" charset="0"/>
                <a:cs typeface="Times New Roman" pitchFamily="18" charset="0"/>
              </a:rPr>
              <a:t>Boragіnaceae Juss.</a:t>
            </a:r>
            <a:r>
              <a:rPr lang="kk-KZ" dirty="0" smtClean="0">
                <a:solidFill>
                  <a:schemeClr val="tx1"/>
                </a:solidFill>
                <a:latin typeface="Times New Roman" pitchFamily="18" charset="0"/>
                <a:cs typeface="Times New Roman" pitchFamily="18" charset="0"/>
              </a:rPr>
              <a:t>) – бiр, екi нeмеcе көп жылдық шөптесiн  өсімдіктер. Бұл тұқымдaстa негiзiнен 100-ге жyық тyыс, 2000-дaй түр бар, бірақта Қазaқcтан территорияcы бoйынша айлауықтap тұқымдасының 40 туысы, 130-дай түрі кездеседі деп есептелген. Қазақстанның солтүстік аймақтарында көптеп кездеседі.</a:t>
            </a:r>
            <a:endParaRPr lang="ru-RU" dirty="0">
              <a:solidFill>
                <a:schemeClr val="tx1"/>
              </a:solidFill>
              <a:latin typeface="Times New Roman" pitchFamily="18" charset="0"/>
              <a:cs typeface="Times New Roman" pitchFamily="18" charset="0"/>
            </a:endParaRPr>
          </a:p>
        </p:txBody>
      </p:sp>
      <p:sp>
        <p:nvSpPr>
          <p:cNvPr id="3" name="Заголовок 2"/>
          <p:cNvSpPr>
            <a:spLocks noGrp="1"/>
          </p:cNvSpPr>
          <p:nvPr>
            <p:ph type="title"/>
          </p:nvPr>
        </p:nvSpPr>
        <p:spPr/>
        <p:txBody>
          <a:bodyPr>
            <a:noAutofit/>
          </a:bodyPr>
          <a:lstStyle/>
          <a:p>
            <a:r>
              <a:rPr lang="kk-KZ" sz="4000" b="1" dirty="0" smtClean="0">
                <a:solidFill>
                  <a:schemeClr val="tx1"/>
                </a:solidFill>
                <a:latin typeface="Times New Roman" pitchFamily="18" charset="0"/>
                <a:cs typeface="Times New Roman" pitchFamily="18" charset="0"/>
              </a:rPr>
              <a:t>Айлауықтар тұқымдасының жалпы сипаттамасы</a:t>
            </a:r>
            <a:endParaRPr lang="ru-RU" sz="4000" b="1" dirty="0">
              <a:solidFill>
                <a:schemeClr val="tx1"/>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4714876" y="2143116"/>
            <a:ext cx="3857652" cy="4000528"/>
          </a:xfrm>
          <a:prstGeom prst="rect">
            <a:avLst/>
          </a:prstGeom>
          <a:solidFill>
            <a:srgbClr val="FFFFFF"/>
          </a:solid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571473" y="428604"/>
            <a:ext cx="8072494" cy="5697559"/>
          </a:xfrm>
        </p:spPr>
        <p:txBody>
          <a:bodyPr>
            <a:noAutofit/>
          </a:bodyPr>
          <a:lstStyle/>
          <a:p>
            <a:pPr>
              <a:buNone/>
            </a:pPr>
            <a:r>
              <a:rPr lang="kk-KZ" sz="3200" b="1" dirty="0" smtClean="0">
                <a:solidFill>
                  <a:schemeClr val="tx1"/>
                </a:solidFill>
                <a:latin typeface="Times New Roman" pitchFamily="18" charset="0"/>
                <a:cs typeface="Times New Roman" pitchFamily="18" charset="0"/>
              </a:rPr>
              <a:t>	Айлауықтар – Boraginaceae Juss. тұқымдасына мынадай туыстар кіреді</a:t>
            </a:r>
            <a:r>
              <a:rPr lang="kk-KZ" sz="3200" dirty="0" smtClean="0">
                <a:solidFill>
                  <a:schemeClr val="tx1"/>
                </a:solidFill>
                <a:latin typeface="Times New Roman" pitchFamily="18" charset="0"/>
                <a:cs typeface="Times New Roman" pitchFamily="18" charset="0"/>
              </a:rPr>
              <a:t>:</a:t>
            </a:r>
            <a:endParaRPr lang="ru-RU" sz="3200" dirty="0" smtClean="0">
              <a:solidFill>
                <a:schemeClr val="tx1"/>
              </a:solidFill>
              <a:latin typeface="Times New Roman" pitchFamily="18" charset="0"/>
              <a:cs typeface="Times New Roman" pitchFamily="18" charset="0"/>
            </a:endParaRPr>
          </a:p>
          <a:p>
            <a:pPr lvl="1">
              <a:buNone/>
            </a:pPr>
            <a:r>
              <a:rPr lang="kk-KZ" sz="3200" dirty="0" smtClean="0">
                <a:solidFill>
                  <a:schemeClr val="tx1"/>
                </a:solidFill>
                <a:latin typeface="Times New Roman" pitchFamily="18" charset="0"/>
                <a:cs typeface="Times New Roman" pitchFamily="18" charset="0"/>
              </a:rPr>
              <a:t>Ботакөз – </a:t>
            </a:r>
            <a:r>
              <a:rPr lang="en-US" sz="3200" dirty="0" err="1" smtClean="0">
                <a:solidFill>
                  <a:schemeClr val="tx1"/>
                </a:solidFill>
                <a:latin typeface="Times New Roman" pitchFamily="18" charset="0"/>
                <a:cs typeface="Times New Roman" pitchFamily="18" charset="0"/>
              </a:rPr>
              <a:t>Myosotis</a:t>
            </a:r>
            <a:r>
              <a:rPr lang="en-US" sz="3200" dirty="0" smtClean="0">
                <a:solidFill>
                  <a:schemeClr val="tx1"/>
                </a:solidFill>
                <a:latin typeface="Times New Roman" pitchFamily="18" charset="0"/>
                <a:cs typeface="Times New Roman" pitchFamily="18" charset="0"/>
              </a:rPr>
              <a:t> L.</a:t>
            </a:r>
            <a:endParaRPr lang="ru-RU" sz="3200" dirty="0" smtClean="0">
              <a:solidFill>
                <a:schemeClr val="tx1"/>
              </a:solidFill>
              <a:latin typeface="Times New Roman" pitchFamily="18" charset="0"/>
              <a:cs typeface="Times New Roman" pitchFamily="18" charset="0"/>
            </a:endParaRPr>
          </a:p>
          <a:p>
            <a:pPr lvl="1">
              <a:buNone/>
            </a:pPr>
            <a:r>
              <a:rPr lang="kk-KZ" sz="3200" dirty="0" smtClean="0">
                <a:solidFill>
                  <a:schemeClr val="tx1"/>
                </a:solidFill>
                <a:latin typeface="Times New Roman" pitchFamily="18" charset="0"/>
                <a:cs typeface="Times New Roman" pitchFamily="18" charset="0"/>
              </a:rPr>
              <a:t>Кәріқыз – </a:t>
            </a:r>
            <a:r>
              <a:rPr lang="en-US" sz="3200" dirty="0" err="1" smtClean="0">
                <a:solidFill>
                  <a:schemeClr val="tx1"/>
                </a:solidFill>
                <a:latin typeface="Times New Roman" pitchFamily="18" charset="0"/>
                <a:cs typeface="Times New Roman" pitchFamily="18" charset="0"/>
              </a:rPr>
              <a:t>Lappula</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Moench</a:t>
            </a:r>
            <a:endParaRPr lang="ru-RU" sz="3200" dirty="0" smtClean="0">
              <a:solidFill>
                <a:schemeClr val="tx1"/>
              </a:solidFill>
              <a:latin typeface="Times New Roman" pitchFamily="18" charset="0"/>
              <a:cs typeface="Times New Roman" pitchFamily="18" charset="0"/>
            </a:endParaRPr>
          </a:p>
          <a:p>
            <a:pPr lvl="1">
              <a:buNone/>
            </a:pPr>
            <a:r>
              <a:rPr lang="kk-KZ" sz="3200" dirty="0" smtClean="0">
                <a:solidFill>
                  <a:schemeClr val="tx1"/>
                </a:solidFill>
                <a:latin typeface="Times New Roman" pitchFamily="18" charset="0"/>
                <a:cs typeface="Times New Roman" pitchFamily="18" charset="0"/>
              </a:rPr>
              <a:t>Көкбасгүл – </a:t>
            </a:r>
            <a:r>
              <a:rPr lang="en-US" sz="3200" dirty="0" err="1" smtClean="0">
                <a:solidFill>
                  <a:schemeClr val="tx1"/>
                </a:solidFill>
                <a:latin typeface="Times New Roman" pitchFamily="18" charset="0"/>
                <a:cs typeface="Times New Roman" pitchFamily="18" charset="0"/>
              </a:rPr>
              <a:t>Echium</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vulgare</a:t>
            </a:r>
            <a:r>
              <a:rPr lang="en-US" sz="3200" dirty="0" smtClean="0">
                <a:solidFill>
                  <a:schemeClr val="tx1"/>
                </a:solidFill>
                <a:latin typeface="Times New Roman" pitchFamily="18" charset="0"/>
                <a:cs typeface="Times New Roman" pitchFamily="18" charset="0"/>
              </a:rPr>
              <a:t> L.</a:t>
            </a:r>
            <a:endParaRPr lang="ru-RU" sz="3200" dirty="0" smtClean="0">
              <a:solidFill>
                <a:schemeClr val="tx1"/>
              </a:solidFill>
              <a:latin typeface="Times New Roman" pitchFamily="18" charset="0"/>
              <a:cs typeface="Times New Roman" pitchFamily="18" charset="0"/>
            </a:endParaRPr>
          </a:p>
          <a:p>
            <a:pPr lvl="1">
              <a:buNone/>
            </a:pPr>
            <a:r>
              <a:rPr lang="kk-KZ" sz="3200" dirty="0" smtClean="0">
                <a:solidFill>
                  <a:schemeClr val="tx1"/>
                </a:solidFill>
                <a:latin typeface="Times New Roman" pitchFamily="18" charset="0"/>
                <a:cs typeface="Times New Roman" pitchFamily="18" charset="0"/>
              </a:rPr>
              <a:t>Қаратамыр – </a:t>
            </a:r>
            <a:r>
              <a:rPr lang="en-US" sz="3200" dirty="0" err="1" smtClean="0">
                <a:solidFill>
                  <a:schemeClr val="tx1"/>
                </a:solidFill>
                <a:latin typeface="Times New Roman" pitchFamily="18" charset="0"/>
                <a:cs typeface="Times New Roman" pitchFamily="18" charset="0"/>
              </a:rPr>
              <a:t>Cynoglossum</a:t>
            </a:r>
            <a:r>
              <a:rPr lang="en-US" sz="3200" dirty="0" smtClean="0">
                <a:solidFill>
                  <a:schemeClr val="tx1"/>
                </a:solidFill>
                <a:latin typeface="Times New Roman" pitchFamily="18" charset="0"/>
                <a:cs typeface="Times New Roman" pitchFamily="18" charset="0"/>
              </a:rPr>
              <a:t> L.</a:t>
            </a:r>
            <a:endParaRPr lang="ru-RU" sz="3200" dirty="0" smtClean="0">
              <a:solidFill>
                <a:schemeClr val="tx1"/>
              </a:solidFill>
              <a:latin typeface="Times New Roman" pitchFamily="18" charset="0"/>
              <a:cs typeface="Times New Roman" pitchFamily="18" charset="0"/>
            </a:endParaRPr>
          </a:p>
          <a:p>
            <a:pPr lvl="1">
              <a:buNone/>
            </a:pPr>
            <a:r>
              <a:rPr lang="kk-KZ" sz="3200" dirty="0" smtClean="0">
                <a:solidFill>
                  <a:schemeClr val="tx1"/>
                </a:solidFill>
                <a:latin typeface="Times New Roman" pitchFamily="18" charset="0"/>
                <a:cs typeface="Times New Roman" pitchFamily="18" charset="0"/>
              </a:rPr>
              <a:t>Майтамыр – </a:t>
            </a:r>
            <a:r>
              <a:rPr lang="en-US" sz="3200" dirty="0" err="1" smtClean="0">
                <a:solidFill>
                  <a:schemeClr val="tx1"/>
                </a:solidFill>
                <a:latin typeface="Times New Roman" pitchFamily="18" charset="0"/>
                <a:cs typeface="Times New Roman" pitchFamily="18" charset="0"/>
              </a:rPr>
              <a:t>Symphytum</a:t>
            </a:r>
            <a:r>
              <a:rPr lang="en-US" sz="3200" dirty="0" smtClean="0">
                <a:solidFill>
                  <a:schemeClr val="tx1"/>
                </a:solidFill>
                <a:latin typeface="Times New Roman" pitchFamily="18" charset="0"/>
                <a:cs typeface="Times New Roman" pitchFamily="18" charset="0"/>
              </a:rPr>
              <a:t> L.</a:t>
            </a:r>
            <a:endParaRPr lang="ru-RU" sz="3200" dirty="0" smtClean="0">
              <a:solidFill>
                <a:schemeClr val="tx1"/>
              </a:solidFill>
              <a:latin typeface="Times New Roman" pitchFamily="18" charset="0"/>
              <a:cs typeface="Times New Roman" pitchFamily="18" charset="0"/>
            </a:endParaRPr>
          </a:p>
          <a:p>
            <a:pPr lvl="1">
              <a:buNone/>
            </a:pPr>
            <a:r>
              <a:rPr lang="kk-KZ" sz="3200" dirty="0" smtClean="0">
                <a:solidFill>
                  <a:schemeClr val="tx1"/>
                </a:solidFill>
                <a:latin typeface="Times New Roman" pitchFamily="18" charset="0"/>
                <a:cs typeface="Times New Roman" pitchFamily="18" charset="0"/>
              </a:rPr>
              <a:t>Ноннеа – </a:t>
            </a:r>
            <a:r>
              <a:rPr lang="en-US" sz="3200" dirty="0" err="1" smtClean="0">
                <a:solidFill>
                  <a:schemeClr val="tx1"/>
                </a:solidFill>
                <a:latin typeface="Times New Roman" pitchFamily="18" charset="0"/>
                <a:cs typeface="Times New Roman" pitchFamily="18" charset="0"/>
              </a:rPr>
              <a:t>Nonea</a:t>
            </a:r>
            <a:r>
              <a:rPr lang="en-US" sz="3200" dirty="0" smtClean="0">
                <a:solidFill>
                  <a:schemeClr val="tx1"/>
                </a:solidFill>
                <a:latin typeface="Times New Roman" pitchFamily="18" charset="0"/>
                <a:cs typeface="Times New Roman" pitchFamily="18" charset="0"/>
              </a:rPr>
              <a:t> L.</a:t>
            </a:r>
            <a:endParaRPr lang="ru-RU" sz="3200" dirty="0" smtClean="0">
              <a:solidFill>
                <a:schemeClr val="tx1"/>
              </a:solidFill>
              <a:latin typeface="Times New Roman" pitchFamily="18" charset="0"/>
              <a:cs typeface="Times New Roman" pitchFamily="18" charset="0"/>
            </a:endParaRPr>
          </a:p>
          <a:p>
            <a:pPr lvl="1">
              <a:buNone/>
            </a:pPr>
            <a:r>
              <a:rPr lang="kk-KZ" sz="3200" dirty="0" smtClean="0">
                <a:solidFill>
                  <a:schemeClr val="tx1"/>
                </a:solidFill>
                <a:latin typeface="Times New Roman" pitchFamily="18" charset="0"/>
                <a:cs typeface="Times New Roman" pitchFamily="18" charset="0"/>
              </a:rPr>
              <a:t>Оносма – </a:t>
            </a:r>
            <a:r>
              <a:rPr lang="en-US" sz="3200" dirty="0" err="1" smtClean="0">
                <a:solidFill>
                  <a:schemeClr val="tx1"/>
                </a:solidFill>
                <a:latin typeface="Times New Roman" pitchFamily="18" charset="0"/>
                <a:cs typeface="Times New Roman" pitchFamily="18" charset="0"/>
              </a:rPr>
              <a:t>Onosma</a:t>
            </a:r>
            <a:r>
              <a:rPr lang="en-US" sz="3200" dirty="0" smtClean="0">
                <a:solidFill>
                  <a:schemeClr val="tx1"/>
                </a:solidFill>
                <a:latin typeface="Times New Roman" pitchFamily="18" charset="0"/>
                <a:cs typeface="Times New Roman" pitchFamily="18" charset="0"/>
              </a:rPr>
              <a:t> L.</a:t>
            </a:r>
            <a:endParaRPr lang="ru-RU" sz="3200" dirty="0" smtClean="0">
              <a:solidFill>
                <a:schemeClr val="tx1"/>
              </a:solidFill>
              <a:latin typeface="Times New Roman" pitchFamily="18" charset="0"/>
              <a:cs typeface="Times New Roman" pitchFamily="18" charset="0"/>
            </a:endParaRPr>
          </a:p>
          <a:p>
            <a:pPr>
              <a:buNone/>
            </a:pPr>
            <a:r>
              <a:rPr lang="kk-KZ" sz="3200" dirty="0" smtClean="0">
                <a:solidFill>
                  <a:schemeClr val="tx1"/>
                </a:solidFill>
                <a:latin typeface="Times New Roman" pitchFamily="18" charset="0"/>
                <a:cs typeface="Times New Roman" pitchFamily="18" charset="0"/>
              </a:rPr>
              <a:t>   Сасықкекіре – </a:t>
            </a:r>
            <a:r>
              <a:rPr lang="en-US" sz="3200" dirty="0" err="1" smtClean="0">
                <a:solidFill>
                  <a:schemeClr val="tx1"/>
                </a:solidFill>
                <a:latin typeface="Times New Roman" pitchFamily="18" charset="0"/>
                <a:cs typeface="Times New Roman" pitchFamily="18" charset="0"/>
              </a:rPr>
              <a:t>Tournefortia</a:t>
            </a:r>
            <a:r>
              <a:rPr lang="en-US" sz="3200" dirty="0" smtClean="0">
                <a:solidFill>
                  <a:schemeClr val="tx1"/>
                </a:solidFill>
                <a:latin typeface="Times New Roman" pitchFamily="18" charset="0"/>
                <a:cs typeface="Times New Roman" pitchFamily="18" charset="0"/>
              </a:rPr>
              <a:t> L</a:t>
            </a:r>
            <a:endParaRPr lang="ru-RU" sz="3200" dirty="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71472" y="2000240"/>
            <a:ext cx="8072493" cy="4857760"/>
          </a:xfrm>
        </p:spPr>
        <p:txBody>
          <a:bodyPr>
            <a:normAutofit/>
          </a:bodyPr>
          <a:lstStyle/>
          <a:p>
            <a:pPr algn="just">
              <a:lnSpc>
                <a:spcPct val="80000"/>
              </a:lnSpc>
              <a:buNone/>
            </a:pPr>
            <a:r>
              <a:rPr lang="kk-KZ" sz="2600" dirty="0" smtClean="0">
                <a:solidFill>
                  <a:schemeClr val="tx1"/>
                </a:solidFill>
                <a:latin typeface="Times New Roman" pitchFamily="18" charset="0"/>
                <a:cs typeface="Times New Roman" pitchFamily="18" charset="0"/>
              </a:rPr>
              <a:t>     Зерттеуге </a:t>
            </a:r>
            <a:r>
              <a:rPr lang="kk-KZ" sz="2600" dirty="0">
                <a:solidFill>
                  <a:schemeClr val="tx1"/>
                </a:solidFill>
                <a:latin typeface="Times New Roman" pitchFamily="18" charset="0"/>
                <a:cs typeface="Times New Roman" pitchFamily="18" charset="0"/>
              </a:rPr>
              <a:t>ө</a:t>
            </a:r>
            <a:r>
              <a:rPr lang="kk-KZ" sz="2600" dirty="0" smtClean="0">
                <a:solidFill>
                  <a:schemeClr val="tx1"/>
                </a:solidFill>
                <a:latin typeface="Times New Roman" pitchFamily="18" charset="0"/>
                <a:cs typeface="Times New Roman" pitchFamily="18" charset="0"/>
              </a:rPr>
              <a:t>сімдік </a:t>
            </a:r>
            <a:r>
              <a:rPr lang="kk-KZ" sz="2600" dirty="0">
                <a:solidFill>
                  <a:schemeClr val="tx1"/>
                </a:solidFill>
                <a:latin typeface="Times New Roman" pitchFamily="18" charset="0"/>
                <a:cs typeface="Times New Roman" pitchFamily="18" charset="0"/>
              </a:rPr>
              <a:t>мүшелері Страсбургер – Флемминг әдісі (1х1х1) бойынша фиксацияланды. Анатомиялық зерттеулер гүлдену кезеңінде жиналған  </a:t>
            </a:r>
            <a:r>
              <a:rPr lang="kk-KZ" sz="2600" dirty="0" smtClean="0">
                <a:solidFill>
                  <a:schemeClr val="tx1"/>
                </a:solidFill>
                <a:latin typeface="Times New Roman" pitchFamily="18" charset="0"/>
                <a:cs typeface="Times New Roman" pitchFamily="18" charset="0"/>
              </a:rPr>
              <a:t>өсімдік </a:t>
            </a:r>
            <a:r>
              <a:rPr lang="kk-KZ" sz="2600" dirty="0">
                <a:solidFill>
                  <a:schemeClr val="tx1"/>
                </a:solidFill>
                <a:latin typeface="Times New Roman" pitchFamily="18" charset="0"/>
                <a:cs typeface="Times New Roman" pitchFamily="18" charset="0"/>
              </a:rPr>
              <a:t>өркендерінде жүргізілді, </a:t>
            </a:r>
            <a:r>
              <a:rPr lang="kk-KZ" sz="2600" dirty="0" smtClean="0">
                <a:solidFill>
                  <a:schemeClr val="tx1"/>
                </a:solidFill>
                <a:latin typeface="Times New Roman" pitchFamily="18" charset="0"/>
                <a:cs typeface="Times New Roman" pitchFamily="18" charset="0"/>
              </a:rPr>
              <a:t>сабағынан, жапырағынан және тамырынан </a:t>
            </a:r>
            <a:r>
              <a:rPr lang="kk-KZ" sz="2600" dirty="0">
                <a:solidFill>
                  <a:schemeClr val="tx1"/>
                </a:solidFill>
                <a:latin typeface="Times New Roman" pitchFamily="18" charset="0"/>
                <a:cs typeface="Times New Roman" pitchFamily="18" charset="0"/>
              </a:rPr>
              <a:t>анатомиялық кесінділер даярланды, қалыңдығы 10-15 мкм. </a:t>
            </a:r>
            <a:endParaRPr lang="kk-KZ" sz="2600" dirty="0" smtClean="0">
              <a:solidFill>
                <a:schemeClr val="tx1"/>
              </a:solidFill>
              <a:latin typeface="Times New Roman" pitchFamily="18" charset="0"/>
              <a:cs typeface="Times New Roman" pitchFamily="18" charset="0"/>
            </a:endParaRPr>
          </a:p>
          <a:p>
            <a:pPr algn="just">
              <a:lnSpc>
                <a:spcPct val="80000"/>
              </a:lnSpc>
              <a:buNone/>
            </a:pPr>
            <a:r>
              <a:rPr lang="kk-KZ" sz="2600" dirty="0" smtClean="0">
                <a:solidFill>
                  <a:schemeClr val="tx1"/>
                </a:solidFill>
                <a:latin typeface="Times New Roman" pitchFamily="18" charset="0"/>
                <a:cs typeface="Times New Roman" pitchFamily="18" charset="0"/>
              </a:rPr>
              <a:t>       Анатомиялық </a:t>
            </a:r>
            <a:r>
              <a:rPr lang="kk-KZ" sz="2600" dirty="0">
                <a:solidFill>
                  <a:schemeClr val="tx1"/>
                </a:solidFill>
                <a:latin typeface="Times New Roman" pitchFamily="18" charset="0"/>
                <a:cs typeface="Times New Roman" pitchFamily="18" charset="0"/>
              </a:rPr>
              <a:t>көрсеткіштерді анықтауда сызықтық өлшеуге арналған окулярлы микрометр (окуляр х15, объектив х8) қолданылды. </a:t>
            </a:r>
          </a:p>
          <a:p>
            <a:pPr algn="just">
              <a:lnSpc>
                <a:spcPct val="80000"/>
              </a:lnSpc>
              <a:buNone/>
            </a:pPr>
            <a:r>
              <a:rPr lang="kk-KZ" sz="2600" dirty="0" smtClean="0">
                <a:solidFill>
                  <a:schemeClr val="tx1"/>
                </a:solidFill>
                <a:latin typeface="Times New Roman" pitchFamily="18" charset="0"/>
                <a:cs typeface="Times New Roman" pitchFamily="18" charset="0"/>
              </a:rPr>
              <a:t>       Анатомиялық </a:t>
            </a:r>
            <a:r>
              <a:rPr lang="kk-KZ" sz="2600" dirty="0">
                <a:solidFill>
                  <a:schemeClr val="tx1"/>
                </a:solidFill>
                <a:latin typeface="Times New Roman" pitchFamily="18" charset="0"/>
                <a:cs typeface="Times New Roman" pitchFamily="18" charset="0"/>
              </a:rPr>
              <a:t>зерттеулерде Прозина, құрылысын сипаттауда К.Эзау, зерттеу нәтижелерін математикалық өңдеуде Г.Ф. Лакин еңбектері қолданылды. </a:t>
            </a:r>
            <a:endParaRPr lang="ru-RU" sz="2600" dirty="0">
              <a:solidFill>
                <a:schemeClr val="tx1"/>
              </a:solidFill>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Autofit/>
          </a:bodyPr>
          <a:lstStyle/>
          <a:p>
            <a:r>
              <a:rPr lang="kk-KZ" sz="4000" b="1" dirty="0" smtClean="0">
                <a:solidFill>
                  <a:schemeClr val="tx1"/>
                </a:solidFill>
                <a:latin typeface="Times New Roman" pitchFamily="18" charset="0"/>
                <a:cs typeface="Times New Roman" pitchFamily="18" charset="0"/>
              </a:rPr>
              <a:t>Зерттеу материалдары мен әдістері</a:t>
            </a:r>
            <a:endParaRPr lang="ru-RU" sz="40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142781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14282" y="2214554"/>
            <a:ext cx="4357718" cy="4143404"/>
          </a:xfrm>
        </p:spPr>
        <p:txBody>
          <a:bodyPr>
            <a:normAutofit/>
          </a:bodyPr>
          <a:lstStyle/>
          <a:p>
            <a:pPr algn="just">
              <a:buNone/>
            </a:pPr>
            <a:r>
              <a:rPr lang="kk-KZ" dirty="0" smtClean="0"/>
              <a:t>       </a:t>
            </a:r>
            <a:r>
              <a:rPr lang="kk-KZ" sz="2600" dirty="0" smtClean="0">
                <a:solidFill>
                  <a:schemeClr val="tx1"/>
                </a:solidFill>
                <a:latin typeface="Times New Roman" pitchFamily="18" charset="0"/>
                <a:cs typeface="Times New Roman" pitchFamily="18" charset="0"/>
              </a:rPr>
              <a:t>Өсімдіктер өркендерінің анатомиялық құрылысы ерекшеліктерін сипаттау үшін зерттеу жұмыстары Ақмола облысы, Зеренді ауданы, Зеренді селосының табиғи фитоценоздарында жүргізілді.</a:t>
            </a:r>
            <a:endParaRPr lang="ru-RU" sz="2600" dirty="0" smtClean="0">
              <a:solidFill>
                <a:schemeClr val="tx1"/>
              </a:solidFill>
              <a:latin typeface="Times New Roman" pitchFamily="18" charset="0"/>
              <a:cs typeface="Times New Roman" pitchFamily="18" charset="0"/>
            </a:endParaRPr>
          </a:p>
          <a:p>
            <a:endParaRPr lang="ru-RU" sz="2600" dirty="0">
              <a:latin typeface="Times New Roman" pitchFamily="18" charset="0"/>
              <a:cs typeface="Times New Roman" pitchFamily="18" charset="0"/>
            </a:endParaRPr>
          </a:p>
        </p:txBody>
      </p:sp>
      <p:sp>
        <p:nvSpPr>
          <p:cNvPr id="3" name="Заголовок 2"/>
          <p:cNvSpPr>
            <a:spLocks noGrp="1"/>
          </p:cNvSpPr>
          <p:nvPr>
            <p:ph type="title"/>
          </p:nvPr>
        </p:nvSpPr>
        <p:spPr>
          <a:xfrm>
            <a:off x="0" y="338328"/>
            <a:ext cx="8929718" cy="1590474"/>
          </a:xfrm>
        </p:spPr>
        <p:txBody>
          <a:bodyPr>
            <a:normAutofit fontScale="90000"/>
          </a:bodyPr>
          <a:lstStyle/>
          <a:p>
            <a:r>
              <a:rPr lang="kk-KZ" b="1" dirty="0" smtClean="0">
                <a:solidFill>
                  <a:schemeClr val="tx1"/>
                </a:solidFill>
                <a:latin typeface="Times New Roman" pitchFamily="18" charset="0"/>
                <a:cs typeface="Times New Roman" pitchFamily="18" charset="0"/>
              </a:rPr>
              <a:t>Зерттелген нүктелердің физико-геогрaфиялық сипaттaмaсы</a:t>
            </a:r>
            <a:r>
              <a:rPr lang="ru-RU" b="1" dirty="0" smtClean="0">
                <a:solidFill>
                  <a:schemeClr val="tx1"/>
                </a:solidFill>
                <a:latin typeface="Times New Roman" pitchFamily="18" charset="0"/>
                <a:cs typeface="Times New Roman" pitchFamily="18" charset="0"/>
              </a:rPr>
              <a:t/>
            </a:r>
            <a:br>
              <a:rPr lang="ru-RU" b="1" dirty="0" smtClean="0">
                <a:solidFill>
                  <a:schemeClr val="tx1"/>
                </a:solidFill>
                <a:latin typeface="Times New Roman" pitchFamily="18" charset="0"/>
                <a:cs typeface="Times New Roman" pitchFamily="18" charset="0"/>
              </a:rPr>
            </a:br>
            <a:endParaRPr lang="ru-RU" b="1" dirty="0">
              <a:solidFill>
                <a:schemeClr val="tx1"/>
              </a:solidFill>
              <a:latin typeface="Times New Roman" pitchFamily="18" charset="0"/>
              <a:cs typeface="Times New Roman" pitchFamily="18" charset="0"/>
            </a:endParaRPr>
          </a:p>
        </p:txBody>
      </p:sp>
      <p:pic>
        <p:nvPicPr>
          <p:cNvPr id="5" name="Содержимое 8" descr="H:\600_130224_1361702368_0.jpg"/>
          <p:cNvPicPr>
            <a:picLocks/>
          </p:cNvPicPr>
          <p:nvPr/>
        </p:nvPicPr>
        <p:blipFill>
          <a:blip r:embed="rId2"/>
          <a:srcRect/>
          <a:stretch>
            <a:fillRect/>
          </a:stretch>
        </p:blipFill>
        <p:spPr bwMode="auto">
          <a:xfrm>
            <a:off x="4929190" y="2357430"/>
            <a:ext cx="3822700" cy="3214709"/>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0" y="338328"/>
            <a:ext cx="8858280" cy="1252728"/>
          </a:xfrm>
        </p:spPr>
        <p:txBody>
          <a:bodyPr>
            <a:normAutofit fontScale="90000"/>
          </a:bodyPr>
          <a:lstStyle/>
          <a:p>
            <a:r>
              <a:rPr lang="kk-KZ" b="1" dirty="0">
                <a:solidFill>
                  <a:schemeClr val="tx1"/>
                </a:solidFill>
                <a:latin typeface="Times New Roman" pitchFamily="18" charset="0"/>
                <a:cs typeface="Times New Roman" pitchFamily="18" charset="0"/>
              </a:rPr>
              <a:t>Зерттеу нысaнaсы </a:t>
            </a:r>
            <a:r>
              <a:rPr lang="kk-KZ" b="1" dirty="0" smtClean="0">
                <a:solidFill>
                  <a:schemeClr val="tx1"/>
                </a:solidFill>
                <a:latin typeface="Times New Roman" pitchFamily="18" charset="0"/>
                <a:cs typeface="Times New Roman" pitchFamily="18" charset="0"/>
              </a:rPr>
              <a:t>Echium </a:t>
            </a:r>
            <a:r>
              <a:rPr lang="en-US" b="1" dirty="0" smtClean="0">
                <a:solidFill>
                  <a:schemeClr val="tx1"/>
                </a:solidFill>
                <a:latin typeface="Times New Roman" pitchFamily="18" charset="0"/>
                <a:cs typeface="Times New Roman" pitchFamily="18" charset="0"/>
              </a:rPr>
              <a:t>v</a:t>
            </a:r>
            <a:r>
              <a:rPr lang="kk-KZ" b="1" dirty="0" smtClean="0">
                <a:solidFill>
                  <a:schemeClr val="tx1"/>
                </a:solidFill>
                <a:latin typeface="Times New Roman" pitchFamily="18" charset="0"/>
                <a:cs typeface="Times New Roman" pitchFamily="18" charset="0"/>
              </a:rPr>
              <a:t>ulgare L</a:t>
            </a:r>
            <a:r>
              <a:rPr lang="en-US" b="1" dirty="0" smtClean="0">
                <a:solidFill>
                  <a:schemeClr val="tx1"/>
                </a:solidFill>
                <a:latin typeface="Times New Roman" pitchFamily="18" charset="0"/>
                <a:cs typeface="Times New Roman" pitchFamily="18" charset="0"/>
              </a:rPr>
              <a:t>.</a:t>
            </a:r>
            <a:r>
              <a:rPr lang="kk-KZ" b="1" dirty="0" smtClean="0">
                <a:solidFill>
                  <a:schemeClr val="tx1"/>
                </a:solidFill>
                <a:latin typeface="Times New Roman" pitchFamily="18" charset="0"/>
                <a:cs typeface="Times New Roman" pitchFamily="18" charset="0"/>
              </a:rPr>
              <a:t> өсімдігі болып тaбылaды</a:t>
            </a:r>
            <a:endParaRPr lang="ru-RU" dirty="0">
              <a:solidFill>
                <a:schemeClr val="tx1"/>
              </a:solidFill>
              <a:latin typeface="Times New Roman" pitchFamily="18" charset="0"/>
              <a:cs typeface="Times New Roman" pitchFamily="18" charset="0"/>
            </a:endParaRPr>
          </a:p>
        </p:txBody>
      </p:sp>
      <p:sp>
        <p:nvSpPr>
          <p:cNvPr id="4" name="Содержимое 3"/>
          <p:cNvSpPr>
            <a:spLocks noGrp="1"/>
          </p:cNvSpPr>
          <p:nvPr>
            <p:ph sz="quarter" idx="13"/>
          </p:nvPr>
        </p:nvSpPr>
        <p:spPr>
          <a:xfrm>
            <a:off x="428596" y="3000372"/>
            <a:ext cx="4070251" cy="3126108"/>
          </a:xfrm>
        </p:spPr>
        <p:txBody>
          <a:bodyPr/>
          <a:lstStyle/>
          <a:p>
            <a:pPr>
              <a:buNone/>
            </a:pPr>
            <a:r>
              <a:rPr lang="kk-KZ" dirty="0" smtClean="0">
                <a:solidFill>
                  <a:schemeClr val="tx1"/>
                </a:solidFill>
                <a:latin typeface="Times New Roman" pitchFamily="18" charset="0"/>
                <a:cs typeface="Times New Roman" pitchFamily="18" charset="0"/>
              </a:rPr>
              <a:t>    Magnoliopsida клaсы Boraginaceae тұқымдасы Echium Vulgare L</a:t>
            </a:r>
            <a:r>
              <a:rPr lang="kk-KZ" i="1" dirty="0" smtClean="0">
                <a:solidFill>
                  <a:schemeClr val="tx1"/>
                </a:solidFill>
                <a:latin typeface="Times New Roman" pitchFamily="18" charset="0"/>
                <a:cs typeface="Times New Roman" pitchFamily="18" charset="0"/>
              </a:rPr>
              <a:t>.</a:t>
            </a:r>
            <a:r>
              <a:rPr lang="kk-KZ" dirty="0" smtClean="0">
                <a:solidFill>
                  <a:schemeClr val="tx1"/>
                </a:solidFill>
                <a:latin typeface="Times New Roman" pitchFamily="18" charset="0"/>
                <a:cs typeface="Times New Roman" pitchFamily="18" charset="0"/>
              </a:rPr>
              <a:t>   өсімдігінің aнaтомиялық  құрылысын зерттеп және сипaттaмa беру.</a:t>
            </a:r>
            <a:endParaRPr lang="ru-RU" dirty="0"/>
          </a:p>
        </p:txBody>
      </p:sp>
      <p:pic>
        <p:nvPicPr>
          <p:cNvPr id="1027" name="Picture 3" descr="G:\К.Бекзада\бекзада\Echium_vulgare_plant.jpg"/>
          <p:cNvPicPr>
            <a:picLocks noGrp="1" noChangeAspect="1" noChangeArrowheads="1"/>
          </p:cNvPicPr>
          <p:nvPr>
            <p:ph sz="quarter" idx="14"/>
          </p:nvPr>
        </p:nvPicPr>
        <p:blipFill>
          <a:blip r:embed="rId2"/>
          <a:srcRect/>
          <a:stretch>
            <a:fillRect/>
          </a:stretch>
        </p:blipFill>
        <p:spPr bwMode="auto">
          <a:xfrm>
            <a:off x="4857752" y="2857496"/>
            <a:ext cx="3071834" cy="2928958"/>
          </a:xfrm>
          <a:prstGeom prst="rect">
            <a:avLst/>
          </a:prstGeom>
          <a:noFill/>
        </p:spPr>
      </p:pic>
    </p:spTree>
    <p:extLst>
      <p:ext uri="{BB962C8B-B14F-4D97-AF65-F5344CB8AC3E}">
        <p14:creationId xmlns:p14="http://schemas.microsoft.com/office/powerpoint/2010/main" xmlns="" val="38467499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1492</TotalTime>
  <Words>731</Words>
  <Application>Microsoft Office PowerPoint</Application>
  <PresentationFormat>Экран (4:3)</PresentationFormat>
  <Paragraphs>109</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Волна</vt:lpstr>
      <vt:lpstr>Зерттеу жұмысының тақырыбы</vt:lpstr>
      <vt:lpstr>Зерттеу жұмысының өзектілігі </vt:lpstr>
      <vt:lpstr>Зерттеу жұмысының мақсаты : </vt:lpstr>
      <vt:lpstr>Зерттеу жұмысының  міндеттері: </vt:lpstr>
      <vt:lpstr>Айлауықтар тұқымдасының жалпы сипаттамасы</vt:lpstr>
      <vt:lpstr>Слайд 6</vt:lpstr>
      <vt:lpstr>Зерттеу материалдары мен әдістері</vt:lpstr>
      <vt:lpstr>Зерттелген нүктелердің физико-геогрaфиялық сипaттaмaсы </vt:lpstr>
      <vt:lpstr>Зерттеу нысaнaсы Echium vulgare L. өсімдігі болып тaбылaды</vt:lpstr>
      <vt:lpstr>Көкбасгүл, көкшешек (Echіum vulgare)</vt:lpstr>
      <vt:lpstr>Зерттеу нәтижелері және оны талқылау. </vt:lpstr>
      <vt:lpstr>    </vt:lpstr>
      <vt:lpstr>Кесте 1 - Echium vulgare L.сабағының анатомиялық құрылыс ерекшеліктері </vt:lpstr>
      <vt:lpstr>Есһіит vиlgаrе L. жапырағының  анатомиялық құрылысы</vt:lpstr>
      <vt:lpstr>Слайд 15</vt:lpstr>
      <vt:lpstr>Кесте 2. Есһіит vиlgаrе L. жапырағының     анатомиялық құрылыс ерекшелігі.  </vt:lpstr>
      <vt:lpstr>Есһіит vиlgаrе L. тамырының  анатомиялық құрылысы</vt:lpstr>
      <vt:lpstr>Слайд 18</vt:lpstr>
      <vt:lpstr>Кесте 3 - Echium vulgare L.тамырының анатомиялық құрылыс ерекшеліктері   </vt:lpstr>
      <vt:lpstr>Тұжырымдар</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Айгуль</dc:creator>
  <cp:lastModifiedBy>Bekzada</cp:lastModifiedBy>
  <cp:revision>146</cp:revision>
  <dcterms:created xsi:type="dcterms:W3CDTF">2014-03-23T12:18:01Z</dcterms:created>
  <dcterms:modified xsi:type="dcterms:W3CDTF">2019-02-02T03:49:30Z</dcterms:modified>
</cp:coreProperties>
</file>