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2" r:id="rId5"/>
    <p:sldId id="271" r:id="rId6"/>
    <p:sldId id="274" r:id="rId7"/>
    <p:sldId id="273" r:id="rId8"/>
    <p:sldId id="268" r:id="rId9"/>
    <p:sldId id="269" r:id="rId10"/>
    <p:sldId id="260" r:id="rId11"/>
    <p:sldId id="257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70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72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0A39-39F7-4B48-A2B0-C38266D155E5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5DBC5-133A-4B45-9645-B1EF886FF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978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0A39-39F7-4B48-A2B0-C38266D155E5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5DBC5-133A-4B45-9645-B1EF886FF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390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0A39-39F7-4B48-A2B0-C38266D155E5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5DBC5-133A-4B45-9645-B1EF886FF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787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0A39-39F7-4B48-A2B0-C38266D155E5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5DBC5-133A-4B45-9645-B1EF886FF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190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0A39-39F7-4B48-A2B0-C38266D155E5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5DBC5-133A-4B45-9645-B1EF886FF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70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0A39-39F7-4B48-A2B0-C38266D155E5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5DBC5-133A-4B45-9645-B1EF886FF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474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0A39-39F7-4B48-A2B0-C38266D155E5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5DBC5-133A-4B45-9645-B1EF886FF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081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0A39-39F7-4B48-A2B0-C38266D155E5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5DBC5-133A-4B45-9645-B1EF886FF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154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0A39-39F7-4B48-A2B0-C38266D155E5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5DBC5-133A-4B45-9645-B1EF886FF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681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0A39-39F7-4B48-A2B0-C38266D155E5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5DBC5-133A-4B45-9645-B1EF886FF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414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0A39-39F7-4B48-A2B0-C38266D155E5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5DBC5-133A-4B45-9645-B1EF886FF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022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20A39-39F7-4B48-A2B0-C38266D155E5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5DBC5-133A-4B45-9645-B1EF886FF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34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97" y="0"/>
            <a:ext cx="10621150" cy="750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4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9" name="Picture 2" descr="C:\Documents and Settings\Tyana\Рабочий стол\фоны\bv1008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1952626" y="2857500"/>
            <a:ext cx="8215313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1600" b="1">
                <a:latin typeface="Calibri" panose="020F0502020204030204" pitchFamily="34" charset="0"/>
              </a:rPr>
              <a:t>Каждый человек личности определёнными особенностями и соответственно в наилучшей степени может выразить себя в определённой профессиональной среде. Необходимо только, чтобы тип личности соответствовал выбранной профессии.</a:t>
            </a:r>
          </a:p>
          <a:p>
            <a:pPr algn="ctr" eaLnBrk="1" hangingPunct="1"/>
            <a:r>
              <a:rPr lang="ru-RU" sz="1600" b="1">
                <a:solidFill>
                  <a:srgbClr val="0000FF"/>
                </a:solidFill>
                <a:latin typeface="Calibri" panose="020F0502020204030204" pitchFamily="34" charset="0"/>
              </a:rPr>
              <a:t>В зависимости от доминирующего (основного, ведущего) интереса выделяют  6 типов личности:  </a:t>
            </a:r>
          </a:p>
          <a:p>
            <a:pPr algn="ctr" eaLnBrk="1" hangingPunct="1">
              <a:buFontTx/>
              <a:buChar char="-"/>
            </a:pPr>
            <a:r>
              <a:rPr lang="ru-RU" sz="1600" b="1">
                <a:solidFill>
                  <a:srgbClr val="0000FF"/>
                </a:solidFill>
                <a:latin typeface="Calibri" panose="020F0502020204030204" pitchFamily="34" charset="0"/>
              </a:rPr>
              <a:t>Реалистический (практический)</a:t>
            </a:r>
          </a:p>
          <a:p>
            <a:pPr algn="ctr" eaLnBrk="1" hangingPunct="1">
              <a:buFontTx/>
              <a:buChar char="-"/>
            </a:pPr>
            <a:r>
              <a:rPr lang="ru-RU" sz="1600" b="1">
                <a:solidFill>
                  <a:srgbClr val="0000FF"/>
                </a:solidFill>
                <a:latin typeface="Calibri" panose="020F0502020204030204" pitchFamily="34" charset="0"/>
              </a:rPr>
              <a:t>Исследовательский (интеллектуальный)</a:t>
            </a:r>
          </a:p>
          <a:p>
            <a:pPr algn="ctr" eaLnBrk="1" hangingPunct="1">
              <a:buFontTx/>
              <a:buChar char="-"/>
            </a:pPr>
            <a:r>
              <a:rPr lang="ru-RU" sz="1600" b="1">
                <a:solidFill>
                  <a:srgbClr val="0000FF"/>
                </a:solidFill>
                <a:latin typeface="Calibri" panose="020F0502020204030204" pitchFamily="34" charset="0"/>
              </a:rPr>
              <a:t>Социальный</a:t>
            </a:r>
          </a:p>
          <a:p>
            <a:pPr algn="ctr" eaLnBrk="1" hangingPunct="1">
              <a:buFontTx/>
              <a:buChar char="-"/>
            </a:pPr>
            <a:r>
              <a:rPr lang="ru-RU" sz="1600" b="1">
                <a:solidFill>
                  <a:srgbClr val="0000FF"/>
                </a:solidFill>
                <a:latin typeface="Calibri" panose="020F0502020204030204" pitchFamily="34" charset="0"/>
              </a:rPr>
              <a:t>Конвенциальный (стандартный) </a:t>
            </a:r>
          </a:p>
          <a:p>
            <a:pPr algn="ctr" eaLnBrk="1" hangingPunct="1">
              <a:buFontTx/>
              <a:buChar char="-"/>
            </a:pPr>
            <a:r>
              <a:rPr lang="ru-RU" sz="1600" b="1">
                <a:solidFill>
                  <a:srgbClr val="0000FF"/>
                </a:solidFill>
                <a:latin typeface="Calibri" panose="020F0502020204030204" pitchFamily="34" charset="0"/>
              </a:rPr>
              <a:t>Предпринимательский</a:t>
            </a:r>
          </a:p>
          <a:p>
            <a:pPr algn="ctr" eaLnBrk="1" hangingPunct="1">
              <a:buFontTx/>
              <a:buChar char="-"/>
            </a:pPr>
            <a:r>
              <a:rPr lang="ru-RU" sz="1600" b="1">
                <a:solidFill>
                  <a:srgbClr val="0000FF"/>
                </a:solidFill>
                <a:latin typeface="Calibri" panose="020F0502020204030204" pitchFamily="34" charset="0"/>
              </a:rPr>
              <a:t>Артистический</a:t>
            </a:r>
          </a:p>
          <a:p>
            <a:pPr eaLnBrk="1" hangingPunct="1"/>
            <a:endParaRPr lang="ru-RU" b="1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eaLnBrk="1" hangingPunct="1"/>
            <a:endParaRPr lang="ru-RU">
              <a:latin typeface="Calibri" panose="020F0502020204030204" pitchFamily="34" charset="0"/>
            </a:endParaRPr>
          </a:p>
        </p:txBody>
      </p:sp>
      <p:pic>
        <p:nvPicPr>
          <p:cNvPr id="19461" name="Прямоугольник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6" y="19051"/>
            <a:ext cx="8785225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17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45310" cy="6753554"/>
          </a:xfrm>
        </p:spPr>
      </p:pic>
    </p:spTree>
    <p:extLst>
      <p:ext uri="{BB962C8B-B14F-4D97-AF65-F5344CB8AC3E}">
        <p14:creationId xmlns:p14="http://schemas.microsoft.com/office/powerpoint/2010/main" val="262904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3" name="Picture 2" descr="C:\Documents and Settings\Tyana\Рабочий стол\фоны\bv1008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20484" name="TextBox 6"/>
          <p:cNvSpPr txBox="1">
            <a:spLocks noChangeArrowheads="1"/>
          </p:cNvSpPr>
          <p:nvPr/>
        </p:nvSpPr>
        <p:spPr bwMode="auto">
          <a:xfrm>
            <a:off x="1809751" y="285751"/>
            <a:ext cx="3929063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b="1">
                <a:solidFill>
                  <a:srgbClr val="FFFF00"/>
                </a:solidFill>
                <a:latin typeface="Calibri" panose="020F0502020204030204" pitchFamily="34" charset="0"/>
              </a:rPr>
              <a:t>Реалистический (практический) тип (тип профессий «человек – техника») </a:t>
            </a:r>
          </a:p>
          <a:p>
            <a:pPr algn="ctr" eaLnBrk="1" hangingPunct="1"/>
            <a:r>
              <a:rPr lang="ru-RU" b="1">
                <a:latin typeface="Calibri" panose="020F0502020204030204" pitchFamily="34" charset="0"/>
              </a:rPr>
              <a:t>любит заниматься конкретными вещами и их использованием. Он ориентирован на практический труд и быстрый результат деятельности. Отдает предпочтение занятиям, требующим ручных умений, ловкости. Занимается конкретными объектами (вещами, животными, машинами) и их практическим использованием (бор дантиста, сверлильный и токарный станки, ювелирные инструменты, скальпель хирурга, управление машинами и различными механизмами). Хорошо развито практическое мышление. Охотно выбирает профессии водителя, ветеринара, фермера, лесничего, радиомонтажника, милиционера, картографа</a:t>
            </a:r>
          </a:p>
        </p:txBody>
      </p:sp>
      <p:pic>
        <p:nvPicPr>
          <p:cNvPr id="20485" name="Рисунок 7" descr="водитель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4" y="1285876"/>
            <a:ext cx="471487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63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7" name="Picture 2" descr="C:\Documents and Settings\Tyana\Рабочий стол\фоны\bv1008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21508" name="TextBox 6"/>
          <p:cNvSpPr txBox="1">
            <a:spLocks noChangeArrowheads="1"/>
          </p:cNvSpPr>
          <p:nvPr/>
        </p:nvSpPr>
        <p:spPr bwMode="auto">
          <a:xfrm>
            <a:off x="6238876" y="1143001"/>
            <a:ext cx="3571875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b="1">
                <a:solidFill>
                  <a:srgbClr val="FFFF00"/>
                </a:solidFill>
                <a:latin typeface="Calibri" panose="020F0502020204030204" pitchFamily="34" charset="0"/>
              </a:rPr>
              <a:t>Исследовательский (интеллектуальный) тип (тип профессий «человек – природа»)</a:t>
            </a:r>
          </a:p>
          <a:p>
            <a:pPr algn="ctr" eaLnBrk="1" hangingPunct="1"/>
            <a:r>
              <a:rPr lang="ru-RU" b="1">
                <a:latin typeface="Calibri" panose="020F0502020204030204" pitchFamily="34" charset="0"/>
              </a:rPr>
              <a:t>сообразителен и наблюдателен, независим и оригинален, обладает нестандартным мышлением и творческим подходом к делу. Развиты умственные способности. Выясняет множество деталей, прежде чем прийти к заключению. Предпочитает научные профессии: эколога, футуролога, философа, химика, биолога</a:t>
            </a:r>
          </a:p>
        </p:txBody>
      </p:sp>
      <p:pic>
        <p:nvPicPr>
          <p:cNvPr id="21509" name="Рисунок 7" descr="биолог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500063"/>
            <a:ext cx="400050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15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1" name="Picture 2" descr="C:\Documents and Settings\Tyana\Рабочий стол\фоны\bv1008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1809750" y="500064"/>
            <a:ext cx="3689350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b="1">
                <a:solidFill>
                  <a:srgbClr val="FFFF00"/>
                </a:solidFill>
                <a:latin typeface="Calibri" panose="020F0502020204030204" pitchFamily="34" charset="0"/>
              </a:rPr>
              <a:t>Социальный тип (тип профессий «человек – человек») </a:t>
            </a:r>
            <a:r>
              <a:rPr lang="ru-RU" b="1">
                <a:latin typeface="Calibri" panose="020F0502020204030204" pitchFamily="34" charset="0"/>
              </a:rPr>
              <a:t>активен, общителен, эмоционален, чувствителен. </a:t>
            </a:r>
          </a:p>
          <a:p>
            <a:pPr algn="ctr" eaLnBrk="1" hangingPunct="1"/>
            <a:r>
              <a:rPr lang="ru-RU" b="1">
                <a:latin typeface="Calibri" panose="020F0502020204030204" pitchFamily="34" charset="0"/>
              </a:rPr>
              <a:t>Обладает развитыми словесными способностями. </a:t>
            </a:r>
          </a:p>
          <a:p>
            <a:pPr algn="ctr" eaLnBrk="1" hangingPunct="1"/>
            <a:r>
              <a:rPr lang="ru-RU" b="1">
                <a:latin typeface="Calibri" panose="020F0502020204030204" pitchFamily="34" charset="0"/>
              </a:rPr>
              <a:t>Умеет устанавливать и поддерживать отношения с людьми.</a:t>
            </a:r>
          </a:p>
          <a:p>
            <a:pPr algn="ctr" eaLnBrk="1" hangingPunct="1"/>
            <a:r>
              <a:rPr lang="ru-RU" b="1">
                <a:latin typeface="Calibri" panose="020F0502020204030204" pitchFamily="34" charset="0"/>
              </a:rPr>
              <a:t> Главным содержанием труда является взаимодействие с людьми. Предпочитаемые занятия: обучение, информирование, обслуживание. </a:t>
            </a:r>
          </a:p>
          <a:p>
            <a:pPr algn="ctr" eaLnBrk="1" hangingPunct="1"/>
            <a:r>
              <a:rPr lang="ru-RU" b="1">
                <a:latin typeface="Calibri" panose="020F0502020204030204" pitchFamily="34" charset="0"/>
              </a:rPr>
              <a:t>Профессии данного типа: учитель, воспитатель, психолог, священнослужитель, социальный работник</a:t>
            </a:r>
          </a:p>
          <a:p>
            <a:pPr eaLnBrk="1" hangingPunct="1"/>
            <a:endParaRPr lang="ru-RU" b="1">
              <a:latin typeface="Calibri" panose="020F0502020204030204" pitchFamily="34" charset="0"/>
            </a:endParaRPr>
          </a:p>
        </p:txBody>
      </p:sp>
      <p:pic>
        <p:nvPicPr>
          <p:cNvPr id="22533" name="Рисунок 7" descr="соцработник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38" y="3286126"/>
            <a:ext cx="47625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77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5" name="Picture 2" descr="C:\Documents and Settings\Tyana\Рабочий стол\фоны\bv1008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6310313" y="357188"/>
            <a:ext cx="4000500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>
              <a:latin typeface="Calibri" panose="020F0502020204030204" pitchFamily="34" charset="0"/>
            </a:endParaRPr>
          </a:p>
          <a:p>
            <a:pPr eaLnBrk="1" hangingPunct="1"/>
            <a:endParaRPr lang="ru-RU">
              <a:latin typeface="Calibri" panose="020F0502020204030204" pitchFamily="34" charset="0"/>
            </a:endParaRPr>
          </a:p>
          <a:p>
            <a:pPr algn="ctr" eaLnBrk="1" hangingPunct="1"/>
            <a:r>
              <a:rPr lang="ru-RU" b="1">
                <a:solidFill>
                  <a:srgbClr val="FFFF00"/>
                </a:solidFill>
                <a:latin typeface="Calibri" panose="020F0502020204030204" pitchFamily="34" charset="0"/>
              </a:rPr>
              <a:t>Конвенциальный (стандартный) тип (тип профессий «человек – знак») </a:t>
            </a:r>
            <a:r>
              <a:rPr lang="ru-RU" b="1">
                <a:latin typeface="Calibri" panose="020F0502020204030204" pitchFamily="34" charset="0"/>
              </a:rPr>
              <a:t>усидчивый, исполнительный, дисциплинированный, аккуратный. Отдает предпочтение ясным, четко сформулированным предписаниям. Любит решать типичные задачи. Предпочитает профессии, имеющие отношение к канцелярским и расчетным работам (бухгалтер, экономист, секретарь-референт, нотариус, кассир) </a:t>
            </a:r>
          </a:p>
          <a:p>
            <a:pPr eaLnBrk="1" hangingPunct="1"/>
            <a:endParaRPr lang="ru-RU">
              <a:latin typeface="Calibri" panose="020F0502020204030204" pitchFamily="34" charset="0"/>
            </a:endParaRPr>
          </a:p>
        </p:txBody>
      </p:sp>
      <p:pic>
        <p:nvPicPr>
          <p:cNvPr id="23557" name="Рисунок 7" descr="кассир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4" y="2714625"/>
            <a:ext cx="30003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79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79" name="Picture 2" descr="C:\Documents and Settings\Tyana\Рабочий стол\фоны\bv1008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1952626" y="428625"/>
            <a:ext cx="354647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b="1">
                <a:solidFill>
                  <a:srgbClr val="FFFF00"/>
                </a:solidFill>
                <a:latin typeface="Calibri" panose="020F0502020204030204" pitchFamily="34" charset="0"/>
              </a:rPr>
              <a:t>Предпринимательский тип  (чаще всего «человек – знак + человек - человек» )</a:t>
            </a:r>
            <a:r>
              <a:rPr lang="ru-RU" b="1">
                <a:latin typeface="Calibri" panose="020F0502020204030204" pitchFamily="34" charset="0"/>
              </a:rPr>
              <a:t>находчивый, подвижный, практичный, энергичный, инициативный, азартный. Любит риск. Стремится к лидерству, любит быть на виду. Не любит занятий, требующих усидчивости, длительной концентрации внимания. Хорошо справляется с работой, требующей быстрого принятия решения. Преобладают словесные способности. Контакты с людьми – многочисленны. Выбирает профессии коммерсанта, предпринимателя, политика, страхового агента, менеджера</a:t>
            </a:r>
          </a:p>
          <a:p>
            <a:pPr eaLnBrk="1" hangingPunct="1"/>
            <a:endParaRPr lang="ru-RU">
              <a:latin typeface="Calibri" panose="020F0502020204030204" pitchFamily="34" charset="0"/>
            </a:endParaRPr>
          </a:p>
        </p:txBody>
      </p:sp>
      <p:pic>
        <p:nvPicPr>
          <p:cNvPr id="24581" name="Рисунок 8" descr="предпр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4" y="2786063"/>
            <a:ext cx="2928937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Рисунок 9" descr="предприн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9" y="214314"/>
            <a:ext cx="35528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679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3" name="Picture 2" descr="C:\Documents and Settings\Tyana\Рабочий стол\фоны\bv1008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25604" name="TextBox 6"/>
          <p:cNvSpPr txBox="1">
            <a:spLocks noChangeArrowheads="1"/>
          </p:cNvSpPr>
          <p:nvPr/>
        </p:nvSpPr>
        <p:spPr bwMode="auto">
          <a:xfrm>
            <a:off x="6238876" y="428625"/>
            <a:ext cx="3857625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b="1">
                <a:solidFill>
                  <a:srgbClr val="FFFF00"/>
                </a:solidFill>
                <a:latin typeface="Calibri" panose="020F0502020204030204" pitchFamily="34" charset="0"/>
              </a:rPr>
              <a:t>Артистический тип (тип профессии «человек – художественный образ») </a:t>
            </a:r>
            <a:r>
              <a:rPr lang="ru-RU" b="1">
                <a:latin typeface="Calibri" panose="020F0502020204030204" pitchFamily="34" charset="0"/>
              </a:rPr>
              <a:t>характеризует</a:t>
            </a:r>
          </a:p>
          <a:p>
            <a:pPr algn="ctr" eaLnBrk="1" hangingPunct="1"/>
            <a:r>
              <a:rPr lang="ru-RU" b="1">
                <a:latin typeface="Calibri" panose="020F0502020204030204" pitchFamily="34" charset="0"/>
              </a:rPr>
              <a:t>высокая эмоциональная чувствительность, творческое воображение, образное мышление, богатая фантазия. Пластичен, гибок, проницателен. В отношениях с людьми опирается на свои ощущения, интуицию (понимание без логического обоснования). Развито восприятие, ручные умения и словесные способности. Предпочитает занятия, связанные с изобразительной и музыкальной, литературно-художественной и актерско-сценической деятельностью (дизайнер, художник, музыкант, актер)</a:t>
            </a:r>
          </a:p>
        </p:txBody>
      </p:sp>
      <p:pic>
        <p:nvPicPr>
          <p:cNvPr id="25605" name="Рисунок 7" descr="photo_fashiondesign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928688"/>
            <a:ext cx="4357688" cy="472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527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7" name="Picture 2" descr="C:\Documents and Settings\Tyana\Рабочий стол\фоны\bv1008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4060036" y="207154"/>
            <a:ext cx="3286125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ctr" eaLnBrk="1" hangingPunct="1">
              <a:buAutoNum type="arabicPeriod"/>
            </a:pPr>
            <a:r>
              <a:rPr lang="ru-RU" sz="2800" b="1" dirty="0" smtClean="0">
                <a:latin typeface="Calibri" panose="020F0502020204030204" pitchFamily="34" charset="0"/>
              </a:rPr>
              <a:t>Необходимо узнать не только о радужной стороне профессии, но и о теневой. </a:t>
            </a:r>
          </a:p>
          <a:p>
            <a:pPr algn="ctr" eaLnBrk="1" hangingPunct="1"/>
            <a:r>
              <a:rPr lang="ru-RU" sz="2800" b="1" dirty="0" smtClean="0">
                <a:latin typeface="Calibri" panose="020F0502020204030204" pitchFamily="34" charset="0"/>
              </a:rPr>
              <a:t>2.	Выбирая профессию, ты выбираешь и образ жизни..</a:t>
            </a:r>
          </a:p>
          <a:p>
            <a:pPr algn="ctr" eaLnBrk="1" hangingPunct="1"/>
            <a:r>
              <a:rPr lang="ru-RU" sz="2800" b="1" dirty="0" smtClean="0">
                <a:latin typeface="Calibri" panose="020F0502020204030204" pitchFamily="34" charset="0"/>
              </a:rPr>
              <a:t>3.	Возьми за правило: мечтать о большом, но радоваться пока малому. </a:t>
            </a:r>
            <a:endParaRPr lang="ru-RU" sz="2800" b="1" dirty="0">
              <a:latin typeface="Calibri" panose="020F0502020204030204" pitchFamily="34" charset="0"/>
            </a:endParaRPr>
          </a:p>
        </p:txBody>
      </p:sp>
      <p:pic>
        <p:nvPicPr>
          <p:cNvPr id="26629" name="Рисунок 7" descr="big-thumb-773_d6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6" y="3913577"/>
            <a:ext cx="31432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Рисунок 8" descr="6BCCA475376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9" y="207154"/>
            <a:ext cx="2286000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Рисунок 9" descr="Безымянный5.bmp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2" y="3381212"/>
            <a:ext cx="24288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Рисунок 10" descr="дизайнер.bmp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170" y="365125"/>
            <a:ext cx="2786063" cy="251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65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4324" y="528396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Успехов вам!</a:t>
            </a:r>
            <a:endParaRPr lang="ru-RU" sz="9600" b="1" dirty="0">
              <a:solidFill>
                <a:schemeClr val="accent5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Объект 3" descr="щн9щ" title="г8щн7щшнщ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091" y="0"/>
            <a:ext cx="8840066" cy="5113907"/>
          </a:xfrm>
        </p:spPr>
      </p:pic>
    </p:spTree>
    <p:extLst>
      <p:ext uri="{BB962C8B-B14F-4D97-AF65-F5344CB8AC3E}">
        <p14:creationId xmlns:p14="http://schemas.microsoft.com/office/powerpoint/2010/main" val="375074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5" name="Picture 2" descr="C:\Documents and Settings\Tyana\Рабочий стол\фоны\bv1008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1952626" y="500064"/>
            <a:ext cx="6715125" cy="701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b="1" dirty="0">
                <a:solidFill>
                  <a:srgbClr val="000099"/>
                </a:solidFill>
                <a:latin typeface="Calibri" panose="020F0502020204030204" pitchFamily="34" charset="0"/>
              </a:rPr>
              <a:t>Профессиональная деятельность занимает примерно третью часть жизни каждого человека. Это немало. Особенно если учесть, что еще одну треть своей жизни мы проводим во сне. </a:t>
            </a:r>
          </a:p>
          <a:p>
            <a:pPr algn="ctr" eaLnBrk="1" hangingPunct="1"/>
            <a:endParaRPr lang="ru-RU" b="1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pPr algn="ctr" eaLnBrk="1" hangingPunct="1"/>
            <a:r>
              <a:rPr lang="ru-RU" b="1" i="1" dirty="0">
                <a:solidFill>
                  <a:srgbClr val="FFFF00"/>
                </a:solidFill>
                <a:latin typeface="Calibri" panose="020F0502020204030204" pitchFamily="34" charset="0"/>
              </a:rPr>
              <a:t>Успех, благополучие, достойная жизнь и уважение окружающих - как много зависит от правильного решения о выборе профессии! </a:t>
            </a:r>
          </a:p>
          <a:p>
            <a:pPr algn="ctr" eaLnBrk="1" hangingPunct="1"/>
            <a:endParaRPr lang="ru-RU" b="1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pPr algn="ctr" eaLnBrk="1" hangingPunct="1"/>
            <a:r>
              <a:rPr lang="ru-RU" b="1" dirty="0">
                <a:solidFill>
                  <a:srgbClr val="000099"/>
                </a:solidFill>
                <a:latin typeface="Calibri" panose="020F0502020204030204" pitchFamily="34" charset="0"/>
              </a:rPr>
              <a:t>Подавая документы в то или иное учебное заведение,</a:t>
            </a:r>
          </a:p>
          <a:p>
            <a:pPr algn="ctr" eaLnBrk="1" hangingPunct="1"/>
            <a:r>
              <a:rPr lang="ru-RU" b="1" dirty="0">
                <a:solidFill>
                  <a:srgbClr val="000099"/>
                </a:solidFill>
                <a:latin typeface="Calibri" panose="020F0502020204030204" pitchFamily="34" charset="0"/>
              </a:rPr>
              <a:t> мы определяем для себя не только основную деятельность(род занятий), но </a:t>
            </a:r>
            <a:r>
              <a:rPr lang="ru-RU" b="1" dirty="0">
                <a:solidFill>
                  <a:srgbClr val="FFFF00"/>
                </a:solidFill>
                <a:latin typeface="Calibri" panose="020F0502020204030204" pitchFamily="34" charset="0"/>
              </a:rPr>
              <a:t>и определённый стиль жизни </a:t>
            </a:r>
            <a:r>
              <a:rPr lang="ru-RU" b="1" dirty="0">
                <a:solidFill>
                  <a:srgbClr val="000099"/>
                </a:solidFill>
                <a:latin typeface="Calibri" panose="020F0502020204030204" pitchFamily="34" charset="0"/>
              </a:rPr>
              <a:t>(круг общения, </a:t>
            </a:r>
            <a:r>
              <a:rPr lang="ru-RU" b="1" i="1" dirty="0">
                <a:solidFill>
                  <a:srgbClr val="000099"/>
                </a:solidFill>
                <a:latin typeface="Calibri" panose="020F0502020204030204" pitchFamily="34" charset="0"/>
              </a:rPr>
              <a:t>возможность получить определённый статус в обществе) </a:t>
            </a:r>
            <a:r>
              <a:rPr lang="ru-RU" b="1" dirty="0">
                <a:solidFill>
                  <a:srgbClr val="000099"/>
                </a:solidFill>
                <a:latin typeface="Calibri" panose="020F0502020204030204" pitchFamily="34" charset="0"/>
              </a:rPr>
              <a:t>а иногда и судьбу.</a:t>
            </a:r>
          </a:p>
          <a:p>
            <a:pPr algn="ctr" eaLnBrk="1" hangingPunct="1"/>
            <a:r>
              <a:rPr lang="ru-RU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Основу для своих будущих успехов в работе можно и нужно заложить  ещё в период обучения в школе, а затем в учреждениях профессионального образования.</a:t>
            </a:r>
          </a:p>
          <a:p>
            <a:pPr algn="ctr" eaLnBrk="1" hangingPunct="1"/>
            <a:endParaRPr lang="ru-RU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 eaLnBrk="1" hangingPunct="1"/>
            <a:r>
              <a:rPr lang="ru-RU" b="1" i="1" dirty="0">
                <a:solidFill>
                  <a:srgbClr val="FF3399"/>
                </a:solidFill>
                <a:latin typeface="Calibri" panose="020F0502020204030204" pitchFamily="34" charset="0"/>
              </a:rPr>
              <a:t>Правильный  и вовремя сделанный выбор – это начало пути </a:t>
            </a:r>
          </a:p>
          <a:p>
            <a:pPr algn="ctr" eaLnBrk="1" hangingPunct="1"/>
            <a:r>
              <a:rPr lang="ru-RU" b="1" i="1" dirty="0">
                <a:solidFill>
                  <a:srgbClr val="FF3399"/>
                </a:solidFill>
                <a:latin typeface="Calibri" panose="020F0502020204030204" pitchFamily="34" charset="0"/>
              </a:rPr>
              <a:t>к успеху, </a:t>
            </a:r>
          </a:p>
          <a:p>
            <a:pPr algn="ctr" eaLnBrk="1" hangingPunct="1"/>
            <a:r>
              <a:rPr lang="ru-RU" b="1" i="1" dirty="0">
                <a:solidFill>
                  <a:srgbClr val="FF3399"/>
                </a:solidFill>
                <a:latin typeface="Calibri" panose="020F0502020204030204" pitchFamily="34" charset="0"/>
              </a:rPr>
              <a:t>к самореализации, </a:t>
            </a:r>
          </a:p>
          <a:p>
            <a:pPr algn="ctr" eaLnBrk="1" hangingPunct="1"/>
            <a:r>
              <a:rPr lang="ru-RU" b="1" i="1" dirty="0">
                <a:solidFill>
                  <a:srgbClr val="FF3399"/>
                </a:solidFill>
                <a:latin typeface="Calibri" panose="020F0502020204030204" pitchFamily="34" charset="0"/>
              </a:rPr>
              <a:t>к психологическому и материальному благополучию</a:t>
            </a:r>
          </a:p>
          <a:p>
            <a:pPr algn="ctr" eaLnBrk="1" hangingPunct="1"/>
            <a:r>
              <a:rPr lang="ru-RU" b="1" i="1" dirty="0">
                <a:solidFill>
                  <a:srgbClr val="FF3399"/>
                </a:solidFill>
                <a:latin typeface="Calibri" panose="020F0502020204030204" pitchFamily="34" charset="0"/>
              </a:rPr>
              <a:t> в будущем.</a:t>
            </a:r>
          </a:p>
          <a:p>
            <a:pPr algn="ctr" eaLnBrk="1" hangingPunct="1"/>
            <a:r>
              <a:rPr lang="ru-RU" b="1" dirty="0">
                <a:solidFill>
                  <a:srgbClr val="000099"/>
                </a:solidFill>
                <a:latin typeface="Calibri" panose="020F0502020204030204" pitchFamily="34" charset="0"/>
              </a:rPr>
              <a:t> </a:t>
            </a:r>
          </a:p>
          <a:p>
            <a:pPr algn="ctr" eaLnBrk="1" hangingPunct="1"/>
            <a:endParaRPr lang="ru-RU" b="1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eaLnBrk="1" hangingPunct="1"/>
            <a:endParaRPr lang="ru-RU" b="1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pic>
        <p:nvPicPr>
          <p:cNvPr id="3077" name="Рисунок 2" descr="http://psy.1september.ru/2006/14/7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25" y="1143001"/>
            <a:ext cx="161925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132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9" name="Picture 2" descr="C:\Documents and Settings\Tyana\Рабочий стол\фоны\bv1008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2166938" y="142876"/>
            <a:ext cx="51435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>
              <a:latin typeface="Calibri" panose="020F0502020204030204" pitchFamily="34" charset="0"/>
            </a:endParaRPr>
          </a:p>
          <a:p>
            <a:pPr algn="ctr" eaLnBrk="1" hangingPunct="1"/>
            <a:endParaRPr lang="ru-RU" b="1">
              <a:latin typeface="Calibri" panose="020F0502020204030204" pitchFamily="34" charset="0"/>
            </a:endParaRPr>
          </a:p>
          <a:p>
            <a:pPr algn="ctr" eaLnBrk="1" hangingPunct="1"/>
            <a:r>
              <a:rPr lang="ru-RU" b="1">
                <a:latin typeface="Calibri" panose="020F0502020204030204" pitchFamily="34" charset="0"/>
              </a:rPr>
              <a:t>Статистика последних лет свидетельствует, что большая часть выпускников школ выбирает профессии, которые легче всего приобрести. </a:t>
            </a:r>
          </a:p>
          <a:p>
            <a:pPr algn="ctr" eaLnBrk="1" hangingPunct="1"/>
            <a:r>
              <a:rPr lang="ru-RU" b="1">
                <a:latin typeface="Calibri" panose="020F0502020204030204" pitchFamily="34" charset="0"/>
              </a:rPr>
              <a:t>А задумывались ли вы, легко ли будет найти работу по этой профессии?</a:t>
            </a:r>
          </a:p>
          <a:p>
            <a:pPr algn="ctr" eaLnBrk="1" hangingPunct="1"/>
            <a:r>
              <a:rPr lang="ru-RU" b="1">
                <a:latin typeface="Calibri" panose="020F0502020204030204" pitchFamily="34" charset="0"/>
              </a:rPr>
              <a:t>Не рискуете ли вы окончив учебное заведение, получив диплом, остаться без работы?</a:t>
            </a:r>
          </a:p>
          <a:p>
            <a:pPr algn="ctr" eaLnBrk="1" hangingPunct="1"/>
            <a:r>
              <a:rPr lang="ru-RU" b="1">
                <a:latin typeface="Calibri" panose="020F0502020204030204" pitchFamily="34" charset="0"/>
              </a:rPr>
              <a:t>Соответствует ли выбранная профессия вашим возможностям?</a:t>
            </a:r>
          </a:p>
        </p:txBody>
      </p:sp>
      <p:pic>
        <p:nvPicPr>
          <p:cNvPr id="14341" name="Рисунок 8" descr="per8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2857500"/>
            <a:ext cx="307181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Прямоугольник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3157539"/>
            <a:ext cx="5187950" cy="36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31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839" y="55152"/>
            <a:ext cx="9070464" cy="68028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948" y="0"/>
            <a:ext cx="96301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397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3789"/>
            <a:ext cx="10670628" cy="6784211"/>
          </a:xfrm>
        </p:spPr>
      </p:pic>
    </p:spTree>
    <p:extLst>
      <p:ext uri="{BB962C8B-B14F-4D97-AF65-F5344CB8AC3E}">
        <p14:creationId xmlns:p14="http://schemas.microsoft.com/office/powerpoint/2010/main" val="2468949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23" y="-681093"/>
            <a:ext cx="11020098" cy="7428734"/>
          </a:xfrm>
        </p:spPr>
      </p:pic>
    </p:spTree>
    <p:extLst>
      <p:ext uri="{BB962C8B-B14F-4D97-AF65-F5344CB8AC3E}">
        <p14:creationId xmlns:p14="http://schemas.microsoft.com/office/powerpoint/2010/main" val="3028622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323" y="0"/>
            <a:ext cx="9501353" cy="7126015"/>
          </a:xfrm>
        </p:spPr>
      </p:pic>
    </p:spTree>
    <p:extLst>
      <p:ext uri="{BB962C8B-B14F-4D97-AF65-F5344CB8AC3E}">
        <p14:creationId xmlns:p14="http://schemas.microsoft.com/office/powerpoint/2010/main" val="1870974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883955" y="333375"/>
            <a:ext cx="6624637" cy="1143000"/>
          </a:xfrm>
        </p:spPr>
        <p:txBody>
          <a:bodyPr/>
          <a:lstStyle/>
          <a:p>
            <a:r>
              <a:rPr lang="ru-RU" sz="3800" b="1" dirty="0">
                <a:solidFill>
                  <a:srgbClr val="188C60"/>
                </a:solidFill>
                <a:latin typeface="Times New Roman" panose="02020603050405020304" pitchFamily="18" charset="0"/>
              </a:rPr>
              <a:t>Формула выбора профессии:</a:t>
            </a:r>
          </a:p>
        </p:txBody>
      </p:sp>
      <p:sp>
        <p:nvSpPr>
          <p:cNvPr id="197635" name="Oval 3"/>
          <p:cNvSpPr>
            <a:spLocks noChangeArrowheads="1"/>
          </p:cNvSpPr>
          <p:nvPr/>
        </p:nvSpPr>
        <p:spPr bwMode="auto">
          <a:xfrm>
            <a:off x="2473325" y="1476375"/>
            <a:ext cx="3124200" cy="2895600"/>
          </a:xfrm>
          <a:prstGeom prst="ellipse">
            <a:avLst/>
          </a:prstGeom>
          <a:solidFill>
            <a:srgbClr val="FFCC99">
              <a:alpha val="50000"/>
            </a:srgb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5000">
                <a:latin typeface="Times New Roman" panose="02020603050405020304" pitchFamily="18" charset="0"/>
              </a:rPr>
              <a:t>хочу</a:t>
            </a:r>
          </a:p>
        </p:txBody>
      </p:sp>
      <p:sp>
        <p:nvSpPr>
          <p:cNvPr id="197636" name="Oval 4"/>
          <p:cNvSpPr>
            <a:spLocks noChangeArrowheads="1"/>
          </p:cNvSpPr>
          <p:nvPr/>
        </p:nvSpPr>
        <p:spPr bwMode="auto">
          <a:xfrm>
            <a:off x="3672274" y="2924175"/>
            <a:ext cx="3048000" cy="2819400"/>
          </a:xfrm>
          <a:prstGeom prst="ellipse">
            <a:avLst/>
          </a:prstGeom>
          <a:solidFill>
            <a:srgbClr val="CC99FF">
              <a:alpha val="50000"/>
            </a:srgb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5000" dirty="0">
                <a:latin typeface="Times New Roman" panose="02020603050405020304" pitchFamily="18" charset="0"/>
              </a:rPr>
              <a:t>надо</a:t>
            </a:r>
          </a:p>
        </p:txBody>
      </p:sp>
      <p:sp>
        <p:nvSpPr>
          <p:cNvPr id="197637" name="Oval 5"/>
          <p:cNvSpPr>
            <a:spLocks noChangeArrowheads="1"/>
          </p:cNvSpPr>
          <p:nvPr/>
        </p:nvSpPr>
        <p:spPr bwMode="auto">
          <a:xfrm>
            <a:off x="4672614" y="1476375"/>
            <a:ext cx="2971800" cy="2819400"/>
          </a:xfrm>
          <a:prstGeom prst="ellipse">
            <a:avLst/>
          </a:prstGeom>
          <a:solidFill>
            <a:srgbClr val="CCFFCC">
              <a:alpha val="50000"/>
            </a:srgb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5000" dirty="0">
                <a:latin typeface="Times New Roman" panose="02020603050405020304" pitchFamily="18" charset="0"/>
              </a:rPr>
              <a:t>могу</a:t>
            </a:r>
          </a:p>
        </p:txBody>
      </p:sp>
    </p:spTree>
    <p:extLst>
      <p:ext uri="{BB962C8B-B14F-4D97-AF65-F5344CB8AC3E}">
        <p14:creationId xmlns:p14="http://schemas.microsoft.com/office/powerpoint/2010/main" val="661612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4" grpId="0"/>
      <p:bldP spid="197635" grpId="0" animBg="1" autoUpdateAnimBg="0"/>
      <p:bldP spid="197636" grpId="0" animBg="1" autoUpdateAnimBg="0"/>
      <p:bldP spid="197637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60" y="170245"/>
            <a:ext cx="8917007" cy="6687755"/>
          </a:xfrm>
        </p:spPr>
      </p:pic>
    </p:spTree>
    <p:extLst>
      <p:ext uri="{BB962C8B-B14F-4D97-AF65-F5344CB8AC3E}">
        <p14:creationId xmlns:p14="http://schemas.microsoft.com/office/powerpoint/2010/main" val="200209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709</Words>
  <Application>Microsoft Office PowerPoint</Application>
  <PresentationFormat>Широкоэкранный</PresentationFormat>
  <Paragraphs>51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 Unicode MS</vt:lpstr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Формула выбора профессии: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Успехов вам!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6</cp:revision>
  <dcterms:created xsi:type="dcterms:W3CDTF">2016-08-31T09:16:31Z</dcterms:created>
  <dcterms:modified xsi:type="dcterms:W3CDTF">2016-08-31T10:54:41Z</dcterms:modified>
</cp:coreProperties>
</file>