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0" r:id="rId5"/>
    <p:sldId id="258" r:id="rId6"/>
    <p:sldId id="271" r:id="rId7"/>
    <p:sldId id="257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 autoAdjust="0"/>
    <p:restoredTop sz="94606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D350-3250-4E7A-BAAC-F5F50D05EF1E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E7B7-215D-423F-BA9F-8206E0887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A246-E7D2-4433-930D-3DCED2A188A1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AC69-668C-491E-A944-ED0669322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9722-A314-4FAC-AF11-3C0F0007848A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CD4-BB95-4D29-9B3A-B80776578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BE09-190C-4501-8615-C18C42AF8187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C98D-C502-45AC-A611-035A8D309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EC76-BCF2-44AC-9058-5D953CED1D98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19D7-4C9C-4A3A-A870-9CEDC3B6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C7C6-572A-43F9-AFCA-B662C1B2EAD8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5277-CE9C-4599-8256-7EE5A932B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BC34-9CED-4B59-AB5C-5EEDD241B32D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63FC-0923-41DE-A7F7-301462AA2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9DD1-0FA7-42C5-BF1B-AAF290A74592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ECB2-D17E-4D39-BD80-8331BEBD6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0E3F-A720-4884-9406-4A940CDFD975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27C1-134D-4F45-96F2-00EEEC435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8B34-7C11-425B-BB6A-65EA6CF3875C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048E-C5FB-4CD6-823C-6B76624AB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C9F3-0864-4263-8A71-457F996E42C7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1F40-8401-418D-9045-674C34FD7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18000" contrast="-77000"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DD4677-5F18-4044-BFE5-3CD35BE867E8}" type="datetimeFigureOut">
              <a:rPr lang="ru-RU"/>
              <a:pPr>
                <a:defRPr/>
              </a:pPr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96FA02-D245-46CC-A73B-52607ACDE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96;&#1082;&#1086;&#1083;&#1072;\&#1057;&#1083;&#1080;&#1074;%20&#1076;&#1072;&#1085;&#1085;&#1099;&#1093;%20&#1043;&#1072;&#1083;&#1103;&#1089;\&#1050;&#1083;&#1072;&#1089;&#1089;&#1085;&#1099;&#1077;%20&#1095;&#1072;&#1089;&#1099;\&#1057;&#1090;&#1072;&#1083;&#1077;&#1075;&#1088;&#1072;&#1076;&#1089;&#1082;&#1072;&#1103;%20&#1073;&#1080;&#1090;&#1074;&#1072;\&#1053;&#1072;%20&#1074;&#1089;&#1102;%20&#1086;&#1089;&#1090;&#1072;&#1074;&#1096;&#1091;&#1102;&#1089;&#1103;%20&#1078;&#1080;&#1079;&#1085;&#1100;%20(&#1057;&#1090;&#1072;&#1083;&#1080;&#1085;&#1075;&#1088;&#1072;&#1076;&#1089;&#1082;&#1072;&#1103;%20&#1073;&#1080;&#1090;&#1074;&#1072;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85728"/>
            <a:ext cx="864909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Битва под Сталинградом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28813" y="2214555"/>
            <a:ext cx="62150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Галяс Марина Юрьевна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МОУ СОШ №3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Г. </a:t>
            </a:r>
            <a:r>
              <a:rPr lang="ru-RU" sz="3200" b="1" dirty="0" smtClean="0">
                <a:latin typeface="Comic Sans MS" pitchFamily="66" charset="0"/>
              </a:rPr>
              <a:t>Комсомольск-на-Амуре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Хабаровский край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086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Оборона Сталинграда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" y="1357313"/>
            <a:ext cx="37861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обороне города огромную роль должны были сыграть заводы, особенно тракторный, «Красный Октябрь», «Баррикады», судоверфь.         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Сталинградский тракторный приступил к выпуску танковых моторов, артиллерийских тягачей и средних танков Т-34.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4" name="Picture 60" descr="Image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714500"/>
            <a:ext cx="5292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38" y="214313"/>
            <a:ext cx="55467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Штурм Сталинграда</a:t>
            </a:r>
          </a:p>
        </p:txBody>
      </p:sp>
      <p:pic>
        <p:nvPicPr>
          <p:cNvPr id="3" name="Picture 18" descr="Image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6072230" cy="2522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45005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>
                <a:latin typeface="Calibri" pitchFamily="34" charset="0"/>
              </a:rPr>
              <a:t> </a:t>
            </a:r>
            <a:r>
              <a:rPr lang="ru-RU" sz="2400"/>
              <a:t>Пытаясь захватить город с ходу, фашистские орды бросили на Сталинград всю авиацию 4-ого воздушного флота.</a:t>
            </a:r>
          </a:p>
          <a:p>
            <a:pPr algn="ctr">
              <a:buFont typeface="Wingdings" pitchFamily="2" charset="2"/>
              <a:buNone/>
            </a:pPr>
            <a:r>
              <a:rPr lang="ru-RU" sz="2400"/>
              <a:t>      23 августа враг обрушил на город первый бомбовый удар колоссальной силы. За несколько часов целые кварталы превратились в развалины.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572264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Битва за Мамаев курган</a:t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" y="185737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tabLst>
                <a:tab pos="450850" algn="l"/>
              </a:tabLst>
            </a:pPr>
            <a:r>
              <a:rPr lang="ru-RU" sz="2000"/>
              <a:t>	Сто сорок дней и ночей не утихала ожесточенная битва на Мамаевом кургане.</a:t>
            </a:r>
          </a:p>
          <a:p>
            <a:pPr>
              <a:buFont typeface="Wingdings" pitchFamily="2" charset="2"/>
              <a:buNone/>
              <a:tabLst>
                <a:tab pos="450850" algn="l"/>
              </a:tabLst>
            </a:pPr>
            <a:r>
              <a:rPr lang="ru-RU" sz="2000"/>
              <a:t>       В сводках Совинформбюро курган назывался высотой «102,0». С ее вершины открывается панорама города, большой участок Волги, заволжские леса, где в то время находились тылы советских войск. </a:t>
            </a:r>
          </a:p>
          <a:p>
            <a:pPr>
              <a:buFont typeface="Wingdings" pitchFamily="2" charset="2"/>
              <a:buNone/>
              <a:tabLst>
                <a:tab pos="450850" algn="l"/>
              </a:tabLst>
            </a:pPr>
            <a:r>
              <a:rPr lang="ru-RU" sz="2000"/>
              <a:t>        Бои за курган начались 14 сентября 1942 года. 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12875"/>
            <a:ext cx="4427537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2875" y="2143125"/>
            <a:ext cx="40005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/>
              <a:t>Подвиг солдат, защищавших четырехэтажный дом на площади «9 Января» от яростных атак гитлеровцев, известен всему миру.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58 дней и ночей 24 воина героически обороняли дом.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58 суток беспрерывных боев, без сна и отдыха. И на 59-й день – 24 ноября -  гарнизон перешел в наступление и отбросил врага за железнодорожное полотно.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85728"/>
            <a:ext cx="65647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Подвиг солдат при защите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дома Павлова</a:t>
            </a:r>
          </a:p>
        </p:txBody>
      </p:sp>
      <p:pic>
        <p:nvPicPr>
          <p:cNvPr id="5" name="Picture 9" descr="Image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000250"/>
            <a:ext cx="4929187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286625" y="4000500"/>
            <a:ext cx="720725" cy="576263"/>
          </a:xfrm>
          <a:prstGeom prst="ellipse">
            <a:avLst/>
          </a:prstGeom>
          <a:solidFill>
            <a:schemeClr val="tx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6858000" y="4572000"/>
            <a:ext cx="647700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92961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Контрнаступление советских войск под Сталинградом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2143125"/>
            <a:ext cx="40719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tabLst>
                <a:tab pos="622300" algn="l"/>
              </a:tabLst>
            </a:pPr>
            <a:r>
              <a:rPr lang="ru-RU" sz="2000"/>
              <a:t>	19 ноября утром войска Юго-Западного и Донского фронтов объединенным мощным ударом прорвали оборону немецкой армии.</a:t>
            </a:r>
          </a:p>
          <a:p>
            <a:pPr>
              <a:buFont typeface="Wingdings" pitchFamily="2" charset="2"/>
              <a:buNone/>
              <a:tabLst>
                <a:tab pos="622300" algn="l"/>
              </a:tabLst>
            </a:pPr>
            <a:r>
              <a:rPr lang="ru-RU" sz="2000"/>
              <a:t>          23 ноября передовые танковые части Сталинградского фронта вошли в район хутора Советский, где встретились с частями Юго-Западного фронта, замкнув кольцо окружения Сталинградской группировки противника.</a:t>
            </a:r>
          </a:p>
        </p:txBody>
      </p:sp>
      <p:pic>
        <p:nvPicPr>
          <p:cNvPr id="4" name="Picture 10" descr="Image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71625"/>
            <a:ext cx="4484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age0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450" y="1714500"/>
            <a:ext cx="5162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58" y="285728"/>
            <a:ext cx="771530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Капитуляция армии Паулюса</a:t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Операция «Кольцо»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1785938"/>
            <a:ext cx="4572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>
                <a:latin typeface="Calibri" pitchFamily="34" charset="0"/>
              </a:rPr>
              <a:t>	 </a:t>
            </a:r>
            <a:r>
              <a:rPr lang="ru-RU" sz="2000"/>
              <a:t>8 января 1943 года командующему немецкими войсками генерал-полковнику Паулюсу был предъявлен ультиматум о немедленной и безоговорочной капитуляции.          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	10 января 1943 года войска Донского фронта под командованием генерал-лейтенанта К.К.Рокоссовского  перешли в генеральное наступление с целью окончательной ликвидации окруженного врага.</a:t>
            </a:r>
          </a:p>
          <a:p>
            <a:pPr>
              <a:buFont typeface="Wingdings" pitchFamily="2" charset="2"/>
              <a:buNone/>
            </a:pPr>
            <a:r>
              <a:rPr lang="ru-RU" sz="1600"/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43188" y="5643563"/>
            <a:ext cx="650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Всего в ходе операции «Кольцо» в плен были взяты более 2500 офицеров и 24 генерала 6-й армии. Всего же были взяты в плен свыше 91 тыс. солдат и офицеров вермахта.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14290"/>
            <a:ext cx="414340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Результаты битвы</a:t>
            </a:r>
          </a:p>
        </p:txBody>
      </p:sp>
      <p:pic>
        <p:nvPicPr>
          <p:cNvPr id="4" name="Picture 4" descr="3098006644199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00"/>
            <a:ext cx="6643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85750" y="1000125"/>
            <a:ext cx="8643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Победа в Сталинградской битве имела огромное политическое, стратегическое и международное значение.          </a:t>
            </a:r>
            <a:endParaRPr lang="ru-RU" sz="2000"/>
          </a:p>
          <a:p>
            <a:pPr indent="457200"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Эта победа советских войск явилась началом коренного перелома в Великой Отечественной и Второй мировой войнах. </a:t>
            </a:r>
            <a:endParaRPr lang="ru-RU" sz="2000"/>
          </a:p>
          <a:p>
            <a:pPr indent="457200"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Сокрушительная победа советских войск под Сталинградом оказала решающее влияние на развитие Движения Сопротивления на территории всех европейских государств, оккупированных фашистскими захватчиками.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а всю оставшуюся жизнь (Сталинградская битва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5721"/>
            <a:ext cx="9144000" cy="69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500188"/>
            <a:ext cx="3240088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643188"/>
            <a:ext cx="26431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mtClean="0">
                <a:latin typeface="Monotype Corsiva" pitchFamily="66" charset="0"/>
              </a:rPr>
              <a:t>17 июля </a:t>
            </a:r>
            <a:r>
              <a:rPr lang="ru-RU" sz="4000" b="1">
                <a:latin typeface="Monotype Corsiva" pitchFamily="66" charset="0"/>
              </a:rPr>
              <a:t>1942 г</a:t>
            </a:r>
            <a:r>
              <a:rPr lang="ru-RU" b="1">
                <a:latin typeface="Monotype Corsiva" pitchFamily="66" charset="0"/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75" y="2643188"/>
            <a:ext cx="2286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latin typeface="Monotype Corsiva" pitchFamily="66" charset="0"/>
              </a:rPr>
              <a:t>2 февраля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latin typeface="Monotype Corsiva" pitchFamily="66" charset="0"/>
              </a:rPr>
              <a:t>1943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64909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Битва под Сталинградом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28813" y="4786313"/>
            <a:ext cx="6215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mic Sans MS" pitchFamily="66" charset="0"/>
              </a:rPr>
              <a:t>Начало коренного перелома в ходе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mage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2714625"/>
            <a:ext cx="45354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928688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718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Победа советских войск над немецко-фашистскими войсками под Сталинградом - одна из наиболее славных страниц летописи Великой Отечественной войны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200 дней и ночей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 17 июля 1942 года до 2 февраля 1943 года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 продолжалась Сталинградская битва при непрерывно возрастающем напряжении сил обеих сторон.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3071813"/>
            <a:ext cx="52149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56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Сталинградская битва – решающее сражение всей Второй мировой войны, в котором советские войска одержали крупнейшую победу. Эта битва ознаменовала начало коренного перелома в ходе Великой Отечественной войны и Второй мировой войны в целом. Закончилось победное наступление немецко-фашистских войск и началось их изгнание с территории Советского Союза.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14290"/>
            <a:ext cx="582268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СТАЛИНГРАДСКАЯ БИТВА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429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7188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Захват Сталинграда был очень важен Гитлеру по нескольким причинам. Это был главный индустриальный город на берегах Волги (жизненно важный транспортный маршрут между Каспийским морем и северной Россией). Захват Сталинграда обеспечил бы безопасность на левом фланге немецких армий, наступающих на Кавказ. Наконец, сам факт, что город носил имя Сталина — главного врага Гитлера, делал захват города выигрышным идеологическим и пропагандистским ходом. У Сталина также могли быть идеологические и пропагандистские интересы в защите города, который носил его имя.</a:t>
            </a:r>
          </a:p>
        </p:txBody>
      </p:sp>
      <p:pic>
        <p:nvPicPr>
          <p:cNvPr id="4" name="Рисунок 3" descr="19ed5910e3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214688"/>
            <a:ext cx="650081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372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Состав сторон</a:t>
            </a:r>
          </a:p>
        </p:txBody>
      </p:sp>
      <p:pic>
        <p:nvPicPr>
          <p:cNvPr id="5123" name="Рисунок 3" descr="i4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71500"/>
            <a:ext cx="214312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 descr="12638007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42938"/>
            <a:ext cx="20716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857364"/>
            <a:ext cx="280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Командующие СССР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48931" y="1785926"/>
            <a:ext cx="3295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Командующие </a:t>
            </a:r>
            <a:r>
              <a:rPr lang="ru-RU" sz="2400" i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Немцев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428868"/>
            <a:ext cx="3071834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И.В Сталин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Г.К Жуков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А.М Василевский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К.К Рокоссовский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А.И Еременко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В.И Чуйков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</a:t>
            </a:r>
          </a:p>
        </p:txBody>
      </p:sp>
      <p:pic>
        <p:nvPicPr>
          <p:cNvPr id="9" name="Рисунок 8" descr="жуков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2428875"/>
            <a:ext cx="307181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али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2214563"/>
            <a:ext cx="4214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асилевский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2857500"/>
            <a:ext cx="235743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.К Рокоссовский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119438"/>
            <a:ext cx="2814637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А.И Еременко 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3197225"/>
            <a:ext cx="29289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В.И Чуйков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38" y="2500313"/>
            <a:ext cx="25876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500813" y="2643188"/>
            <a:ext cx="2500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Calibri" pitchFamily="34" charset="0"/>
              </a:rPr>
              <a:t>Эрих фон Манштейн</a:t>
            </a:r>
          </a:p>
          <a:p>
            <a:pPr algn="r"/>
            <a:r>
              <a:rPr lang="ru-RU" sz="2000" b="1">
                <a:latin typeface="Calibri" pitchFamily="34" charset="0"/>
              </a:rPr>
              <a:t> </a:t>
            </a:r>
          </a:p>
          <a:p>
            <a:pPr algn="r"/>
            <a:r>
              <a:rPr lang="ru-RU" sz="2000" b="1">
                <a:latin typeface="Calibri" pitchFamily="34" charset="0"/>
              </a:rPr>
              <a:t>Фридрих Паулос </a:t>
            </a:r>
          </a:p>
        </p:txBody>
      </p:sp>
      <p:pic>
        <p:nvPicPr>
          <p:cNvPr id="16" name="Рисунок 15" descr="эрих 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8" y="2500313"/>
            <a:ext cx="25003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Фридрих Паулос 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0" y="3275013"/>
            <a:ext cx="242887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387522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u="sng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СИЛЫ  СТОРОН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14422"/>
            <a:ext cx="1370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СССР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1214422"/>
            <a:ext cx="208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НЕМЦЕВ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000240"/>
            <a:ext cx="1896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obe Garamond Pro Bold" pitchFamily="18" charset="0"/>
              </a:rPr>
              <a:t>Люди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000372"/>
            <a:ext cx="342902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obe Garamond Pro Bold" pitchFamily="18" charset="0"/>
              </a:rPr>
              <a:t>Танки и САУ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714752"/>
            <a:ext cx="506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obe Garamond Pro Bold" pitchFamily="18" charset="0"/>
              </a:rPr>
              <a:t>Орудия и минометы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500570"/>
            <a:ext cx="4454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obe Garamond Pro Bold" pitchFamily="18" charset="0"/>
              </a:rPr>
              <a:t>Боевые самолеты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928688" y="2214563"/>
            <a:ext cx="172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1015300</a:t>
            </a:r>
          </a:p>
        </p:txBody>
      </p:sp>
      <p:sp>
        <p:nvSpPr>
          <p:cNvPr id="6154" name="Прямоугольник 11"/>
          <p:cNvSpPr>
            <a:spLocks noChangeArrowheads="1"/>
          </p:cNvSpPr>
          <p:nvPr/>
        </p:nvSpPr>
        <p:spPr bwMode="auto">
          <a:xfrm>
            <a:off x="6572250" y="2214563"/>
            <a:ext cx="172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1011500</a:t>
            </a:r>
          </a:p>
        </p:txBody>
      </p:sp>
      <p:sp>
        <p:nvSpPr>
          <p:cNvPr id="6155" name="Прямоугольник 12"/>
          <p:cNvSpPr>
            <a:spLocks noChangeArrowheads="1"/>
          </p:cNvSpPr>
          <p:nvPr/>
        </p:nvSpPr>
        <p:spPr bwMode="auto">
          <a:xfrm>
            <a:off x="7000875" y="3071813"/>
            <a:ext cx="84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675</a:t>
            </a:r>
          </a:p>
        </p:txBody>
      </p:sp>
      <p:sp>
        <p:nvSpPr>
          <p:cNvPr id="6156" name="Прямоугольник 13"/>
          <p:cNvSpPr>
            <a:spLocks noChangeArrowheads="1"/>
          </p:cNvSpPr>
          <p:nvPr/>
        </p:nvSpPr>
        <p:spPr bwMode="auto">
          <a:xfrm>
            <a:off x="1143000" y="3071813"/>
            <a:ext cx="84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979</a:t>
            </a:r>
          </a:p>
        </p:txBody>
      </p:sp>
      <p:sp>
        <p:nvSpPr>
          <p:cNvPr id="6157" name="Прямоугольник 14"/>
          <p:cNvSpPr>
            <a:spLocks noChangeArrowheads="1"/>
          </p:cNvSpPr>
          <p:nvPr/>
        </p:nvSpPr>
        <p:spPr bwMode="auto">
          <a:xfrm>
            <a:off x="7429500" y="3786188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10290</a:t>
            </a:r>
          </a:p>
        </p:txBody>
      </p:sp>
      <p:sp>
        <p:nvSpPr>
          <p:cNvPr id="6158" name="Прямоугольник 15"/>
          <p:cNvSpPr>
            <a:spLocks noChangeArrowheads="1"/>
          </p:cNvSpPr>
          <p:nvPr/>
        </p:nvSpPr>
        <p:spPr bwMode="auto">
          <a:xfrm>
            <a:off x="1000125" y="3714750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13535</a:t>
            </a:r>
          </a:p>
        </p:txBody>
      </p:sp>
      <p:sp>
        <p:nvSpPr>
          <p:cNvPr id="6159" name="Прямоугольник 16"/>
          <p:cNvSpPr>
            <a:spLocks noChangeArrowheads="1"/>
          </p:cNvSpPr>
          <p:nvPr/>
        </p:nvSpPr>
        <p:spPr bwMode="auto">
          <a:xfrm>
            <a:off x="7429500" y="4572000"/>
            <a:ext cx="106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  <a:cs typeface="Times New Roman" pitchFamily="18" charset="0"/>
              </a:rPr>
              <a:t>1260</a:t>
            </a:r>
          </a:p>
        </p:txBody>
      </p:sp>
      <p:sp>
        <p:nvSpPr>
          <p:cNvPr id="6160" name="Прямоугольник 18"/>
          <p:cNvSpPr>
            <a:spLocks noChangeArrowheads="1"/>
          </p:cNvSpPr>
          <p:nvPr/>
        </p:nvSpPr>
        <p:spPr bwMode="auto">
          <a:xfrm>
            <a:off x="1214438" y="4500563"/>
            <a:ext cx="106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1350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285750" y="642938"/>
            <a:ext cx="8643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	28 июня началось наступление группы армий «Юг». Около 90 фашистских дивизий обрушились на позиции советских войск. Наши войска в середине июля 1942 года были вынуждены отойти к Воронежу, оставили Донбасс и заняли оборону в большой излучине Дона. Создалась непосредственная угроза Сталинграду и Северному Кавказу. 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86188"/>
            <a:ext cx="6429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86074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Начало Сталинградской битвы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42875" y="142875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	17 июля 1942 года передовые части фашистской группы армий «Б» в большой излучине Дона встретились с войсками Сталинградского фронта. Началась Сталинградская битва.</a:t>
            </a:r>
          </a:p>
        </p:txBody>
      </p:sp>
      <p:pic>
        <p:nvPicPr>
          <p:cNvPr id="4" name="Рисунок 5" descr="1216314861_142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643188"/>
            <a:ext cx="7286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5048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n-lt"/>
              </a:rPr>
              <a:t>«Ни шагу назад !»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3071813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Каждый командир, красноармеец и политработник должен понять, что наши средства небезграничны. Территория Советского государства — это не пустыня, а люди — рабочие, крестьяне, интеллигенция,– наши отцы, матери, жены, братья, дети. /...…/ Отступать дальше – значит загубить себя и загубить вместе с тем нашу Родину. </a:t>
            </a:r>
            <a:endParaRPr lang="ru-RU" sz="2400" b="1" i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Ни шагу назад!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Таким теперь должен быть наш главный призыв. Надо упорно, до последней капли крови защищать каждую позицию, каждый метр советской территории, цепляться за каждый клочок советской земли и отстаивать его до последней возможности.».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				И.В.Сталин.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29125" y="1071563"/>
            <a:ext cx="4714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28 июля 1942 года Народный комиссар обороны СССР издал приказ № 227, вошедший в историю под названием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«Ни шагу назад!»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369</Words>
  <Application>Microsoft Office PowerPoint</Application>
  <PresentationFormat>Экран (4:3)</PresentationFormat>
  <Paragraphs>83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Марина</cp:lastModifiedBy>
  <cp:revision>27</cp:revision>
  <dcterms:created xsi:type="dcterms:W3CDTF">2011-01-31T10:16:10Z</dcterms:created>
  <dcterms:modified xsi:type="dcterms:W3CDTF">2019-04-20T07:45:58Z</dcterms:modified>
</cp:coreProperties>
</file>