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71" r:id="rId6"/>
    <p:sldId id="269" r:id="rId7"/>
    <p:sldId id="270" r:id="rId8"/>
    <p:sldId id="259" r:id="rId9"/>
    <p:sldId id="262" r:id="rId10"/>
    <p:sldId id="260" r:id="rId11"/>
    <p:sldId id="267" r:id="rId12"/>
    <p:sldId id="263" r:id="rId13"/>
    <p:sldId id="261" r:id="rId14"/>
    <p:sldId id="264" r:id="rId15"/>
    <p:sldId id="258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2" autoAdjust="0"/>
    <p:restoredTop sz="94660"/>
  </p:normalViewPr>
  <p:slideViewPr>
    <p:cSldViewPr>
      <p:cViewPr varScale="1">
        <p:scale>
          <a:sx n="88" d="100"/>
          <a:sy n="8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D3EC-0CA6-41B0-84A8-CD18B032724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8A75-2CB3-4295-8847-DDC590DC4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3;&#1077;&#1080;&#1079;&#1074;&#1077;&#1089;&#1090;&#1085;&#1099;&#1081;%20&#1089;&#1086;&#1083;&#1076;&#1072;&#1090;\-Zvuk-metronoma(muzofon.com).mp3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145112/mogila-neizvestnogo-soldata-mogila-neizvestnogo-soldata---foto" TargetMode="External"/><Relationship Id="rId2" Type="http://schemas.openxmlformats.org/officeDocument/2006/relationships/hyperlink" Target="http://feldgrau.info/index.php/other/7533-podlinnaya-istoriya-sozdaniya-memoriala-mogily-heizvestnogo-soldat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smap.ru/monuments/117" TargetMode="External"/><Relationship Id="rId4" Type="http://schemas.openxmlformats.org/officeDocument/2006/relationships/hyperlink" Target="http://www.2do2go.ru/msk/places/17459/memorialnyy-arhitekturnyy-ansambl-mogila-neizvestnogo-soldat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H:\&#1053;&#1077;&#1080;&#1079;&#1074;&#1077;&#1089;&#1090;&#1085;&#1099;&#1081;%20&#1089;&#1086;&#1083;&#1076;&#1072;&#1090;\wav-library-net_fx33.mp3" TargetMode="External"/><Relationship Id="rId7" Type="http://schemas.openxmlformats.org/officeDocument/2006/relationships/image" Target="../media/image2.jpeg"/><Relationship Id="rId2" Type="http://schemas.openxmlformats.org/officeDocument/2006/relationships/audio" Target="file:///H:\&#1044;.&#1055;%209&#1084;&#1072;&#1103;\9%20&#1084;&#1072;&#1103;2011\9&#1084;&#1072;&#1103;\&#1084;&#1086;&#1097;&#1085;&#1099;&#1081;%20&#1074;&#1079;&#1088;&#1099;&#1074;.mp3" TargetMode="External"/><Relationship Id="rId1" Type="http://schemas.openxmlformats.org/officeDocument/2006/relationships/audio" Target="file:///H:\&#1044;.&#1055;%209&#1084;&#1072;&#1103;\9%20&#1084;&#1072;&#1103;2011\9&#1084;&#1072;&#1103;\wav-library-net_fx33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file:///H:\&#1053;&#1077;&#1080;&#1079;&#1074;&#1077;&#1089;&#1090;&#1085;&#1099;&#1081;%20&#1089;&#1086;&#1083;&#1076;&#1072;&#1090;\&#1084;&#1086;&#1097;&#1085;&#1099;&#1081;%20&#1074;&#1079;&#1088;&#1099;&#1074;.mp3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H:\&#1053;&#1077;&#1080;&#1079;&#1074;&#1077;&#1089;&#1090;&#1085;&#1099;&#1081;%20&#1089;&#1086;&#1083;&#1076;&#1072;&#1090;\3.%20&#1079;&#1076;&#1077;&#1089;&#1100;%20&#1087;&#1090;&#1080;&#1094;&#1099;%20&#1085;&#1077;%20&#1087;&#1086;&#1102;&#1090;.mp3" TargetMode="External"/><Relationship Id="rId1" Type="http://schemas.openxmlformats.org/officeDocument/2006/relationships/audio" Target="file:///H:\&#1044;.&#1055;%209&#1084;&#1072;&#1103;\9%20&#1084;&#1072;&#1103;2011\9&#1084;&#1072;&#1103;\3.%20&#1079;&#1076;&#1077;&#1089;&#1100;%20&#1087;&#1090;&#1080;&#1094;&#1099;%20&#1085;&#1077;%20&#1087;&#1086;&#1102;&#1090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%D0%A4%D0%B0%D0%B9%D0%BB:%D0%A4%D0%BE%D1%82%D0%BE20_Vdovenco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3 декабря станет Днем Неизвестного солдата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2868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2014</a:t>
            </a:r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Справа, вдоль Кремлевской стены, поставлены в ряд урны, где хранится священная земля городов-героев и чеканное изображение медали «Золотая Звезда». :</a:t>
            </a:r>
          </a:p>
          <a:p>
            <a:r>
              <a:rPr lang="ru-RU" b="1" dirty="0" smtClean="0"/>
              <a:t>•	«Ленинград» (с Пискарёвского кладбища),</a:t>
            </a:r>
          </a:p>
          <a:p>
            <a:r>
              <a:rPr lang="ru-RU" b="1" dirty="0" smtClean="0"/>
              <a:t>•	«Киев» (от подножия Обелиска участникам обороны города),</a:t>
            </a:r>
          </a:p>
          <a:p>
            <a:r>
              <a:rPr lang="ru-RU" b="1" dirty="0" smtClean="0"/>
              <a:t>•	«Сталинград» (с Мамаева кургана) — </a:t>
            </a:r>
          </a:p>
          <a:p>
            <a:r>
              <a:rPr lang="ru-RU" b="1" dirty="0" smtClean="0"/>
              <a:t>•	«Одесса» (с рубежей обороны),</a:t>
            </a:r>
          </a:p>
          <a:p>
            <a:r>
              <a:rPr lang="ru-RU" b="1" dirty="0" smtClean="0"/>
              <a:t>•	«Севастополь» (с Малахова кургана),</a:t>
            </a:r>
          </a:p>
          <a:p>
            <a:r>
              <a:rPr lang="ru-RU" b="1" dirty="0" smtClean="0"/>
              <a:t>•	«Минск» (с рубежей обороны),</a:t>
            </a:r>
          </a:p>
          <a:p>
            <a:r>
              <a:rPr lang="ru-RU" b="1" dirty="0" smtClean="0"/>
              <a:t>•	«Керчь» (с рубежей обороны),</a:t>
            </a:r>
          </a:p>
          <a:p>
            <a:r>
              <a:rPr lang="ru-RU" b="1" dirty="0" smtClean="0"/>
              <a:t>•	«Новороссийск» (с рубежей обороны),</a:t>
            </a:r>
          </a:p>
          <a:p>
            <a:r>
              <a:rPr lang="ru-RU" b="1" dirty="0" smtClean="0"/>
              <a:t>•	«Брестская крепость» (от подножия стен),</a:t>
            </a:r>
          </a:p>
          <a:p>
            <a:r>
              <a:rPr lang="ru-RU" b="1" dirty="0" smtClean="0"/>
              <a:t>•	«Тула» (с рубежей обороны),</a:t>
            </a:r>
          </a:p>
          <a:p>
            <a:r>
              <a:rPr lang="ru-RU" b="1" dirty="0" smtClean="0"/>
              <a:t>•	«Мурманск» (с рубежей обороны),</a:t>
            </a:r>
          </a:p>
          <a:p>
            <a:r>
              <a:rPr lang="ru-RU" b="1" dirty="0" smtClean="0"/>
              <a:t>•	«Смоленск» (с рубежей оборон</a:t>
            </a:r>
            <a:r>
              <a:rPr lang="ru-RU" sz="2000" b="1" dirty="0" smtClean="0"/>
              <a:t>ы).</a:t>
            </a:r>
          </a:p>
          <a:p>
            <a:endParaRPr lang="ru-RU" b="1" dirty="0" smtClean="0"/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17412" name="Picture 4" descr="&amp;mcy;&amp;ocy;&amp;gcy;&amp;icy;&amp;lcy;&amp;acy; &amp;ncy;&amp;iecy;&amp;icy;&amp;zcy;&amp;vcy;&amp;iecy;&amp;scy;&amp;tcy;&amp;ncy;&amp;ocy;&amp;gcy;&amp;ocy; &amp;scy;&amp;ocy;&amp;lcy;&amp;dcy;&amp;acy;&amp;tcy;&amp;acy; &amp;fcy;&amp;ocy;&amp;t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1916"/>
            <a:ext cx="4286248" cy="276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». </a:t>
            </a:r>
            <a:r>
              <a:rPr lang="ru-RU" b="1" dirty="0"/>
              <a:t>С левой стороны</a:t>
            </a:r>
            <a:r>
              <a:rPr lang="ru-RU" dirty="0"/>
              <a:t>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</p:txBody>
      </p:sp>
      <p:pic>
        <p:nvPicPr>
          <p:cNvPr id="24578" name="Picture 2" descr="10 &amp;rcy;&amp;ucy;&amp;bcy; &amp;Gcy;&amp;Vcy;&amp;Scy; &amp;Kcy;&amp;ucy;&amp;rcy;&amp;scy;&amp;kcy; &amp;vcy; &amp;dcy;&amp;acy;&amp;rcy; (&amp;Kcy;&amp;icy;&amp;rcy;&amp;ocy;&amp;vcy; (&amp;Kcy;&amp;icy;&amp;rcy;&amp;ocy;&amp;vcy;&amp;scy;&amp;kcy;&amp;acy;&amp;yacy; &amp;ocy;&amp;bcy;&amp;lcy;.)). &amp;ZHcy;&amp;iecy;&amp;lcy;&amp;acy;&amp;yucy;&amp;shchcy;&amp;icy;&amp;iecy;. &amp;Dcy;&amp;acy;&amp;rcy;&amp;ucy; &amp;dcy;&amp;a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929198"/>
            <a:ext cx="8715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С левой стороны — позолоченная надпись «ГОРОДА ВОИНСКОЙ СЛАВЫ», вдоль тумбы — названия 40 городов в порядке присвоения почётного звания, размещенные столбцами по 4 города. Всего на тумбе имеется место для 48 городов, которым может быть присвоено это почётное звание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3331625" cy="249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3143248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церемонии  принимают участие государственные деятели, делегации, главы иностранных государств и правительств, ветераны Великой Отечественной войны, воспитанники </a:t>
            </a:r>
            <a:r>
              <a:rPr lang="ru-RU" b="1" dirty="0" err="1" smtClean="0"/>
              <a:t>довузовских</a:t>
            </a:r>
            <a:r>
              <a:rPr lang="ru-RU" b="1" dirty="0" smtClean="0"/>
              <a:t> образовательных учреждений Министерства Обороны.</a:t>
            </a:r>
          </a:p>
          <a:p>
            <a:r>
              <a:rPr lang="ru-RU" b="1" dirty="0" smtClean="0"/>
              <a:t>Традиционно мемориал является местом посещения туристов и молодожёнов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83718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3505" y="714356"/>
            <a:ext cx="3714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Ежегодно, в дни памяти, посвящённые Великой Отечественной войне, проходит церемония возложения венков к Могиле Неизвестного Солдата,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810000" cy="214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496"/>
            <a:ext cx="4572032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357166"/>
            <a:ext cx="36433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Смена караула у Могилы Неизвестного Солдата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3357562"/>
            <a:ext cx="371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12 декабря 1997 года в соответствии с Указом Президента России пост № 1 почётного караула был перенесён от Мавзолея Ленина к Могиле Неизвестного солдата. Караул осуществляется военнослужащими Президентского полка. Смена караула происходит каждый час.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4159723" cy="2784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57148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Согласно Указу Президента № 1297[5] от 17 ноября 2009 года памятнику присвоен статус Общенационального мемориала воинской славы.</a:t>
            </a:r>
            <a:endParaRPr lang="ru-RU" b="1" dirty="0"/>
          </a:p>
        </p:txBody>
      </p:sp>
      <p:pic>
        <p:nvPicPr>
          <p:cNvPr id="21508" name="Picture 4" descr="&amp;mcy;&amp;ocy;&amp;gcy;&amp;icy;&amp;lcy;&amp;acy; &amp;ncy;&amp;iecy;&amp;icy;&amp;zcy;&amp;vcy;&amp;iecy;&amp;scy;&amp;tcy;&amp;ncy;&amp;ocy;&amp;gcy;&amp;ocy; &amp;scy;&amp;ocy;&amp;lcy;&amp;dcy;&amp;acy;&amp;tcy;&amp;a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4" y="3105739"/>
            <a:ext cx="5619746" cy="375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665663" cy="649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256"/>
            <a:ext cx="80724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Ветераны: «Во </a:t>
            </a:r>
            <a:r>
              <a:rPr lang="ru-RU" b="1" dirty="0"/>
              <a:t>время Великой Отечественной и Первой мировой войн погибло много солдат, и имена многих из них до сих пор не установлены. Несмотря на то что работают поисковые отряды, 70 лет мы находим не захороненных солдат,  Праздник нужен в память тех, кто не вернулся с войны и про кого мы даже не знаем. Помимо Великой Отечественной было много неизвестных войн. Наши солдаты гибли и во Вьетнаме, и в Анголе, были и другие войны. Целые корпуса солдат пропадали</a:t>
            </a:r>
            <a:r>
              <a:rPr lang="ru-RU" b="1" dirty="0" smtClean="0"/>
              <a:t>.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/>
              <a:t>И надо </a:t>
            </a:r>
            <a:r>
              <a:rPr lang="ru-RU" sz="2400" b="1" dirty="0" smtClean="0"/>
              <a:t>помнить  </a:t>
            </a:r>
            <a:r>
              <a:rPr lang="ru-RU" sz="2400" b="1" dirty="0"/>
              <a:t>о </a:t>
            </a:r>
            <a:r>
              <a:rPr lang="ru-RU" sz="2400" b="1" dirty="0" smtClean="0"/>
              <a:t>них!!!»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Zcy;&amp;Acy;&amp;Ocy; &quot;&amp;YUcy;&amp;ncy;&amp;icy;&amp;kcy;&amp;ocy;&amp;ncy;&quot; &quot;&amp;Bcy;&amp;iecy;&amp;lcy;&amp;ocy;&amp;shcy;&amp;vcy;&amp;iecy;&amp;jcy;&amp;kcy;&amp;acy;&quot; &amp;SHcy;&amp;vcy;&amp;iecy;&amp;jcy;&amp;ncy;&amp;ycy;&amp;iecy; &amp;mcy;&amp;acy;&amp;shcy;&amp;icy;&amp;ncy;&amp;ycy;, &amp;ocy;&amp;vcy;&amp;iecy;&amp;rcy;&amp;lcy;&amp;ocy;&amp;kcy;&amp;icy;, &amp;tcy;&amp;ocy;&amp;vcy;&amp;acy;&amp;rcy;&amp;ycy; &amp;d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89787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-Zvuk-metronom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71546"/>
            <a:ext cx="74295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Спасибо за внимание.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 презентации –учитель физики </a:t>
            </a:r>
            <a:r>
              <a:rPr lang="ru-RU" dirty="0" err="1" smtClean="0"/>
              <a:t>Пшонкина</a:t>
            </a:r>
            <a:r>
              <a:rPr lang="ru-RU" dirty="0" smtClean="0"/>
              <a:t> Н.А.</a:t>
            </a:r>
          </a:p>
          <a:p>
            <a:r>
              <a:rPr lang="ru-RU" dirty="0" smtClean="0"/>
              <a:t>МКОУ»</a:t>
            </a:r>
            <a:r>
              <a:rPr lang="ru-RU" dirty="0" err="1" smtClean="0"/>
              <a:t>Баскаковская</a:t>
            </a:r>
            <a:r>
              <a:rPr lang="ru-RU" dirty="0" smtClean="0"/>
              <a:t> СОШ» </a:t>
            </a:r>
            <a:r>
              <a:rPr lang="ru-RU" dirty="0" err="1" smtClean="0"/>
              <a:t>Воловского</a:t>
            </a:r>
            <a:r>
              <a:rPr lang="ru-RU" dirty="0" smtClean="0"/>
              <a:t> района Тульской  области.</a:t>
            </a:r>
          </a:p>
          <a:p>
            <a:r>
              <a:rPr lang="ru-RU" dirty="0" smtClean="0"/>
              <a:t>Использованы </a:t>
            </a:r>
            <a:r>
              <a:rPr lang="ru-RU" sz="1200" dirty="0" smtClean="0"/>
              <a:t>материалы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2"/>
              </a:rPr>
              <a:t>http://feldgrau.info/index.php/other/7533-podlinnaya-istoriya-sozdaniya-memoriala-mogily-heizvestnogo-soldata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3"/>
              </a:rPr>
              <a:t>http://fb.ru/article/145112/mogila-neizvestnogo-soldata-mogila-neizvestnogo-soldata---foto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4"/>
              </a:rPr>
              <a:t>http://www.2do2go.ru/msk/places/17459/memorialnyy-arhitekturnyy-ansambl-mogila-neizvestnogo-soldata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hlinkClick r:id="rId5"/>
              </a:rPr>
              <a:t>http://www.msmap.ru/monuments/117</a:t>
            </a:r>
            <a:endParaRPr lang="ru-RU" sz="1200" dirty="0" smtClean="0"/>
          </a:p>
          <a:p>
            <a:pPr marL="228600" indent="-228600"/>
            <a:endParaRPr lang="ru-RU" sz="1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3116"/>
            <a:ext cx="87868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Зовёт война неравнодушных, 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лесную глушь, земную даль,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Не застудивших свои души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В столичных тёплых городах.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 </a:t>
            </a:r>
          </a:p>
          <a:p>
            <a:pPr algn="ctr"/>
            <a:r>
              <a:rPr lang="ru-RU" b="1" dirty="0"/>
              <a:t>Если открыть любую изданную в нашей стране «Книгу Памяти», то напротив фамилий огромного числа советских солдат, не вернувшихся с Великой Отечественной войны, написано — «пропал без вести». </a:t>
            </a:r>
            <a:endParaRPr lang="ru-RU" b="1" dirty="0" smtClean="0"/>
          </a:p>
          <a:p>
            <a:pPr algn="ctr"/>
            <a:r>
              <a:rPr lang="ru-RU" b="1" dirty="0" smtClean="0"/>
              <a:t>Далеко </a:t>
            </a:r>
            <a:r>
              <a:rPr lang="ru-RU" b="1" dirty="0"/>
              <a:t>не у всех тех, кто числится убитым, указано место захоронения. </a:t>
            </a:r>
            <a:endParaRPr lang="ru-RU" b="1" dirty="0" smtClean="0"/>
          </a:p>
          <a:p>
            <a:pPr algn="ctr"/>
            <a:r>
              <a:rPr lang="ru-RU" b="1" dirty="0" smtClean="0"/>
              <a:t>Эти </a:t>
            </a:r>
            <a:r>
              <a:rPr lang="ru-RU" b="1" dirty="0"/>
              <a:t>бойцы и командиры Красной Армии так и остались лежать там, где их настигла смерть: в обвалившихся блиндажах, в засыпанных окопах или воронках, а порой и под открытым небом. В полях, лесах и болотах России до сих пор лежат безвестные останки воинов, погибших на той войне. Сейчас лишь очень немногим воинам, чьи останки находят поисковики, удается вернуть имена. </a:t>
            </a:r>
            <a:endParaRPr lang="ru-RU" b="1" dirty="0" smtClean="0"/>
          </a:p>
          <a:p>
            <a:pPr algn="ctr"/>
            <a:r>
              <a:rPr lang="ru-RU" b="1" dirty="0" smtClean="0"/>
              <a:t>Остальные </a:t>
            </a:r>
            <a:r>
              <a:rPr lang="ru-RU" b="1" dirty="0"/>
              <a:t>так и остаются «Неизвестными солдатами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 той </a:t>
            </a:r>
            <a:r>
              <a:rPr lang="ru-RU" b="1" dirty="0"/>
              <a:t>далёкой и страшной войны</a:t>
            </a:r>
            <a:r>
              <a:rPr lang="ru-RU" dirty="0"/>
              <a:t>.</a:t>
            </a:r>
          </a:p>
          <a:p>
            <a:pPr algn="ctr"/>
            <a:endParaRPr lang="ru-RU" b="1" dirty="0"/>
          </a:p>
        </p:txBody>
      </p:sp>
      <p:pic>
        <p:nvPicPr>
          <p:cNvPr id="3" name="Picture 10" descr="vzryv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00728" y="0"/>
            <a:ext cx="3143272" cy="314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wav-library-net_fx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  <p:pic>
        <p:nvPicPr>
          <p:cNvPr id="6" name="мощный взры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572528" y="6553200"/>
            <a:ext cx="304800" cy="304800"/>
          </a:xfrm>
          <a:prstGeom prst="rect">
            <a:avLst/>
          </a:prstGeom>
        </p:spPr>
      </p:pic>
      <p:pic>
        <p:nvPicPr>
          <p:cNvPr id="7" name="wav-library-net_fx3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  <p:pic>
        <p:nvPicPr>
          <p:cNvPr id="8" name="мощный взрыв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99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-36115"/>
            <a:ext cx="9192154" cy="689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642009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Законопроект вносит поправки в ФЗ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О днях воинской славы и памятных датах России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и устанавливает новую памятную дату </a:t>
            </a:r>
            <a:r>
              <a:rPr lang="ru-RU" sz="2000" b="1" dirty="0" smtClean="0">
                <a:solidFill>
                  <a:srgbClr val="C00000"/>
                </a:solidFill>
              </a:rPr>
              <a:t>—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>
                <a:solidFill>
                  <a:srgbClr val="C00000"/>
                </a:solidFill>
              </a:rPr>
              <a:t>3 декабря — День Неизвестного </a:t>
            </a:r>
            <a:r>
              <a:rPr lang="ru-RU" sz="3200" b="1" dirty="0" smtClean="0">
                <a:solidFill>
                  <a:srgbClr val="C00000"/>
                </a:solidFill>
              </a:rPr>
              <a:t>солдата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d/dd/%D0%A4%D0%BE%D1%82%D0%BE20_Vdovenco.jpg/300px-%D0%A4%D0%BE%D1%82%D0%BE20_Vdovenco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071678"/>
            <a:ext cx="578647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71435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</a:t>
            </a:r>
            <a:r>
              <a:rPr lang="ru-RU" b="1" dirty="0" smtClean="0">
                <a:solidFill>
                  <a:srgbClr val="C00000"/>
                </a:solidFill>
              </a:rPr>
              <a:t>менно 3 декабря 1966 года в ознаменование 25-летней годовщины разгрома немецких войск под Москвой прах неизвестного солдата был перенесен из братской могилы на 41-м км Ленинградского шоссе и торжественно захоронен в Александровском саду</a:t>
            </a:r>
            <a:endParaRPr lang="ru-RU" dirty="0"/>
          </a:p>
        </p:txBody>
      </p:sp>
      <p:pic>
        <p:nvPicPr>
          <p:cNvPr id="4" name="3. здесь птицы не по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5" name="3. здесь птицы не по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12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1.nnm.ru/4/0/2/e/6/a5182d19f9f2271dccf78cdf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098" y="1000107"/>
            <a:ext cx="6581902" cy="5857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 мая 1967 года в Ленинграде от Вечного огня на Марсовом поле зажгли факел, который по эстафете доставили в Москву. </a:t>
            </a:r>
          </a:p>
          <a:p>
            <a:r>
              <a:rPr lang="ru-RU" b="1" dirty="0" smtClean="0"/>
              <a:t>Рассказывают, что на всем пути </a:t>
            </a:r>
          </a:p>
          <a:p>
            <a:r>
              <a:rPr lang="ru-RU" b="1" dirty="0" smtClean="0"/>
              <a:t>от Ленинграда до Москвы </a:t>
            </a:r>
          </a:p>
          <a:p>
            <a:r>
              <a:rPr lang="ru-RU" b="1" dirty="0" smtClean="0"/>
              <a:t>стоял живой коридор</a:t>
            </a:r>
          </a:p>
          <a:p>
            <a:r>
              <a:rPr lang="ru-RU" b="1" dirty="0" smtClean="0"/>
              <a:t> — люди хотели видеть то,</a:t>
            </a:r>
          </a:p>
          <a:p>
            <a:r>
              <a:rPr lang="ru-RU" b="1" dirty="0" smtClean="0"/>
              <a:t> что было для них свято. </a:t>
            </a:r>
          </a:p>
          <a:p>
            <a:r>
              <a:rPr lang="ru-RU" b="1" dirty="0" smtClean="0"/>
              <a:t>Ранним утром 8 мая </a:t>
            </a:r>
          </a:p>
          <a:p>
            <a:r>
              <a:rPr lang="ru-RU" b="1" dirty="0" smtClean="0"/>
              <a:t>кортеж достиг Москвы. </a:t>
            </a:r>
          </a:p>
          <a:p>
            <a:r>
              <a:rPr lang="ru-RU" b="1" dirty="0" smtClean="0"/>
              <a:t>Улицы также были </a:t>
            </a:r>
          </a:p>
          <a:p>
            <a:r>
              <a:rPr lang="ru-RU" b="1" dirty="0" smtClean="0"/>
              <a:t>до отказа заполнены </a:t>
            </a:r>
          </a:p>
          <a:p>
            <a:r>
              <a:rPr lang="ru-RU" b="1" dirty="0" smtClean="0"/>
              <a:t>людьми.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142852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Манежной площади факел принял Герой Советского Союза, легендарный летчик Алексей </a:t>
            </a:r>
            <a:r>
              <a:rPr lang="ru-RU" b="1" dirty="0" err="1" smtClean="0"/>
              <a:t>Маресьев</a:t>
            </a:r>
            <a:r>
              <a:rPr lang="ru-RU" b="1" dirty="0" smtClean="0"/>
              <a:t>. Сохранились уникальные хроникальные кадры, запечатлевшие этот миг. </a:t>
            </a:r>
            <a:endParaRPr lang="en-US" b="1" dirty="0" smtClean="0"/>
          </a:p>
          <a:p>
            <a:r>
              <a:rPr lang="ru-RU" b="1" dirty="0" smtClean="0"/>
              <a:t>Можно было увидеть плачущих мужчин и молящихся женщин. </a:t>
            </a:r>
            <a:endParaRPr lang="en-US" b="1" dirty="0" smtClean="0"/>
          </a:p>
          <a:p>
            <a:r>
              <a:rPr lang="ru-RU" b="1" dirty="0" smtClean="0"/>
              <a:t>Люди замерли, </a:t>
            </a:r>
            <a:endParaRPr lang="en-US" b="1" dirty="0" smtClean="0"/>
          </a:p>
          <a:p>
            <a:r>
              <a:rPr lang="ru-RU" b="1" dirty="0" smtClean="0"/>
              <a:t>стараясь не пропустить </a:t>
            </a:r>
            <a:endParaRPr lang="en-US" b="1" dirty="0" smtClean="0"/>
          </a:p>
          <a:p>
            <a:r>
              <a:rPr lang="ru-RU" b="1" dirty="0" smtClean="0"/>
              <a:t>самого важного мига — </a:t>
            </a:r>
            <a:endParaRPr lang="en-US" b="1" dirty="0" smtClean="0"/>
          </a:p>
          <a:p>
            <a:r>
              <a:rPr lang="ru-RU" b="1" dirty="0" smtClean="0"/>
              <a:t>зажжения Вечного огня.</a:t>
            </a:r>
          </a:p>
          <a:p>
            <a:r>
              <a:rPr lang="ru-RU" b="1" dirty="0" smtClean="0"/>
              <a:t>Открывал мемориал</a:t>
            </a:r>
            <a:endParaRPr lang="en-US" b="1" dirty="0" smtClean="0"/>
          </a:p>
          <a:p>
            <a:r>
              <a:rPr lang="ru-RU" b="1" dirty="0" smtClean="0"/>
              <a:t> </a:t>
            </a:r>
            <a:r>
              <a:rPr lang="ru-RU" b="1" dirty="0" err="1" smtClean="0"/>
              <a:t>Hиколай</a:t>
            </a:r>
            <a:r>
              <a:rPr lang="ru-RU" b="1" dirty="0" smtClean="0"/>
              <a:t> Егорычев. </a:t>
            </a:r>
            <a:endParaRPr lang="en-US" b="1" dirty="0" smtClean="0"/>
          </a:p>
          <a:p>
            <a:r>
              <a:rPr lang="ru-RU" b="1" dirty="0" smtClean="0"/>
              <a:t>А зажигать Вечный огонь</a:t>
            </a:r>
            <a:endParaRPr lang="en-US" b="1" dirty="0" smtClean="0"/>
          </a:p>
          <a:p>
            <a:r>
              <a:rPr lang="ru-RU" b="1" dirty="0" smtClean="0"/>
              <a:t> должен был Брежнев.</a:t>
            </a:r>
          </a:p>
          <a:p>
            <a:endParaRPr lang="ru-RU" dirty="0"/>
          </a:p>
        </p:txBody>
      </p:sp>
      <p:pic>
        <p:nvPicPr>
          <p:cNvPr id="1026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754" y="1571612"/>
            <a:ext cx="6348246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500694" y="5143512"/>
            <a:ext cx="3286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http://feldgrau.info/index.php/other/7533-podlinnaya-istoriya-sozdaniya-memoriala-mogily-heizvestnogo-soldata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&amp;Icy;&amp;mcy;&amp;yacy; &amp;tcy;&amp;vcy;&amp;ocy;&amp;iecy; &amp;ncy;&amp;iecy;&amp;icy;&amp;zcy;&amp;vcy;&amp;iecy;&amp;scy;&amp;tcy;&amp;ncy;&amp;ocy;, &amp;pcy;&amp;ocy;&amp;dcy;&amp;vcy;&amp;icy;&amp;gcy; &amp;tcy;&amp;vcy;&amp;ocy;&amp;jcy; &amp;bcy;&amp;iecy;&amp;scy;&amp;scy;&amp;mcy;&amp;iecy;&amp;rcy;&amp;tcy;&amp;iecy;&amp;n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912" y="1214421"/>
            <a:ext cx="7959054" cy="536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Практически у всех людей, причастных к созданию этого памятника, </a:t>
            </a:r>
          </a:p>
          <a:p>
            <a:pPr algn="ctr"/>
            <a:r>
              <a:rPr lang="ru-RU" b="1" dirty="0" smtClean="0"/>
              <a:t>было ощущение, что это главное дело их жизни</a:t>
            </a:r>
          </a:p>
          <a:p>
            <a:pPr algn="ctr"/>
            <a:r>
              <a:rPr lang="ru-RU" b="1" dirty="0" smtClean="0"/>
              <a:t> и оно — HАВСЕГДА, HАВЕЧHО.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8 мая 1967 года открыт мемориальный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архитектурный </a:t>
            </a:r>
            <a:r>
              <a:rPr lang="ru-RU" sz="2400" b="1" dirty="0"/>
              <a:t>ансамбль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Могила Неизвестного солдата</a:t>
            </a:r>
            <a:r>
              <a:rPr lang="ru-RU" sz="2400" b="1" dirty="0" smtClean="0"/>
              <a:t>», </a:t>
            </a:r>
          </a:p>
          <a:p>
            <a:pPr algn="ctr"/>
            <a:r>
              <a:rPr lang="ru-RU" sz="2400" b="1" dirty="0" smtClean="0"/>
              <a:t>созданный по проекту архитекторов Д. И. </a:t>
            </a:r>
            <a:r>
              <a:rPr lang="ru-RU" sz="2400" b="1" dirty="0" err="1" smtClean="0"/>
              <a:t>Бурдина</a:t>
            </a:r>
            <a:r>
              <a:rPr lang="ru-RU" sz="2400" b="1" dirty="0" smtClean="0"/>
              <a:t>, В. А. Климова, Ю. Р. </a:t>
            </a:r>
            <a:r>
              <a:rPr lang="ru-RU" sz="2400" b="1" dirty="0" err="1" smtClean="0"/>
              <a:t>Рабаева</a:t>
            </a:r>
            <a:r>
              <a:rPr lang="ru-RU" sz="2400" b="1" dirty="0" smtClean="0"/>
              <a:t> и скульптора Н. В. Томского. Зажжён Вечный огонь Л. И. Брежневым, принявшим факел от Героя Советского Союза А. П. Маресьева. </a:t>
            </a:r>
          </a:p>
          <a:p>
            <a:pPr algn="ctr"/>
            <a:r>
              <a:rPr lang="ru-RU" sz="2400" b="1" dirty="0" smtClean="0"/>
              <a:t>Вечный огонь на Могиле Неизвестного Солдата был зажжён от огня на Марсовом поле.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38"/>
            <a:ext cx="624875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501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надгробной плите установлена бронзовая композиция — солдатская каска и лавровая ветвь, лежащие на боевом знамени.</a:t>
            </a:r>
          </a:p>
          <a:p>
            <a:pPr algn="ctr"/>
            <a:r>
              <a:rPr lang="ru-RU" b="1" dirty="0" smtClean="0"/>
              <a:t>В центре мемориала — ниша с надписью </a:t>
            </a:r>
          </a:p>
          <a:p>
            <a:pPr algn="ctr"/>
            <a:r>
              <a:rPr lang="ru-RU" sz="2400" b="1" dirty="0" smtClean="0"/>
              <a:t>«Имя твоё неизвестно, подвиг твой бессмертен» </a:t>
            </a:r>
          </a:p>
          <a:p>
            <a:pPr algn="ctr"/>
            <a:r>
              <a:rPr lang="ru-RU" b="1" dirty="0" smtClean="0"/>
              <a:t>(предложена С. В. Михалковым, по другой версии — результат совместного творчества поэтов и писателей М. К. Луконина, С. В. Михалкова, К. М. Симонова и С. С. Смирнова</a:t>
            </a:r>
            <a:r>
              <a:rPr lang="en-US" b="1" dirty="0" smtClean="0"/>
              <a:t>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8436" name="Picture 4" descr="&amp;ucy; &amp;mcy;&amp;ocy;&amp;gcy;&amp;icy;&amp;lcy;&amp;ycy; &amp;ncy;&amp;iecy;&amp;icy;&amp;zcy;&amp;vcy;&amp;iecy;&amp;scy;&amp;tcy;&amp;ncy;&amp;ocy;&amp;gcy;&amp;ocy; &amp;scy;&amp;ocy;&amp;lcy;&amp;dcy;&amp;a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64318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538</Words>
  <Application>Microsoft Office PowerPoint</Application>
  <PresentationFormat>Экран (4:3)</PresentationFormat>
  <Paragraphs>94</Paragraphs>
  <Slides>17</Slides>
  <Notes>0</Notes>
  <HiddenSlides>1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3 декабря станет Днем Неизвестного солдата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станет Днем Неизвестного солдата </dc:title>
  <dc:creator>Admin</dc:creator>
  <cp:lastModifiedBy>Admin</cp:lastModifiedBy>
  <cp:revision>17</cp:revision>
  <dcterms:created xsi:type="dcterms:W3CDTF">2014-12-02T17:01:09Z</dcterms:created>
  <dcterms:modified xsi:type="dcterms:W3CDTF">2014-12-02T19:43:00Z</dcterms:modified>
</cp:coreProperties>
</file>