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3652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249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52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03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480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316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385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05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328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189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705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944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856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068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980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822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908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71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6659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21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48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71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854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37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pic>
        <p:nvPicPr>
          <p:cNvPr id="15" name="Shape 15" descr="Dibujo.bmp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Shape 1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17" name="Shape 1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70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18"/>
            <p:cNvSpPr txBox="1"/>
            <p:nvPr/>
          </p:nvSpPr>
          <p:spPr>
            <a:xfrm>
              <a:off x="0" y="0"/>
              <a:ext cx="9144000" cy="70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 descr="Dibuj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Shape 84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85" name="Shape 8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701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Shape 86"/>
            <p:cNvSpPr txBox="1"/>
            <p:nvPr/>
          </p:nvSpPr>
          <p:spPr>
            <a:xfrm>
              <a:off x="0" y="0"/>
              <a:ext cx="9144000" cy="70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" name="Shape 87" descr="Dibuj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ru.wikipedia.org/wiki/%D0%A1%D0%BA%D1%83%D1%82%D0%B5%D1%8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425" y="4913312"/>
            <a:ext cx="2897187" cy="177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4320-31бар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137" y="5194300"/>
            <a:ext cx="2516187" cy="133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8531225" y="0"/>
            <a:ext cx="61277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25" tIns="49350" rIns="98725" bIns="49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fld id="{00000000-1234-1234-1234-123412341234}" type="slidenum">
              <a:rPr lang="en-US" sz="19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grpSp>
        <p:nvGrpSpPr>
          <p:cNvPr id="116" name="Shape 116"/>
          <p:cNvGrpSpPr/>
          <p:nvPr/>
        </p:nvGrpSpPr>
        <p:grpSpPr>
          <a:xfrm>
            <a:off x="-12700" y="-52387"/>
            <a:ext cx="9147176" cy="698500"/>
            <a:chOff x="0" y="0"/>
            <a:chExt cx="2147483647" cy="2147483647"/>
          </a:xfrm>
        </p:grpSpPr>
        <p:sp>
          <p:nvSpPr>
            <p:cNvPr id="117" name="Shape 117"/>
            <p:cNvSpPr txBox="1"/>
            <p:nvPr/>
          </p:nvSpPr>
          <p:spPr>
            <a:xfrm>
              <a:off x="745395" y="170823860"/>
              <a:ext cx="2146738251" cy="1537402441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" name="Shape 118"/>
            <p:cNvCxnSpPr/>
            <p:nvPr/>
          </p:nvCxnSpPr>
          <p:spPr>
            <a:xfrm rot="10800000">
              <a:off x="745190" y="1857695271"/>
              <a:ext cx="2146738251" cy="0"/>
            </a:xfrm>
            <a:prstGeom prst="straightConnector1">
              <a:avLst/>
            </a:prstGeom>
            <a:noFill/>
            <a:ln w="57150" cap="flat" cmpd="thickThin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119" name="Shape 1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400277238" cy="21474836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" name="Shape 120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121" name="Shape 121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3" name="Shape 123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124" name="Shape 124" descr="C:\Documents and Settings\Прензов\Рабочий стол\Ролик-РЕКЛАМА вуза\Эмблемы ВАТТ, ВИ(ИТ), ЖДВ + физо, наука, досуг ВИ(ИТ)\Герб ВАТТ 2007_ прозр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25" y="23812"/>
            <a:ext cx="430212" cy="53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892175" y="3717925"/>
            <a:ext cx="7997825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92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УЧЕБНЫЕ ВОПРОСЫ:</a:t>
            </a:r>
            <a:endParaRPr/>
          </a:p>
          <a:p>
            <a:pPr marL="0" marR="0" lvl="0" indent="44926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9262" marR="0" lvl="0" indent="-449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Классификация коробок передач.</a:t>
            </a:r>
            <a:endParaRPr/>
          </a:p>
          <a:p>
            <a:pPr marL="449262" marR="0" lvl="0" indent="-449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Назначение и общее устройство механической коробки передач.</a:t>
            </a:r>
            <a:endParaRPr/>
          </a:p>
          <a:p>
            <a:pPr marL="449262" marR="0" lvl="0" indent="-449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 механической коробки передач.</a:t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908050" y="981075"/>
            <a:ext cx="7929562" cy="123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ЗАНЯТИЯ: </a:t>
            </a:r>
            <a:endParaRPr/>
          </a:p>
          <a:p>
            <a:pPr marL="0" marR="0" lvl="0" indent="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ознакомится с классификацией коробок передач;</a:t>
            </a:r>
            <a:endParaRPr/>
          </a:p>
          <a:p>
            <a:pPr marL="0" marR="0" lvl="0" indent="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изучить назначение, общее устройство и работу механической коробки передач.</a:t>
            </a:r>
            <a:endParaRPr/>
          </a:p>
        </p:txBody>
      </p:sp>
      <p:pic>
        <p:nvPicPr>
          <p:cNvPr id="127" name="Shape 127" descr="http://s14.rimg.info/c95c4adbf242d019e9bd94ee5daf0b0e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0012" y="981075"/>
            <a:ext cx="893762" cy="36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 descr="http://s14.rimg.info/c95c4adbf242d019e9bd94ee5daf0b0e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0012" y="3357562"/>
            <a:ext cx="893762" cy="36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http://class-fizika.narod.ru/BOOK9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08850" y="3213100"/>
            <a:ext cx="976312" cy="67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Shape 130"/>
          <p:cNvGrpSpPr/>
          <p:nvPr/>
        </p:nvGrpSpPr>
        <p:grpSpPr>
          <a:xfrm>
            <a:off x="8656637" y="-36512"/>
            <a:ext cx="542925" cy="646112"/>
            <a:chOff x="8656637" y="-36512"/>
            <a:chExt cx="542925" cy="646112"/>
          </a:xfrm>
        </p:grpSpPr>
        <p:pic>
          <p:nvPicPr>
            <p:cNvPr id="131" name="Shape 13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56637" y="-36512"/>
              <a:ext cx="542925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Shape 132"/>
            <p:cNvSpPr txBox="1"/>
            <p:nvPr/>
          </p:nvSpPr>
          <p:spPr>
            <a:xfrm>
              <a:off x="8801100" y="9683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Shape 307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308" name="Shape 30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Shape 309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310" name="Shape 310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311" name="Shape 3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Shape 312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313" name="Shape 313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314" name="Shape 3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Shape 315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316" name="Shape 316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317" name="Shape 3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Shape 318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320" name="Shape 320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2" name="Shape 322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23" name="Shape 323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24" name="Shape 324"/>
          <p:cNvSpPr txBox="1"/>
          <p:nvPr/>
        </p:nvSpPr>
        <p:spPr>
          <a:xfrm>
            <a:off x="298450" y="660400"/>
            <a:ext cx="8856662" cy="424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зависимости от числа ступеней различают следующие конструкции: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четырехступенчатая коробка передач;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пятиступенчатая коробка передач;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шестиступенчатая коробка передач;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многоступенчатая коробка передач.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Наибольшее распространение на современных автомобилях получила пятиступенчатая коробка передач.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всего многообразия конструкций МКПП можно выделить коробки двух основных видов: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трехвальная коробка передач;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двухвальная коробка передач.</a:t>
            </a:r>
            <a:endParaRPr/>
          </a:p>
        </p:txBody>
      </p:sp>
      <p:sp>
        <p:nvSpPr>
          <p:cNvPr id="325" name="Shape 325"/>
          <p:cNvSpPr txBox="1"/>
          <p:nvPr/>
        </p:nvSpPr>
        <p:spPr>
          <a:xfrm>
            <a:off x="298450" y="5260975"/>
            <a:ext cx="845026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Трехвальная коробка передач устанавливается, как правило, на заднеприводные автомобили. Двухвальная механическая коробка передач применяется на переднеприводных легковых автомобилях.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Shape 330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331" name="Shape 3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Shape 332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333" name="Shape 333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334" name="Shape 3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Shape 335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336" name="Shape 336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337" name="Shape 3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Shape 338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339" name="Shape 339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340" name="Shape 34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Shape 341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/>
            </a:p>
          </p:txBody>
        </p:sp>
      </p:grpSp>
      <p:grpSp>
        <p:nvGrpSpPr>
          <p:cNvPr id="342" name="Shape 342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343" name="Shape 343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5" name="Shape 345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46" name="Shape 346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47" name="Shape 347"/>
          <p:cNvSpPr txBox="1"/>
          <p:nvPr/>
        </p:nvSpPr>
        <p:spPr>
          <a:xfrm>
            <a:off x="411162" y="519112"/>
            <a:ext cx="82994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Verdana"/>
              <a:buNone/>
            </a:pPr>
            <a:r>
              <a:rPr lang="en-US" sz="1800" b="1" i="1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Устройство трехвальной механической коробка передач</a:t>
            </a:r>
            <a:endParaRPr/>
          </a:p>
        </p:txBody>
      </p:sp>
      <p:sp>
        <p:nvSpPr>
          <p:cNvPr id="348" name="Shape 348"/>
          <p:cNvSpPr txBox="1"/>
          <p:nvPr/>
        </p:nvSpPr>
        <p:spPr>
          <a:xfrm>
            <a:off x="179387" y="925512"/>
            <a:ext cx="6859587" cy="280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Трехвальная коробка передач имеет следующее устройство: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n-US" sz="16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ведущий (первичный) вал;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n-US" sz="16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шестерня ведущего вала;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n-US" sz="16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промежуточный вал;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n-US" sz="16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блок шестерен промежуточного вала;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n-US" sz="16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ведомый (вторичный) вал;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n-US" sz="16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блок шестерен ведомого вала;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n-US" sz="16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муфты синхронизаторов;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n-US" sz="16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механизм переключения передач;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n-US" sz="16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картер (корпус) коробки передач.</a:t>
            </a:r>
            <a:endParaRPr/>
          </a:p>
        </p:txBody>
      </p:sp>
      <p:pic>
        <p:nvPicPr>
          <p:cNvPr id="349" name="Shape 349" descr="https://im0-tub-ru.yandex.net/i?id=81aff84bc796955055e17749afa45072-l&amp;n=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7762" y="3721100"/>
            <a:ext cx="66675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Shape 354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355" name="Shape 3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Shape 356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357" name="Shape 357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358" name="Shape 3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Shape 359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360" name="Shape 360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361" name="Shape 36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Shape 362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363" name="Shape 363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364" name="Shape 3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Shape 365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grpSp>
        <p:nvGrpSpPr>
          <p:cNvPr id="366" name="Shape 366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367" name="Shape 367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9" name="Shape 369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70" name="Shape 370"/>
          <p:cNvSpPr txBox="1"/>
          <p:nvPr/>
        </p:nvSpPr>
        <p:spPr>
          <a:xfrm>
            <a:off x="28575" y="1012825"/>
            <a:ext cx="84963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71" name="Shape 371"/>
          <p:cNvSpPr txBox="1"/>
          <p:nvPr/>
        </p:nvSpPr>
        <p:spPr>
          <a:xfrm>
            <a:off x="604837" y="584200"/>
            <a:ext cx="82994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Verdana"/>
              <a:buNone/>
            </a:pPr>
            <a:r>
              <a:rPr lang="en-US" sz="1800" b="1" i="1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Устройство трехвальной механической коробка передач</a:t>
            </a:r>
            <a:endParaRPr/>
          </a:p>
        </p:txBody>
      </p:sp>
      <p:sp>
        <p:nvSpPr>
          <p:cNvPr id="372" name="Shape 372"/>
          <p:cNvSpPr txBox="1"/>
          <p:nvPr/>
        </p:nvSpPr>
        <p:spPr>
          <a:xfrm>
            <a:off x="244475" y="1428750"/>
            <a:ext cx="8632825" cy="507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Ведущий вал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обеспечивает соединение со сцеплением. На валу имеются шлицы для ведомого диска сцепления. Крутящий момент от ведущего вала передается через соответствующую шестерню, находящуюся с ним в жестком зацеплении.</a:t>
            </a:r>
            <a:endParaRPr/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Промежуточный вал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расположен параллельно первичному валу. На валу располагается блок шестерен, находящийся с ним в жестком зацеплении.</a:t>
            </a:r>
            <a:endParaRPr/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Ведомый вал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расположен на одной оси с ведущим. Технически это осуществляется за счет торцевого подшипника на ведущем валу, в который входит ведомый вал.</a:t>
            </a:r>
            <a:endParaRPr/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Блок шестерен ведомого вала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не имеет закрепления с валом и поэтому свободно вращается на нем. Блок шестерен промежуточного и ведомого вала, а также шестерня ведущего вала находятся в постоянном зацеплении.</a:t>
            </a:r>
            <a:endParaRPr/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Shape 377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378" name="Shape 37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Shape 379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380" name="Shape 380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381" name="Shape 38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Shape 382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383" name="Shape 383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384" name="Shape 38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Shape 385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386" name="Shape 386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387" name="Shape 38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Shape 388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grpSp>
        <p:nvGrpSpPr>
          <p:cNvPr id="389" name="Shape 389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390" name="Shape 390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91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2" name="Shape 392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93" name="Shape 393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394" name="Shape 394"/>
          <p:cNvSpPr txBox="1"/>
          <p:nvPr/>
        </p:nvSpPr>
        <p:spPr>
          <a:xfrm>
            <a:off x="411162" y="519112"/>
            <a:ext cx="82994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Verdana"/>
              <a:buNone/>
            </a:pPr>
            <a:r>
              <a:rPr lang="en-US" sz="1800" b="1" i="1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Устройство трехвальной механической коробка передач</a:t>
            </a:r>
            <a:endParaRPr/>
          </a:p>
        </p:txBody>
      </p:sp>
      <p:sp>
        <p:nvSpPr>
          <p:cNvPr id="395" name="Shape 395"/>
          <p:cNvSpPr txBox="1"/>
          <p:nvPr/>
        </p:nvSpPr>
        <p:spPr>
          <a:xfrm>
            <a:off x="104775" y="927100"/>
            <a:ext cx="8912225" cy="59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 шестернями ведомого вала располагаются муфты синронизаторов (обиходное название синхронизаторы). Работа синхронизаторов основана на выравнивании (синхронизации) угловых скоростей шестерен ведомого вала с угловой скоростью самого вала за счет сил трения. Муфты имеют жесткое зацепление с ведомым валом и могут двигаться по нему в продольном направлении за счет шлицевого соединения. На торцах муфты имеют зубчатые венцы, которые могут входить в соединение с соответствующими зубчатыми венцами шестерен ведомого вала. На современных коробках передач синхронизаторы устанавливаются на всех передачах.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Механизм переключения трехвальной коробки передач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обычно располагается непосредственно на корпусе коробки. Конструктивно он состоит из рычага управления и ползунов с вилками. Для предотвращения одновременного включения двух передач механизм оснащен блокирующим устройством. Механизм переключения передач может также иметь дистанционное управление.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Картер коробки передач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служит для размещения конструктивных частей и механизмов, а также для хранения масла. Картер изготавливается из алюминиевого или магниевого сплава.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Shape 400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401" name="Shape 4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Shape 402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403" name="Shape 403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404" name="Shape 40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Shape 405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406" name="Shape 406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407" name="Shape 40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Shape 408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409" name="Shape 409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410" name="Shape 4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Shape 411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</p:grpSp>
      <p:grpSp>
        <p:nvGrpSpPr>
          <p:cNvPr id="412" name="Shape 412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413" name="Shape 413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5" name="Shape 415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16" name="Shape 416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417" name="Shape 417"/>
          <p:cNvSpPr txBox="1"/>
          <p:nvPr/>
        </p:nvSpPr>
        <p:spPr>
          <a:xfrm>
            <a:off x="411162" y="519112"/>
            <a:ext cx="82994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Verdana"/>
              <a:buNone/>
            </a:pPr>
            <a:r>
              <a:rPr lang="en-US" sz="1800" b="1" i="1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Назначение и устройство синхронизатора</a:t>
            </a:r>
            <a:endParaRPr/>
          </a:p>
        </p:txBody>
      </p:sp>
      <p:sp>
        <p:nvSpPr>
          <p:cNvPr id="418" name="Shape 418"/>
          <p:cNvSpPr txBox="1"/>
          <p:nvPr/>
        </p:nvSpPr>
        <p:spPr>
          <a:xfrm>
            <a:off x="466725" y="1001712"/>
            <a:ext cx="864235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b="1" i="1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Синхронизаторы (применительно к трансмиссии)</a:t>
            </a:r>
            <a:r>
              <a:rPr lang="en-US" sz="18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– это устройство, которое синхронизирует частоты вращения вала и шестерен. Таким образом, переключение становится быстрым и плавным, без лишних шумов и «хруста», также эти устройства снижают поломки, вызванные не правильными переключениями и износ деталей.</a:t>
            </a:r>
            <a:endParaRPr/>
          </a:p>
        </p:txBody>
      </p:sp>
      <p:pic>
        <p:nvPicPr>
          <p:cNvPr id="419" name="Shape 419" descr="схема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537" y="2868612"/>
            <a:ext cx="5303837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5810250" y="2859087"/>
            <a:ext cx="3097212" cy="375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1)      Основное блокирующее кольцо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2)      Корпус ступицы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3)      Шестерня так называемого «сухаря»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4)      Кольцевая пружина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5)      Конус фрикционный шестерни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6)      Основная шестерня передачи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7)      Еще одно кольцо блокировки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8)      Муфта самого синхронизатора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9)      Еще один «сухарь»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10)   Шестерня, еще одной передачи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Shape 425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426" name="Shape 4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" name="Shape 427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428" name="Shape 428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429" name="Shape 4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Shape 430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431" name="Shape 431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432" name="Shape 4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Shape 433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434" name="Shape 434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435" name="Shape 4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Shape 436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18</a:t>
              </a:r>
              <a:endParaRPr/>
            </a:p>
          </p:txBody>
        </p:sp>
      </p:grpSp>
      <p:grpSp>
        <p:nvGrpSpPr>
          <p:cNvPr id="437" name="Shape 437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438" name="Shape 438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Shape 439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0" name="Shape 440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41" name="Shape 441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442" name="Shape 442"/>
          <p:cNvSpPr txBox="1"/>
          <p:nvPr/>
        </p:nvSpPr>
        <p:spPr>
          <a:xfrm>
            <a:off x="411162" y="519112"/>
            <a:ext cx="82994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Verdana"/>
              <a:buNone/>
            </a:pPr>
            <a:r>
              <a:rPr lang="en-US" sz="1800" b="1" i="1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Принцип работы МКПП</a:t>
            </a:r>
            <a:endParaRPr/>
          </a:p>
        </p:txBody>
      </p:sp>
      <p:sp>
        <p:nvSpPr>
          <p:cNvPr id="443" name="Shape 443"/>
          <p:cNvSpPr txBox="1"/>
          <p:nvPr/>
        </p:nvSpPr>
        <p:spPr>
          <a:xfrm>
            <a:off x="303212" y="1111250"/>
            <a:ext cx="8515350" cy="424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Включение передачи означает соединение одной из шестерней вторичного вала с ним самим, чтобы они начали вращаться вместе. Осуществляется это так: между шестернями располагаются специальные муфты, которые могут перемещаться вдоль вала, но вращаются вместе с ним. Они выполняют роль «замков», при помощи зубчатых венцов на своих соприкасающихся торцах жестко соединяющих вал с шестерней, к которой примыкает муфта. Она приводится в движение вилкой – этакой «рогаткой», которая, в свою очередь, соединена с рычагом КПП – тем самым, которым орудует водитель. Привод КПП может быть разным: рычажным (с использованием металлического вала), тросовым и даже гидравлическим (такой используют на грузовиках).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Теперь картинка более-менее сложилась: передвинув муфту к одной из шестерней вторичного вала и замкнув их, мы добиваемся вращения вала и, соответственно, передачи крутящего момента на колеса. Но тут есть еще несколько «фишек», о которых нужно упомянуть.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Shape 448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449" name="Shape 4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0" name="Shape 450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451" name="Shape 451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452" name="Shape 45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Shape 453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454" name="Shape 454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455" name="Shape 45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Shape 456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457" name="Shape 457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458" name="Shape 45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Shape 459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18</a:t>
              </a:r>
              <a:endParaRPr/>
            </a:p>
          </p:txBody>
        </p:sp>
      </p:grpSp>
      <p:grpSp>
        <p:nvGrpSpPr>
          <p:cNvPr id="460" name="Shape 460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461" name="Shape 461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3" name="Shape 463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64" name="Shape 464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465" name="Shape 465"/>
          <p:cNvSpPr txBox="1"/>
          <p:nvPr/>
        </p:nvSpPr>
        <p:spPr>
          <a:xfrm>
            <a:off x="411162" y="519112"/>
            <a:ext cx="82994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Verdana"/>
              <a:buNone/>
            </a:pPr>
            <a:r>
              <a:rPr lang="en-US" sz="1800" b="1" i="1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Принцип работы МКПП</a:t>
            </a:r>
            <a:endParaRPr/>
          </a:p>
        </p:txBody>
      </p:sp>
      <p:sp>
        <p:nvSpPr>
          <p:cNvPr id="466" name="Shape 466"/>
          <p:cNvSpPr txBox="1"/>
          <p:nvPr/>
        </p:nvSpPr>
        <p:spPr>
          <a:xfrm>
            <a:off x="303212" y="1111250"/>
            <a:ext cx="8515350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Синхронизаторы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начала представим себе переключение передачи при движении автомобиля. Муфта, отходя от шестерни, разблокирует ее и пойдет к соседней (либо же в дело вступит другая муфта, между другими шестернями). Казалось бы, никаких проблем тут нет… Однако все не так гладко: ведь муфта (и, соответственно, вторичный вал) теперь имеет одну скорость вращения, заданную предыдущей ведомой шестерней, а шестерня следующей передачи – другую. Если просто резко совместить их, произойдет удар, который, хоть и моментально уравняет скорости, ничего хорошего не принесет: во-первых, шестерни и их зубья могут банально повредиться, а во-вторых, переключать передачи таким образом – вообще не лучшая затея. Как же быть? Ответ прост: перед включением передачи скорости движения шестерни и муфты нужно синхронизировать.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Shape 471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472" name="Shape 4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Shape 473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474" name="Shape 474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475" name="Shape 47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Shape 476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477" name="Shape 477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478" name="Shape 47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Shape 479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480" name="Shape 480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481" name="Shape 48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2" name="Shape 482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18</a:t>
              </a:r>
              <a:endParaRPr/>
            </a:p>
          </p:txBody>
        </p:sp>
      </p:grpSp>
      <p:grpSp>
        <p:nvGrpSpPr>
          <p:cNvPr id="483" name="Shape 483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484" name="Shape 484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Shape 485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6" name="Shape 486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87" name="Shape 487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488" name="Shape 488"/>
          <p:cNvSpPr txBox="1"/>
          <p:nvPr/>
        </p:nvSpPr>
        <p:spPr>
          <a:xfrm>
            <a:off x="411162" y="519112"/>
            <a:ext cx="82994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Verdana"/>
              <a:buNone/>
            </a:pPr>
            <a:r>
              <a:rPr lang="en-US" sz="1800" b="1" i="1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Принцип работы МКПП</a:t>
            </a:r>
            <a:endParaRPr/>
          </a:p>
        </p:txBody>
      </p:sp>
      <p:sp>
        <p:nvSpPr>
          <p:cNvPr id="489" name="Shape 489"/>
          <p:cNvSpPr txBox="1"/>
          <p:nvPr/>
        </p:nvSpPr>
        <p:spPr>
          <a:xfrm>
            <a:off x="303212" y="1111250"/>
            <a:ext cx="8515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Синхронизаторы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этих целей используются детали, именуемые – внезапно – синхронизаторами. Принцип их работы прост настолько же, насколько и их название. Для синхронизации скоростей двух вращающихся узлов используется самое простое решение: сила трения. Перед тем, как войти в зацепление с шестерней, муфта подходит к ней вплотную. Контактная часть шестерни имеет коническую форму, а на муфте расположен ответный конус, на котором установлено бронзовое кольцо (или несколько колец, так как эти детали, как можно понять, подвергаются основному износу). Прижимаясь к зубчатому колесу через эту «прокладку», муфта разгоняет или тормозит его до своей скорости. Далее все идет уже как по маслу: поскольку теперь две детали неподвижны относительно друг друга, муфта легко, плавно, без рывков и толчков входит в зацепление с шестерней посредством зубчатых венцов, расположенных в зоне сопряжения, и они продолжают движение вместе.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Shape 494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495" name="Shape 4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Shape 496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497" name="Shape 497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498" name="Shape 4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9" name="Shape 499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500" name="Shape 500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501" name="Shape 50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Shape 502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503" name="Shape 503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504" name="Shape 50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Shape 505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19</a:t>
              </a:r>
              <a:endParaRPr/>
            </a:p>
          </p:txBody>
        </p:sp>
      </p:grpSp>
      <p:grpSp>
        <p:nvGrpSpPr>
          <p:cNvPr id="506" name="Shape 506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507" name="Shape 507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508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9" name="Shape 509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510" name="Shape 510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x="411162" y="519112"/>
            <a:ext cx="82994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Verdana"/>
              <a:buNone/>
            </a:pPr>
            <a:r>
              <a:rPr lang="en-US" sz="1800" b="1" i="1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Принцип работы МКПП</a:t>
            </a:r>
            <a:endParaRPr/>
          </a:p>
        </p:txBody>
      </p:sp>
      <p:sp>
        <p:nvSpPr>
          <p:cNvPr id="512" name="Shape 512"/>
          <p:cNvSpPr txBox="1"/>
          <p:nvPr/>
        </p:nvSpPr>
        <p:spPr>
          <a:xfrm>
            <a:off x="303212" y="885825"/>
            <a:ext cx="8515350" cy="563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Прямая и повышающая передачи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Переходим к следующему пункту. Представим себе, что, постепенно разгоняясь, мы достигли такой скорости движения автомобиля, при которой двигатель в состоянии обеспечить то, о чем мы говорили в самом начале, – непосредственное вращение колес без помощи дополнительных шестерней. Какое решение этой задачи будет наиболее простым? Вспоминая, что первичный и вторичный вал в трехвальной КПП располагаются на одной оси, мы приходим к простому выводу: нужно соединить их напрямую. Таким образом мы добиваемся желаемого результата: скорость вращения маховика двигателя совпадает со скоростью вращения вторичного вала, непосредственно передающего крутящий момент на колеса. Идеально! При этом передаточное отношение, очевидно, составляет 1:1, поэтому такая передача называется прямой.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Прямая передача является весьма удобной и выгодной: во-первых, минимизируются потери энергии на вращение промежуточных зубчатых колес, а во-вторых, сами колеса гораздо меньше изнашиваются, так как на них не передается никакого усилия. Однако мы помним, что шестерни промежуточного и вторичного валов всегда находятся в зацеплении, и оно никуда не пропадает, так что они продолжают вращаться, но уже «вхолостую», не передавая крутящий момент.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Shape 517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518" name="Shape 5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9" name="Shape 519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520" name="Shape 520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521" name="Shape 5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Shape 522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523" name="Shape 523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524" name="Shape 5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Shape 525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526" name="Shape 526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527" name="Shape 5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Shape 528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/>
            </a:p>
          </p:txBody>
        </p:sp>
      </p:grpSp>
      <p:grpSp>
        <p:nvGrpSpPr>
          <p:cNvPr id="529" name="Shape 529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530" name="Shape 530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Shape 531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2" name="Shape 532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533" name="Shape 533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534" name="Shape 534"/>
          <p:cNvSpPr txBox="1"/>
          <p:nvPr/>
        </p:nvSpPr>
        <p:spPr>
          <a:xfrm>
            <a:off x="411162" y="519112"/>
            <a:ext cx="82994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Verdana"/>
              <a:buNone/>
            </a:pPr>
            <a:r>
              <a:rPr lang="en-US" sz="1800" b="1" i="1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Принцип работы МКПП</a:t>
            </a:r>
            <a:endParaRPr/>
          </a:p>
        </p:txBody>
      </p:sp>
      <p:sp>
        <p:nvSpPr>
          <p:cNvPr id="535" name="Shape 535"/>
          <p:cNvSpPr txBox="1"/>
          <p:nvPr/>
        </p:nvSpPr>
        <p:spPr>
          <a:xfrm>
            <a:off x="314325" y="1060450"/>
            <a:ext cx="8515350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А что если пойти еще дальше и сделать передаточное число меньше единицы? Нет проблем: это практикуется уже давно. На деле это означает, что ведомая шестерня будет меньше ведущей, а, следовательно, двигатель при той же скорости, что и на прямой передаче, будет работать на меньших оборотах. Преимущества? Снижаются потребление топлива, шум и износ двигателя. Однако крутящий момент в таких условиях будет далеко не самым высоким, и для передвижения нужно поддерживать большую скорость. Повышающая передача (ее еще называют овердрайв) служит в основном для поддержания этой скорости при постоянном движении, а при обгоне вам, скорее всего, придется переключиться на пониженную.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85762" y="2576512"/>
            <a:ext cx="83534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ПЕРВЫЙ УЧЕБНЫЙ ВОПРОС: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36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Классификация коробок передач</a:t>
            </a:r>
            <a:r>
              <a:rPr lang="en-US" sz="3600" b="1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/>
          </a:p>
        </p:txBody>
      </p:sp>
      <p:pic>
        <p:nvPicPr>
          <p:cNvPr id="138" name="Shape 138" descr="4320-31ба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615950"/>
            <a:ext cx="2516187" cy="133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Рисунок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1850" y="5289550"/>
            <a:ext cx="196215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C:\Documents and Settings\Прензов\Рабочий стол\Ролик-РЕКЛАМА вуза\Эмблемы ВАТТ, ВИ(ИТ), ЖДВ + физо, наука, досуг ВИ(ИТ)\Герб ВАТТ 2007_ прозр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5450" y="615950"/>
            <a:ext cx="936625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752975"/>
            <a:ext cx="1341437" cy="18589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Shape 142"/>
          <p:cNvGrpSpPr/>
          <p:nvPr/>
        </p:nvGrpSpPr>
        <p:grpSpPr>
          <a:xfrm>
            <a:off x="-12700" y="-52387"/>
            <a:ext cx="9147176" cy="698500"/>
            <a:chOff x="0" y="0"/>
            <a:chExt cx="2147483647" cy="2147483647"/>
          </a:xfrm>
        </p:grpSpPr>
        <p:sp>
          <p:nvSpPr>
            <p:cNvPr id="143" name="Shape 143"/>
            <p:cNvSpPr txBox="1"/>
            <p:nvPr/>
          </p:nvSpPr>
          <p:spPr>
            <a:xfrm>
              <a:off x="745395" y="170823860"/>
              <a:ext cx="2146738251" cy="1537402441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4" name="Shape 144"/>
            <p:cNvCxnSpPr/>
            <p:nvPr/>
          </p:nvCxnSpPr>
          <p:spPr>
            <a:xfrm rot="10800000">
              <a:off x="745190" y="1857695271"/>
              <a:ext cx="2146738251" cy="0"/>
            </a:xfrm>
            <a:prstGeom prst="straightConnector1">
              <a:avLst/>
            </a:prstGeom>
            <a:noFill/>
            <a:ln w="57150" cap="flat" cmpd="thickThin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145" name="Shape 14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400277238" cy="21474836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" name="Shape 146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147" name="Shape 147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9" name="Shape 149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Shape 540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541" name="Shape 5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Shape 542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543" name="Shape 543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544" name="Shape 5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5" name="Shape 545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546" name="Shape 546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547" name="Shape 54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8" name="Shape 548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549" name="Shape 549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550" name="Shape 55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1" name="Shape 551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/>
            </a:p>
          </p:txBody>
        </p:sp>
      </p:grpSp>
      <p:grpSp>
        <p:nvGrpSpPr>
          <p:cNvPr id="552" name="Shape 552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553" name="Shape 553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Shape 554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5" name="Shape 555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556" name="Shape 556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557" name="Shape 557"/>
          <p:cNvSpPr txBox="1"/>
          <p:nvPr/>
        </p:nvSpPr>
        <p:spPr>
          <a:xfrm>
            <a:off x="411162" y="519112"/>
            <a:ext cx="82994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Verdana"/>
              <a:buNone/>
            </a:pPr>
            <a:r>
              <a:rPr lang="en-US" sz="1800" b="1" i="1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Принцип работы МКПП</a:t>
            </a:r>
            <a:endParaRPr/>
          </a:p>
        </p:txBody>
      </p:sp>
      <p:sp>
        <p:nvSpPr>
          <p:cNvPr id="558" name="Shape 558"/>
          <p:cNvSpPr txBox="1"/>
          <p:nvPr/>
        </p:nvSpPr>
        <p:spPr>
          <a:xfrm>
            <a:off x="411162" y="1177925"/>
            <a:ext cx="85153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Задний ход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Ну вот, с тем, как ехать вперед, мы разобрались, а как же реализовать задний ход? Ведь вращение маховика не изменишь, а значит, и первичный вал будет всегда вращаться строго в одном направлении. На самом деле, здесь все еще проще.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Имея ведущую и ведомую шестерни и необходимость изменить направление вращения последней, достаточно просто расположить между ними третью – промежуточную. Вопрос решен! Задний ход в автомобилях, как правило, выполнен именно так. Соответственно, ведущая и ведомая шестерни по-прежнему располагаются на своих местах, а вторичный вал при этом вращается в обратную сторону – противоположную первичному.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Shape 563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564" name="Shape 5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5" name="Shape 565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566" name="Shape 566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567" name="Shape 56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Shape 568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569" name="Shape 569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570" name="Shape 57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1" name="Shape 571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572" name="Shape 572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573" name="Shape 57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4" name="Shape 574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22</a:t>
              </a:r>
              <a:endParaRPr/>
            </a:p>
          </p:txBody>
        </p:sp>
      </p:grpSp>
      <p:grpSp>
        <p:nvGrpSpPr>
          <p:cNvPr id="575" name="Shape 575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576" name="Shape 576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Shape 577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8" name="Shape 578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579" name="Shape 579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pic>
        <p:nvPicPr>
          <p:cNvPr id="580" name="Shape 5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1412" y="549275"/>
            <a:ext cx="4787900" cy="59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Shape 585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586" name="Shape 5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Shape 587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588" name="Shape 588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589" name="Shape 58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0" name="Shape 590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591" name="Shape 591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592" name="Shape 59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Shape 593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594" name="Shape 594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595" name="Shape 59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6" name="Shape 596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23</a:t>
              </a:r>
              <a:endParaRPr/>
            </a:p>
          </p:txBody>
        </p:sp>
      </p:grpSp>
      <p:grpSp>
        <p:nvGrpSpPr>
          <p:cNvPr id="597" name="Shape 597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598" name="Shape 598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Shape 599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0" name="Shape 600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601" name="Shape 601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602" name="Shape 602"/>
          <p:cNvSpPr txBox="1"/>
          <p:nvPr/>
        </p:nvSpPr>
        <p:spPr>
          <a:xfrm>
            <a:off x="411162" y="519112"/>
            <a:ext cx="82994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Verdana"/>
              <a:buNone/>
            </a:pPr>
            <a:r>
              <a:rPr lang="en-US" sz="2000" b="1" i="1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Плюсы и минусы МКПП</a:t>
            </a:r>
            <a:endParaRPr/>
          </a:p>
        </p:txBody>
      </p:sp>
      <p:sp>
        <p:nvSpPr>
          <p:cNvPr id="603" name="Shape 603"/>
          <p:cNvSpPr txBox="1"/>
          <p:nvPr/>
        </p:nvSpPr>
        <p:spPr>
          <a:xfrm>
            <a:off x="303212" y="1963737"/>
            <a:ext cx="8515350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Относительная дешевизна конструкции по сравнению с аналогами.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Небольшая масса и завидный КПД (коэффициент полезного действия).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Отсутствие особых требований к охлаждению.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Преимущество с точки зрения экономии и лучшая среди аналогов динамика разгона.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Легкость и простота с точки зрения инженерии.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Высокая надежность и высокий ресурс эксплуатации.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Наличие возможности применять различные техники (что важно для асов и водителей со стажем) и стили вождения при некоторых условиях (например, во время гололедицы и при езде по бездорожью).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Машину с МКПП можно завести посредством толчка и осуществить её буксировку максимально легко и удобно на большие расстояния при любой скорости.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Наличие возможности рассоединения двигателя и трансмиссии.</a:t>
            </a:r>
            <a:b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604" name="Shape 604"/>
          <p:cNvSpPr txBox="1"/>
          <p:nvPr/>
        </p:nvSpPr>
        <p:spPr>
          <a:xfrm>
            <a:off x="560387" y="1522412"/>
            <a:ext cx="12160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Verdana"/>
              <a:buNone/>
            </a:pPr>
            <a:r>
              <a:rPr lang="en-US" sz="1800" b="1" i="1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Плюсы: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Shape 609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610" name="Shape 6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1" name="Shape 611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612" name="Shape 612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613" name="Shape 6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4" name="Shape 614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615" name="Shape 615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616" name="Shape 6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Shape 617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618" name="Shape 618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619" name="Shape 6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0" name="Shape 620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24</a:t>
              </a:r>
              <a:endParaRPr/>
            </a:p>
          </p:txBody>
        </p:sp>
      </p:grpSp>
      <p:grpSp>
        <p:nvGrpSpPr>
          <p:cNvPr id="621" name="Shape 621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622" name="Shape 622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Shape 623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4" name="Shape 624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625" name="Shape 625"/>
          <p:cNvSpPr txBox="1"/>
          <p:nvPr/>
        </p:nvSpPr>
        <p:spPr>
          <a:xfrm>
            <a:off x="0" y="677862"/>
            <a:ext cx="8496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626" name="Shape 626"/>
          <p:cNvSpPr txBox="1"/>
          <p:nvPr/>
        </p:nvSpPr>
        <p:spPr>
          <a:xfrm>
            <a:off x="411162" y="519112"/>
            <a:ext cx="82994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Verdana"/>
              <a:buNone/>
            </a:pPr>
            <a:r>
              <a:rPr lang="en-US" sz="2000" b="1" i="1" u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Плюсы и минусы МКПП</a:t>
            </a:r>
            <a:endParaRPr/>
          </a:p>
        </p:txBody>
      </p:sp>
      <p:sp>
        <p:nvSpPr>
          <p:cNvPr id="627" name="Shape 627"/>
          <p:cNvSpPr txBox="1"/>
          <p:nvPr/>
        </p:nvSpPr>
        <p:spPr>
          <a:xfrm>
            <a:off x="303212" y="1963737"/>
            <a:ext cx="8515350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Потребность при переключении полного разобщения между силовым механизмом и трансмиссией, а это оказывает влияние на время осуществления переключения.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достижения плавности переключения, придется долго набивать руку и копить опыт.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Идеальной плавности добиться не получится вообще, так как число ступеней в современных авто с механической коробкой передач колеблется от 4 до 7.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Относительно малый ресурс на узле сцепления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Статистические данные, говорящие о том, что водители, предпочитающие механику, более подвержены утомлениям в пути.</a:t>
            </a:r>
            <a:b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628" name="Shape 628"/>
          <p:cNvSpPr txBox="1"/>
          <p:nvPr/>
        </p:nvSpPr>
        <p:spPr>
          <a:xfrm>
            <a:off x="560387" y="1522412"/>
            <a:ext cx="13319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Verdana"/>
              <a:buNone/>
            </a:pPr>
            <a:r>
              <a:rPr lang="en-US" sz="1800" b="1" i="1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Минусы: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84175" y="1306512"/>
            <a:ext cx="835183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Коробка перемены передач (КПП)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является конструктивным элементом трансмиссии автомобиля. Коробка передач предназначена для изменения крутящего момента, скорости и направления движения автомобиля, а также длительного разъединения двигателя внутреннего сгорания от трансмиссии, посредством разъединения прямой связи (сцепления зубьев шестерен в КПП).</a:t>
            </a:r>
            <a:endParaRPr/>
          </a:p>
        </p:txBody>
      </p:sp>
      <p:grpSp>
        <p:nvGrpSpPr>
          <p:cNvPr id="155" name="Shape 155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156" name="Shape 1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Shape 157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158" name="Shape 158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159" name="Shape 15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Shape 160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161" name="Shape 161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162" name="Shape 16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Shape 163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Классификация коробок передач</a:t>
              </a:r>
              <a:endParaRPr/>
            </a:p>
          </p:txBody>
        </p:sp>
      </p:grpSp>
      <p:grpSp>
        <p:nvGrpSpPr>
          <p:cNvPr id="164" name="Shape 164"/>
          <p:cNvGrpSpPr/>
          <p:nvPr/>
        </p:nvGrpSpPr>
        <p:grpSpPr>
          <a:xfrm>
            <a:off x="8656637" y="-73025"/>
            <a:ext cx="542925" cy="646112"/>
            <a:chOff x="8656637" y="-73025"/>
            <a:chExt cx="542925" cy="646112"/>
          </a:xfrm>
        </p:grpSpPr>
        <p:pic>
          <p:nvPicPr>
            <p:cNvPr id="165" name="Shape 16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56637" y="-73025"/>
              <a:ext cx="542925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Shape 166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167" name="Shape 167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168" name="Shape 168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0" name="Shape 170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71" name="Shape 171"/>
          <p:cNvSpPr txBox="1"/>
          <p:nvPr/>
        </p:nvSpPr>
        <p:spPr>
          <a:xfrm>
            <a:off x="1377950" y="631825"/>
            <a:ext cx="63881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US" sz="2400" b="1" i="1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Назначение коробки  перемены передач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Shape 176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177" name="Shape 17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Shape 178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180" name="Shape 18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Shape 181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182" name="Shape 182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183" name="Shape 18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Shape 184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Классификация коробок передач</a:t>
              </a:r>
              <a:endParaRPr/>
            </a:p>
          </p:txBody>
        </p:sp>
      </p:grpSp>
      <p:grpSp>
        <p:nvGrpSpPr>
          <p:cNvPr id="185" name="Shape 185"/>
          <p:cNvGrpSpPr/>
          <p:nvPr/>
        </p:nvGrpSpPr>
        <p:grpSpPr>
          <a:xfrm>
            <a:off x="8656637" y="-73025"/>
            <a:ext cx="542925" cy="646112"/>
            <a:chOff x="8656637" y="-73025"/>
            <a:chExt cx="542925" cy="646112"/>
          </a:xfrm>
        </p:grpSpPr>
        <p:pic>
          <p:nvPicPr>
            <p:cNvPr id="186" name="Shape 18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56637" y="-73025"/>
              <a:ext cx="542925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Shape 187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grpSp>
        <p:nvGrpSpPr>
          <p:cNvPr id="188" name="Shape 188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189" name="Shape 189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1" name="Shape 191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92" name="Shape 192"/>
          <p:cNvSpPr txBox="1"/>
          <p:nvPr/>
        </p:nvSpPr>
        <p:spPr>
          <a:xfrm>
            <a:off x="1312862" y="512762"/>
            <a:ext cx="65166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Классификация коробок передач</a:t>
            </a:r>
            <a:endParaRPr/>
          </a:p>
        </p:txBody>
      </p:sp>
      <p:pic>
        <p:nvPicPr>
          <p:cNvPr id="193" name="Shape 193" descr="http://ams-kaskad.ru/images/stories/honda42/content/powertrain/transmissions/clasif_kpp4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05062" y="1146175"/>
            <a:ext cx="4333875" cy="539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396875" y="1141412"/>
            <a:ext cx="8351837" cy="532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Ступенчатые КПП: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Механические КПП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разновидность коробки передач, механизм, предназначенный для ступенчатого изменения передаточного отношения, в котором выбор передачи осуществляется оператором (водителем) вручную.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Роботизированные КПП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(обиходное название – коробка-робот) представляет собой механическую коробку передач, в которой функции выключения сцепления и переключения передач автоматизированы.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grpSp>
        <p:nvGrpSpPr>
          <p:cNvPr id="199" name="Shape 199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200" name="Shape 2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Shape 201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202" name="Shape 202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203" name="Shape 20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Shape 204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205" name="Shape 205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206" name="Shape 20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Shape 207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Классификация коробок передач</a:t>
              </a:r>
              <a:endParaRPr/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8656637" y="-73025"/>
            <a:ext cx="542925" cy="646112"/>
            <a:chOff x="8656637" y="-73025"/>
            <a:chExt cx="542925" cy="646112"/>
          </a:xfrm>
        </p:grpSpPr>
        <p:pic>
          <p:nvPicPr>
            <p:cNvPr id="209" name="Shape 20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56637" y="-73025"/>
              <a:ext cx="542925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Shape 210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</p:grpSp>
      <p:grpSp>
        <p:nvGrpSpPr>
          <p:cNvPr id="211" name="Shape 211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212" name="Shape 212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4" name="Shape 214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15" name="Shape 215"/>
          <p:cNvSpPr txBox="1"/>
          <p:nvPr/>
        </p:nvSpPr>
        <p:spPr>
          <a:xfrm>
            <a:off x="1312862" y="512762"/>
            <a:ext cx="65166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Классификация коробок передач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Shape 220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221" name="Shape 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Shape 222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223" name="Shape 223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224" name="Shape 2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Shape 225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226" name="Shape 226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227" name="Shape 2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Shape 228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Классификация коробок передач</a:t>
              </a:r>
              <a:endParaRPr/>
            </a:p>
          </p:txBody>
        </p:sp>
      </p:grpSp>
      <p:grpSp>
        <p:nvGrpSpPr>
          <p:cNvPr id="229" name="Shape 229"/>
          <p:cNvGrpSpPr/>
          <p:nvPr/>
        </p:nvGrpSpPr>
        <p:grpSpPr>
          <a:xfrm>
            <a:off x="8656637" y="-73025"/>
            <a:ext cx="542925" cy="646112"/>
            <a:chOff x="8656637" y="-73025"/>
            <a:chExt cx="542925" cy="646112"/>
          </a:xfrm>
        </p:grpSpPr>
        <p:pic>
          <p:nvPicPr>
            <p:cNvPr id="230" name="Shape 2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56637" y="-73025"/>
              <a:ext cx="542925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Shape 231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</p:grpSp>
      <p:grpSp>
        <p:nvGrpSpPr>
          <p:cNvPr id="232" name="Shape 232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233" name="Shape 233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5" name="Shape 235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36" name="Shape 236"/>
          <p:cNvSpPr txBox="1"/>
          <p:nvPr/>
        </p:nvSpPr>
        <p:spPr>
          <a:xfrm>
            <a:off x="179387" y="841375"/>
            <a:ext cx="8929687" cy="53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lang="en-US" sz="2400" b="1" i="1" u="sng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Бесступенчатые КПП:</a:t>
            </a:r>
            <a:endParaRPr sz="2000" b="1" i="1" u="sng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 b="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Электрическая передача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двигатель вращает генератор, электромоторы — колёса (автомобили Белаз, трактор ДЭТ-250, ЗИС-154).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 b="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Гидрообъёмная передача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двигатель вращает регулируемый гидронасос, поток масла по трубкам подаётся в гидромоторы, вращающие колёса (зерноуборочные комбайны Дон-1500).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 b="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Вариатор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механическая передача, основанная на передаче вращения (момента) трением через промежуточное тело (ремень, ролик, шарик), которое можно переводить в любую точку переменного радиуса ведущего и/или ведомого колёс, получая изменение передаточного отношения. Наибольшее распространение получил «клиноременной вариатор» (применяется в зерноуборочных комбайнах «Нива», некоторых моделях современных легковых автомобилей, </a:t>
            </a:r>
            <a:r>
              <a:rPr lang="en-US" sz="20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скутерах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Shape 241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242" name="Shape 2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Shape 243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244" name="Shape 244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245" name="Shape 24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Shape 246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247" name="Shape 247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248" name="Shape 2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Shape 249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Классификация коробок передач</a:t>
              </a:r>
              <a:endParaRPr/>
            </a:p>
          </p:txBody>
        </p:sp>
      </p:grpSp>
      <p:grpSp>
        <p:nvGrpSpPr>
          <p:cNvPr id="250" name="Shape 250"/>
          <p:cNvGrpSpPr/>
          <p:nvPr/>
        </p:nvGrpSpPr>
        <p:grpSpPr>
          <a:xfrm>
            <a:off x="8656637" y="-73025"/>
            <a:ext cx="542925" cy="646112"/>
            <a:chOff x="8656637" y="-73025"/>
            <a:chExt cx="542925" cy="646112"/>
          </a:xfrm>
        </p:grpSpPr>
        <p:pic>
          <p:nvPicPr>
            <p:cNvPr id="251" name="Shape 25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56637" y="-73025"/>
              <a:ext cx="542925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Shape 252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</p:grpSp>
      <p:grpSp>
        <p:nvGrpSpPr>
          <p:cNvPr id="253" name="Shape 253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254" name="Shape 254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6" name="Shape 256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257" name="Shape 257" descr="gea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287" y="600075"/>
            <a:ext cx="37147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 descr="gears plane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33962" y="592137"/>
            <a:ext cx="37147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 descr="multitronic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68562" y="3602037"/>
            <a:ext cx="4206875" cy="237331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1460500" y="3151187"/>
            <a:ext cx="15843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«Механика»</a:t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6300787" y="3109912"/>
            <a:ext cx="15843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«Автомат»</a:t>
            </a: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3779837" y="5976937"/>
            <a:ext cx="15843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«Вариатор»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385762" y="2576512"/>
            <a:ext cx="8353425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ВТОРОЙ УЧЕБНЫЙ ВОПРОС: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36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Назначение и общее устройство механической коробки передач</a:t>
            </a:r>
            <a:r>
              <a:rPr lang="en-US" sz="3600" b="1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/>
          </a:p>
        </p:txBody>
      </p:sp>
      <p:pic>
        <p:nvPicPr>
          <p:cNvPr id="268" name="Shape 268" descr="4320-31ба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615950"/>
            <a:ext cx="2516187" cy="133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 descr="Рисунок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1850" y="5289550"/>
            <a:ext cx="196215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C:\Documents and Settings\Прензов\Рабочий стол\Ролик-РЕКЛАМА вуза\Эмблемы ВАТТ, ВИ(ИТ), ЖДВ + физо, наука, досуг ВИ(ИТ)\Герб ВАТТ 2007_ прозр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5450" y="615950"/>
            <a:ext cx="936625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752975"/>
            <a:ext cx="1341437" cy="18589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Shape 272"/>
          <p:cNvGrpSpPr/>
          <p:nvPr/>
        </p:nvGrpSpPr>
        <p:grpSpPr>
          <a:xfrm>
            <a:off x="-12700" y="-52387"/>
            <a:ext cx="9147176" cy="698500"/>
            <a:chOff x="0" y="0"/>
            <a:chExt cx="2147483647" cy="2147483647"/>
          </a:xfrm>
        </p:grpSpPr>
        <p:sp>
          <p:nvSpPr>
            <p:cNvPr id="273" name="Shape 273"/>
            <p:cNvSpPr txBox="1"/>
            <p:nvPr/>
          </p:nvSpPr>
          <p:spPr>
            <a:xfrm>
              <a:off x="745395" y="170823860"/>
              <a:ext cx="2146738251" cy="1537402441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4" name="Shape 274"/>
            <p:cNvCxnSpPr/>
            <p:nvPr/>
          </p:nvCxnSpPr>
          <p:spPr>
            <a:xfrm rot="10800000">
              <a:off x="745190" y="1857695271"/>
              <a:ext cx="2146738251" cy="0"/>
            </a:xfrm>
            <a:prstGeom prst="straightConnector1">
              <a:avLst/>
            </a:prstGeom>
            <a:noFill/>
            <a:ln w="57150" cap="flat" cmpd="thickThin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275" name="Shape 27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400277238" cy="21474836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Shape 276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277" name="Shape 277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9" name="Shape 279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Shape 284"/>
          <p:cNvGrpSpPr/>
          <p:nvPr/>
        </p:nvGrpSpPr>
        <p:grpSpPr>
          <a:xfrm>
            <a:off x="-55562" y="-73025"/>
            <a:ext cx="9255125" cy="603250"/>
            <a:chOff x="-55562" y="-73025"/>
            <a:chExt cx="9255125" cy="603250"/>
          </a:xfrm>
        </p:grpSpPr>
        <p:pic>
          <p:nvPicPr>
            <p:cNvPr id="285" name="Shape 28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5562" y="-73025"/>
              <a:ext cx="9255125" cy="60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Shape 286"/>
            <p:cNvSpPr txBox="1"/>
            <p:nvPr/>
          </p:nvSpPr>
          <p:spPr>
            <a:xfrm>
              <a:off x="0" y="-7937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устройство КШМ ДВС</a:t>
              </a:r>
              <a:endParaRPr/>
            </a:p>
          </p:txBody>
        </p:sp>
      </p:grpSp>
      <p:grpSp>
        <p:nvGrpSpPr>
          <p:cNvPr id="287" name="Shape 287"/>
          <p:cNvGrpSpPr/>
          <p:nvPr/>
        </p:nvGrpSpPr>
        <p:grpSpPr>
          <a:xfrm>
            <a:off x="8656637" y="-79375"/>
            <a:ext cx="542925" cy="639762"/>
            <a:chOff x="8656637" y="-79375"/>
            <a:chExt cx="542925" cy="639762"/>
          </a:xfrm>
        </p:grpSpPr>
        <p:pic>
          <p:nvPicPr>
            <p:cNvPr id="288" name="Shape 28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56637" y="-79375"/>
              <a:ext cx="542925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Shape 289"/>
            <p:cNvSpPr txBox="1"/>
            <p:nvPr/>
          </p:nvSpPr>
          <p:spPr>
            <a:xfrm>
              <a:off x="8801100" y="52387"/>
              <a:ext cx="254000" cy="255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290" name="Shape 290"/>
          <p:cNvGrpSpPr/>
          <p:nvPr/>
        </p:nvGrpSpPr>
        <p:grpSpPr>
          <a:xfrm>
            <a:off x="-55562" y="-60325"/>
            <a:ext cx="9255125" cy="596900"/>
            <a:chOff x="-55562" y="-60325"/>
            <a:chExt cx="9255125" cy="596900"/>
          </a:xfrm>
        </p:grpSpPr>
        <p:pic>
          <p:nvPicPr>
            <p:cNvPr id="291" name="Shape 29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5562" y="-60325"/>
              <a:ext cx="9255125" cy="59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Shape 292"/>
            <p:cNvSpPr txBox="1"/>
            <p:nvPr/>
          </p:nvSpPr>
          <p:spPr>
            <a:xfrm>
              <a:off x="0" y="0"/>
              <a:ext cx="9144000" cy="36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Назначение и общее устройство механической коробки передач</a:t>
              </a:r>
              <a:endParaRPr/>
            </a:p>
          </p:txBody>
        </p:sp>
      </p:grpSp>
      <p:grpSp>
        <p:nvGrpSpPr>
          <p:cNvPr id="293" name="Shape 293"/>
          <p:cNvGrpSpPr/>
          <p:nvPr/>
        </p:nvGrpSpPr>
        <p:grpSpPr>
          <a:xfrm>
            <a:off x="8594725" y="-73025"/>
            <a:ext cx="671512" cy="646112"/>
            <a:chOff x="8594725" y="-73025"/>
            <a:chExt cx="671512" cy="646112"/>
          </a:xfrm>
        </p:grpSpPr>
        <p:pic>
          <p:nvPicPr>
            <p:cNvPr id="294" name="Shape 29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94725" y="-73025"/>
              <a:ext cx="671512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Shape 295"/>
            <p:cNvSpPr txBox="1"/>
            <p:nvPr/>
          </p:nvSpPr>
          <p:spPr>
            <a:xfrm>
              <a:off x="8801100" y="60325"/>
              <a:ext cx="254000" cy="2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-12700" y="6242050"/>
            <a:ext cx="9147175" cy="630237"/>
            <a:chOff x="0" y="0"/>
            <a:chExt cx="2147483647" cy="2147483647"/>
          </a:xfrm>
        </p:grpSpPr>
        <p:sp>
          <p:nvSpPr>
            <p:cNvPr id="297" name="Shape 297"/>
            <p:cNvSpPr/>
            <p:nvPr/>
          </p:nvSpPr>
          <p:spPr>
            <a:xfrm>
              <a:off x="745395" y="0"/>
              <a:ext cx="301139683" cy="1979794647"/>
            </a:xfrm>
            <a:custGeom>
              <a:avLst/>
              <a:gdLst/>
              <a:ahLst/>
              <a:cxnLst/>
              <a:rect l="0" t="0" r="0" b="0"/>
              <a:pathLst>
                <a:path w="179" h="81" extrusionOk="0">
                  <a:moveTo>
                    <a:pt x="0" y="81"/>
                  </a:moveTo>
                  <a:lnTo>
                    <a:pt x="0" y="67"/>
                  </a:lnTo>
                  <a:cubicBezTo>
                    <a:pt x="1" y="67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8" y="68"/>
                    <a:pt x="8" y="66"/>
                  </a:cubicBezTo>
                  <a:cubicBezTo>
                    <a:pt x="10" y="67"/>
                    <a:pt x="10" y="67"/>
                    <a:pt x="13" y="67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5" y="69"/>
                    <a:pt x="16" y="69"/>
                    <a:pt x="17" y="69"/>
                  </a:cubicBezTo>
                  <a:cubicBezTo>
                    <a:pt x="17" y="67"/>
                    <a:pt x="17" y="66"/>
                    <a:pt x="20" y="67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5"/>
                    <a:pt x="22" y="65"/>
                    <a:pt x="23" y="65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25" y="67"/>
                    <a:pt x="27" y="67"/>
                    <a:pt x="29" y="67"/>
                  </a:cubicBezTo>
                  <a:cubicBezTo>
                    <a:pt x="29" y="67"/>
                    <a:pt x="29" y="66"/>
                    <a:pt x="29" y="66"/>
                  </a:cubicBezTo>
                  <a:cubicBezTo>
                    <a:pt x="34" y="66"/>
                    <a:pt x="35" y="69"/>
                    <a:pt x="36" y="64"/>
                  </a:cubicBezTo>
                  <a:cubicBezTo>
                    <a:pt x="39" y="62"/>
                    <a:pt x="38" y="55"/>
                    <a:pt x="38" y="55"/>
                  </a:cubicBezTo>
                  <a:cubicBezTo>
                    <a:pt x="38" y="55"/>
                    <a:pt x="39" y="55"/>
                    <a:pt x="39" y="55"/>
                  </a:cubicBezTo>
                  <a:cubicBezTo>
                    <a:pt x="39" y="53"/>
                    <a:pt x="39" y="51"/>
                    <a:pt x="38" y="48"/>
                  </a:cubicBezTo>
                  <a:lnTo>
                    <a:pt x="40" y="48"/>
                  </a:lnTo>
                  <a:cubicBezTo>
                    <a:pt x="40" y="48"/>
                    <a:pt x="40" y="45"/>
                    <a:pt x="41" y="43"/>
                  </a:cubicBezTo>
                  <a:lnTo>
                    <a:pt x="41" y="36"/>
                  </a:lnTo>
                  <a:lnTo>
                    <a:pt x="40" y="36"/>
                  </a:lnTo>
                  <a:lnTo>
                    <a:pt x="43" y="35"/>
                  </a:lnTo>
                  <a:lnTo>
                    <a:pt x="44" y="4"/>
                  </a:lnTo>
                  <a:lnTo>
                    <a:pt x="46" y="35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43"/>
                  </a:lnTo>
                  <a:cubicBezTo>
                    <a:pt x="48" y="45"/>
                    <a:pt x="49" y="46"/>
                    <a:pt x="49" y="48"/>
                  </a:cubicBezTo>
                  <a:lnTo>
                    <a:pt x="50" y="48"/>
                  </a:lnTo>
                  <a:cubicBezTo>
                    <a:pt x="49" y="51"/>
                    <a:pt x="49" y="52"/>
                    <a:pt x="50" y="55"/>
                  </a:cubicBezTo>
                  <a:cubicBezTo>
                    <a:pt x="50" y="55"/>
                    <a:pt x="51" y="55"/>
                    <a:pt x="51" y="55"/>
                  </a:cubicBezTo>
                  <a:cubicBezTo>
                    <a:pt x="50" y="59"/>
                    <a:pt x="51" y="61"/>
                    <a:pt x="52" y="64"/>
                  </a:cubicBezTo>
                  <a:cubicBezTo>
                    <a:pt x="53" y="64"/>
                    <a:pt x="54" y="65"/>
                    <a:pt x="54" y="65"/>
                  </a:cubicBezTo>
                  <a:cubicBezTo>
                    <a:pt x="55" y="62"/>
                    <a:pt x="57" y="64"/>
                    <a:pt x="58" y="63"/>
                  </a:cubicBezTo>
                  <a:cubicBezTo>
                    <a:pt x="59" y="59"/>
                    <a:pt x="59" y="57"/>
                    <a:pt x="61" y="55"/>
                  </a:cubicBezTo>
                  <a:cubicBezTo>
                    <a:pt x="61" y="53"/>
                    <a:pt x="61" y="52"/>
                    <a:pt x="62" y="50"/>
                  </a:cubicBezTo>
                  <a:cubicBezTo>
                    <a:pt x="64" y="52"/>
                    <a:pt x="62" y="56"/>
                    <a:pt x="66" y="57"/>
                  </a:cubicBezTo>
                  <a:cubicBezTo>
                    <a:pt x="66" y="57"/>
                    <a:pt x="66" y="57"/>
                    <a:pt x="66" y="58"/>
                  </a:cubicBezTo>
                  <a:cubicBezTo>
                    <a:pt x="67" y="56"/>
                    <a:pt x="67" y="54"/>
                    <a:pt x="68" y="53"/>
                  </a:cubicBezTo>
                  <a:cubicBezTo>
                    <a:pt x="69" y="54"/>
                    <a:pt x="68" y="56"/>
                    <a:pt x="70" y="58"/>
                  </a:cubicBezTo>
                  <a:cubicBezTo>
                    <a:pt x="70" y="60"/>
                    <a:pt x="70" y="60"/>
                    <a:pt x="70" y="61"/>
                  </a:cubicBezTo>
                  <a:cubicBezTo>
                    <a:pt x="70" y="61"/>
                    <a:pt x="71" y="61"/>
                    <a:pt x="71" y="61"/>
                  </a:cubicBezTo>
                  <a:cubicBezTo>
                    <a:pt x="71" y="62"/>
                    <a:pt x="71" y="62"/>
                    <a:pt x="72" y="63"/>
                  </a:cubicBezTo>
                  <a:cubicBezTo>
                    <a:pt x="73" y="63"/>
                    <a:pt x="74" y="63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7" y="65"/>
                    <a:pt x="78" y="65"/>
                    <a:pt x="79" y="65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3"/>
                    <a:pt x="80" y="64"/>
                    <a:pt x="80" y="65"/>
                  </a:cubicBezTo>
                  <a:cubicBezTo>
                    <a:pt x="80" y="65"/>
                    <a:pt x="81" y="66"/>
                    <a:pt x="82" y="66"/>
                  </a:cubicBezTo>
                  <a:cubicBezTo>
                    <a:pt x="82" y="66"/>
                    <a:pt x="82" y="65"/>
                    <a:pt x="82" y="65"/>
                  </a:cubicBezTo>
                  <a:cubicBezTo>
                    <a:pt x="85" y="66"/>
                    <a:pt x="92" y="65"/>
                    <a:pt x="94" y="67"/>
                  </a:cubicBezTo>
                  <a:cubicBezTo>
                    <a:pt x="96" y="64"/>
                    <a:pt x="95" y="60"/>
                    <a:pt x="95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6" y="58"/>
                    <a:pt x="96" y="59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9"/>
                    <a:pt x="98" y="60"/>
                    <a:pt x="98" y="61"/>
                  </a:cubicBezTo>
                  <a:cubicBezTo>
                    <a:pt x="99" y="62"/>
                    <a:pt x="99" y="62"/>
                    <a:pt x="100" y="61"/>
                  </a:cubicBezTo>
                  <a:cubicBezTo>
                    <a:pt x="100" y="62"/>
                    <a:pt x="100" y="63"/>
                    <a:pt x="100" y="63"/>
                  </a:cubicBezTo>
                  <a:cubicBezTo>
                    <a:pt x="101" y="63"/>
                    <a:pt x="102" y="64"/>
                    <a:pt x="103" y="64"/>
                  </a:cubicBezTo>
                  <a:cubicBezTo>
                    <a:pt x="103" y="62"/>
                    <a:pt x="103" y="60"/>
                    <a:pt x="103" y="59"/>
                  </a:cubicBezTo>
                  <a:cubicBezTo>
                    <a:pt x="103" y="59"/>
                    <a:pt x="104" y="59"/>
                    <a:pt x="104" y="59"/>
                  </a:cubicBezTo>
                  <a:cubicBezTo>
                    <a:pt x="104" y="58"/>
                    <a:pt x="104" y="57"/>
                    <a:pt x="104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6" y="59"/>
                    <a:pt x="106" y="59"/>
                    <a:pt x="107" y="59"/>
                  </a:cubicBezTo>
                  <a:cubicBezTo>
                    <a:pt x="107" y="60"/>
                    <a:pt x="107" y="60"/>
                    <a:pt x="107" y="61"/>
                  </a:cubicBezTo>
                  <a:cubicBezTo>
                    <a:pt x="108" y="60"/>
                    <a:pt x="109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2" y="60"/>
                  </a:cubicBezTo>
                  <a:cubicBezTo>
                    <a:pt x="112" y="59"/>
                    <a:pt x="112" y="59"/>
                    <a:pt x="112" y="58"/>
                  </a:cubicBezTo>
                  <a:cubicBezTo>
                    <a:pt x="114" y="58"/>
                    <a:pt x="114" y="58"/>
                    <a:pt x="115" y="59"/>
                  </a:cubicBezTo>
                  <a:cubicBezTo>
                    <a:pt x="121" y="48"/>
                    <a:pt x="126" y="37"/>
                    <a:pt x="132" y="26"/>
                  </a:cubicBezTo>
                  <a:cubicBezTo>
                    <a:pt x="131" y="26"/>
                    <a:pt x="130" y="25"/>
                    <a:pt x="129" y="24"/>
                  </a:cubicBezTo>
                  <a:cubicBezTo>
                    <a:pt x="132" y="25"/>
                    <a:pt x="132" y="25"/>
                    <a:pt x="134" y="27"/>
                  </a:cubicBezTo>
                  <a:cubicBezTo>
                    <a:pt x="139" y="27"/>
                    <a:pt x="144" y="28"/>
                    <a:pt x="148" y="28"/>
                  </a:cubicBezTo>
                  <a:cubicBezTo>
                    <a:pt x="146" y="26"/>
                    <a:pt x="143" y="25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39" y="23"/>
                    <a:pt x="138" y="23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8" y="22"/>
                    <a:pt x="138" y="22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23"/>
                    <a:pt x="145" y="25"/>
                    <a:pt x="149" y="27"/>
                  </a:cubicBezTo>
                  <a:cubicBezTo>
                    <a:pt x="151" y="27"/>
                    <a:pt x="151" y="28"/>
                    <a:pt x="153" y="28"/>
                  </a:cubicBezTo>
                  <a:cubicBezTo>
                    <a:pt x="153" y="28"/>
                    <a:pt x="153" y="29"/>
                    <a:pt x="153" y="29"/>
                  </a:cubicBezTo>
                  <a:cubicBezTo>
                    <a:pt x="153" y="29"/>
                    <a:pt x="153" y="29"/>
                    <a:pt x="154" y="29"/>
                  </a:cubicBezTo>
                  <a:cubicBezTo>
                    <a:pt x="148" y="40"/>
                    <a:pt x="143" y="51"/>
                    <a:pt x="140" y="62"/>
                  </a:cubicBezTo>
                  <a:cubicBezTo>
                    <a:pt x="147" y="61"/>
                    <a:pt x="154" y="62"/>
                    <a:pt x="161" y="63"/>
                  </a:cubicBezTo>
                  <a:cubicBezTo>
                    <a:pt x="161" y="63"/>
                    <a:pt x="162" y="63"/>
                    <a:pt x="162" y="64"/>
                  </a:cubicBezTo>
                  <a:cubicBezTo>
                    <a:pt x="164" y="64"/>
                    <a:pt x="165" y="63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3" y="65"/>
                    <a:pt x="175" y="66"/>
                    <a:pt x="179" y="67"/>
                  </a:cubicBezTo>
                  <a:lnTo>
                    <a:pt x="179" y="81"/>
                  </a:lnTo>
                  <a:lnTo>
                    <a:pt x="0" y="81"/>
                  </a:lnTo>
                  <a:close/>
                  <a:moveTo>
                    <a:pt x="161" y="58"/>
                  </a:moveTo>
                  <a:cubicBezTo>
                    <a:pt x="160" y="54"/>
                    <a:pt x="160" y="54"/>
                    <a:pt x="160" y="45"/>
                  </a:cubicBezTo>
                  <a:cubicBezTo>
                    <a:pt x="159" y="45"/>
                    <a:pt x="159" y="45"/>
                    <a:pt x="158" y="45"/>
                  </a:cubicBezTo>
                  <a:cubicBezTo>
                    <a:pt x="158" y="44"/>
                    <a:pt x="158" y="44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4"/>
                    <a:pt x="157" y="44"/>
                    <a:pt x="157" y="45"/>
                  </a:cubicBezTo>
                  <a:cubicBezTo>
                    <a:pt x="158" y="46"/>
                    <a:pt x="159" y="46"/>
                    <a:pt x="158" y="48"/>
                  </a:cubicBezTo>
                  <a:cubicBezTo>
                    <a:pt x="157" y="48"/>
                    <a:pt x="156" y="48"/>
                    <a:pt x="155" y="48"/>
                  </a:cubicBezTo>
                  <a:cubicBezTo>
                    <a:pt x="155" y="46"/>
                    <a:pt x="156" y="45"/>
                    <a:pt x="156" y="42"/>
                  </a:cubicBezTo>
                  <a:cubicBezTo>
                    <a:pt x="158" y="43"/>
                    <a:pt x="158" y="44"/>
                    <a:pt x="160" y="45"/>
                  </a:cubicBezTo>
                  <a:cubicBezTo>
                    <a:pt x="160" y="42"/>
                    <a:pt x="157" y="38"/>
                    <a:pt x="161" y="38"/>
                  </a:cubicBezTo>
                  <a:cubicBezTo>
                    <a:pt x="162" y="38"/>
                    <a:pt x="162" y="39"/>
                    <a:pt x="162" y="39"/>
                  </a:cubicBezTo>
                  <a:cubicBezTo>
                    <a:pt x="161" y="42"/>
                    <a:pt x="161" y="42"/>
                    <a:pt x="161" y="44"/>
                  </a:cubicBezTo>
                  <a:cubicBezTo>
                    <a:pt x="163" y="44"/>
                    <a:pt x="163" y="43"/>
                    <a:pt x="165" y="42"/>
                  </a:cubicBezTo>
                  <a:cubicBezTo>
                    <a:pt x="165" y="44"/>
                    <a:pt x="167" y="46"/>
                    <a:pt x="167" y="48"/>
                  </a:cubicBezTo>
                  <a:cubicBezTo>
                    <a:pt x="165" y="48"/>
                    <a:pt x="164" y="48"/>
                    <a:pt x="163" y="48"/>
                  </a:cubicBezTo>
                  <a:cubicBezTo>
                    <a:pt x="163" y="47"/>
                    <a:pt x="163" y="46"/>
                    <a:pt x="164" y="45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3"/>
                    <a:pt x="164" y="43"/>
                  </a:cubicBezTo>
                  <a:cubicBezTo>
                    <a:pt x="163" y="44"/>
                    <a:pt x="163" y="45"/>
                    <a:pt x="161" y="46"/>
                  </a:cubicBezTo>
                  <a:cubicBezTo>
                    <a:pt x="161" y="50"/>
                    <a:pt x="161" y="54"/>
                    <a:pt x="161" y="58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  <a:moveTo>
                    <a:pt x="128" y="24"/>
                  </a:moveTo>
                  <a:cubicBezTo>
                    <a:pt x="127" y="23"/>
                    <a:pt x="125" y="22"/>
                    <a:pt x="123" y="22"/>
                  </a:cubicBezTo>
                  <a:cubicBezTo>
                    <a:pt x="123" y="22"/>
                    <a:pt x="123" y="21"/>
                    <a:pt x="123" y="21"/>
                  </a:cubicBezTo>
                  <a:cubicBezTo>
                    <a:pt x="123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5" y="21"/>
                    <a:pt x="126" y="22"/>
                    <a:pt x="130" y="22"/>
                  </a:cubicBezTo>
                  <a:cubicBezTo>
                    <a:pt x="130" y="22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4"/>
                    <a:pt x="129" y="24"/>
                  </a:cubicBezTo>
                  <a:cubicBezTo>
                    <a:pt x="129" y="24"/>
                    <a:pt x="128" y="24"/>
                    <a:pt x="128" y="24"/>
                  </a:cubicBezTo>
                  <a:close/>
                  <a:moveTo>
                    <a:pt x="44" y="4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3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2"/>
                  </a:moveTo>
                  <a:cubicBezTo>
                    <a:pt x="44" y="1"/>
                    <a:pt x="44" y="0"/>
                    <a:pt x="44" y="0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44" y="1"/>
                    <a:pt x="44" y="1"/>
                    <a:pt x="44" y="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0" y="1682284596"/>
              <a:ext cx="2147483647" cy="46519905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9" name="Shape 299"/>
            <p:cNvCxnSpPr/>
            <p:nvPr/>
          </p:nvCxnSpPr>
          <p:spPr>
            <a:xfrm>
              <a:off x="277327892" y="1617354145"/>
              <a:ext cx="1867919697" cy="0"/>
            </a:xfrm>
            <a:prstGeom prst="straightConnector1">
              <a:avLst/>
            </a:prstGeom>
            <a:noFill/>
            <a:ln w="9525" cap="flat" cmpd="sng">
              <a:solidFill>
                <a:srgbClr val="0066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00" name="Shape 300"/>
          <p:cNvSpPr txBox="1"/>
          <p:nvPr/>
        </p:nvSpPr>
        <p:spPr>
          <a:xfrm>
            <a:off x="279400" y="835025"/>
            <a:ext cx="8497887" cy="258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 i="1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Механическая коробка передач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относится к ступенчатым коробкам, т.е. крутящий момент в ней изменяются ступенями. Ступенью (или передачей) называется пара взаимодействующих шестерен. Каждая из ступеней обеспечивает вращение с определенной угловой скоростью или, другими словами, имеет свое передаточное число.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Передаточным числом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называется отношение числа зубьев ведомой шестерни к числу зубьев ведущей шестерни. Разные ступени коробки передач имеют разные передаточные числа. Низшая ступень имеет наибольшее передаточное число, высшая ступень – наименьшее.</a:t>
            </a:r>
            <a:endParaRPr/>
          </a:p>
        </p:txBody>
      </p:sp>
      <p:pic>
        <p:nvPicPr>
          <p:cNvPr id="301" name="Shape 301" descr="http://infoaboutauto.narod.ru/technics/common_info/car_construction/img/zel/z_35b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8312" y="3592512"/>
            <a:ext cx="430530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 descr="https://im0-tub-ru.yandex.net/i?id=02ca1c594d425c942321be6235457cf6-l&amp;n=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08625" y="3743325"/>
            <a:ext cx="2940050" cy="220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 ment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Office PowerPoint</Application>
  <PresentationFormat>Экран (4:3)</PresentationFormat>
  <Paragraphs>221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Noto Sans Symbols</vt:lpstr>
      <vt:lpstr>Times New Roman</vt:lpstr>
      <vt:lpstr>Verdana</vt:lpstr>
      <vt:lpstr>La mente</vt:lpstr>
      <vt:lpstr>1_La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1</cp:revision>
  <dcterms:modified xsi:type="dcterms:W3CDTF">2023-12-20T03:42:20Z</dcterms:modified>
</cp:coreProperties>
</file>