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5" r:id="rId4"/>
    <p:sldId id="294" r:id="rId5"/>
    <p:sldId id="287" r:id="rId6"/>
    <p:sldId id="288" r:id="rId7"/>
    <p:sldId id="292" r:id="rId8"/>
    <p:sldId id="293" r:id="rId9"/>
    <p:sldId id="295" r:id="rId10"/>
    <p:sldId id="297" r:id="rId11"/>
    <p:sldId id="298" r:id="rId12"/>
    <p:sldId id="299" r:id="rId13"/>
    <p:sldId id="261" r:id="rId14"/>
    <p:sldId id="277" r:id="rId15"/>
    <p:sldId id="279" r:id="rId16"/>
    <p:sldId id="282" r:id="rId17"/>
    <p:sldId id="283" r:id="rId18"/>
    <p:sldId id="280" r:id="rId19"/>
    <p:sldId id="265" r:id="rId20"/>
    <p:sldId id="266" r:id="rId21"/>
    <p:sldId id="281" r:id="rId22"/>
    <p:sldId id="278" r:id="rId23"/>
    <p:sldId id="275" r:id="rId24"/>
    <p:sldId id="27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6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view/sections/214/docs/" TargetMode="External"/><Relationship Id="rId2" Type="http://schemas.openxmlformats.org/officeDocument/2006/relationships/hyperlink" Target="http://school-collection.edu.ru/catalog/res/2e30ae75-5549-42ef-8051-a432d120bce0/vie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pi.ru/view/sections/92/doc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F:\&#1048;&#1088;&#1080;&#1085;&#1072;\&#1043;&#1048;&#1040;\&#1060;&#1080;&#1079;&#1080;&#1082;&#1072;\&#1055;&#1086;&#1076;&#1075;&#1086;&#1090;&#1086;&#1074;&#1082;&#1072;%20&#1082;%20&#1043;&#1048;&#1040;\1.19.%20&#1050;&#1080;&#1085;&#1077;&#1090;&#1080;&#1095;&#1077;&#1089;&#1082;&#1072;&#1103;%20&#1101;&#1085;&#1077;&#1088;&#1075;&#1080;&#1103;.%20&#1055;&#1086;&#1090;&#1077;&#1085;&#1094;&#1080;&#1072;&#1083;&#1100;&#1085;&#1072;&#1103;%20&#1101;&#1085;&#1077;&#1088;&#1075;&#1080;&#1103;\&#1057;&#1080;&#1083;&#1072;%20&#1090;&#1088;&#1077;&#1085;&#1080;&#1103;%20&#1080;%20&#1082;&#1080;&#1085;&#1077;&#1090;&#1080;&#1095;&#1077;&#1089;&#1082;&#1072;&#1103;%20&#1101;&#1085;&#1077;&#1088;&#1075;&#1080;&#1103;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F:\&#1048;&#1088;&#1080;&#1085;&#1072;\&#1043;&#1048;&#1040;\&#1060;&#1080;&#1079;&#1080;&#1082;&#1072;\&#1055;&#1086;&#1076;&#1075;&#1086;&#1090;&#1086;&#1074;&#1082;&#1072;%20&#1082;%20&#1043;&#1048;&#1040;\1.19.%20&#1050;&#1080;&#1085;&#1077;&#1090;&#1080;&#1095;&#1077;&#1089;&#1082;&#1072;&#1103;%20&#1101;&#1085;&#1077;&#1088;&#1075;&#1080;&#1103;.%20&#1055;&#1086;&#1090;&#1077;&#1085;&#1094;&#1080;&#1072;&#1083;&#1100;&#1085;&#1072;&#1103;%20&#1101;&#1085;&#1077;&#1088;&#1075;&#1080;&#1103;\&#1055;&#1086;&#1090;&#1077;&#1085;&#1094;&#1080;&#1072;&#1083;&#1100;&#1085;&#1072;&#1103;%20&#1101;&#1085;&#1077;&#1088;&#1075;&#1080;&#1103;%20&#1076;&#1077;&#1092;&#1086;&#1088;&#1084;&#1080;&#1088;&#1086;&#1074;&#1072;&#1085;&#1085;&#1086;&#1081;%20&#1087;&#1088;&#1091;&#1078;&#1080;&#1085;&#1099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en-port.ucoz.ru/Energy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86190"/>
            <a:ext cx="4381500" cy="28670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9001156" cy="2643206"/>
          </a:xfrm>
        </p:spPr>
        <p:txBody>
          <a:bodyPr>
            <a:normAutofit/>
          </a:bodyPr>
          <a:lstStyle/>
          <a:p>
            <a:r>
              <a:rPr lang="ru-RU" dirty="0" smtClean="0"/>
              <a:t>Кинетическая энергия. Потенциальная энергия</a:t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Подготовка к ГИА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6" descr="http://i24.piczo.com/view/8/0/0/d/r/w/7/c/4/o/9/img/i15815810_29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1643042" cy="1643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Примеры изменения энергии</a:t>
            </a:r>
            <a:endParaRPr lang="ru-RU" dirty="0"/>
          </a:p>
        </p:txBody>
      </p:sp>
      <p:pic>
        <p:nvPicPr>
          <p:cNvPr id="3" name="Picture 4" descr="http://en-port.ucoz.ru/Energy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071546"/>
            <a:ext cx="6113763" cy="4000528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000364" y="928670"/>
            <a:ext cx="6143636" cy="2357454"/>
          </a:xfrm>
          <a:prstGeom prst="wedgeRoundRectCallout">
            <a:avLst>
              <a:gd name="adj1" fmla="val -72622"/>
              <a:gd name="adj2" fmla="val -1480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Потенциальная</a:t>
            </a:r>
            <a:r>
              <a:rPr lang="ru-RU" sz="3200" b="1" dirty="0" smtClean="0">
                <a:solidFill>
                  <a:schemeClr val="tx1"/>
                </a:solidFill>
              </a:rPr>
              <a:t> энергия тела на вершине горы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 =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mgh</a:t>
            </a:r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 у подножия горы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 = </a:t>
            </a:r>
            <a:r>
              <a:rPr lang="ru-RU" sz="3200" b="1" i="1" dirty="0" smtClean="0">
                <a:solidFill>
                  <a:srgbClr val="C00000"/>
                </a:solidFill>
              </a:rPr>
              <a:t>0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0" y="4786322"/>
            <a:ext cx="9144000" cy="2071678"/>
          </a:xfrm>
          <a:prstGeom prst="wedgeRoundRectCallout">
            <a:avLst>
              <a:gd name="adj1" fmla="val 7464"/>
              <a:gd name="adj2" fmla="val -69232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Кинетическая</a:t>
            </a:r>
            <a:r>
              <a:rPr lang="ru-RU" sz="3200" b="1" dirty="0" smtClean="0">
                <a:solidFill>
                  <a:schemeClr val="tx1"/>
                </a:solidFill>
              </a:rPr>
              <a:t> энергия тела на вершине горы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 = </a:t>
            </a:r>
            <a:r>
              <a:rPr lang="ru-RU" sz="3200" b="1" i="1" dirty="0" smtClean="0">
                <a:solidFill>
                  <a:srgbClr val="C00000"/>
                </a:solidFill>
              </a:rPr>
              <a:t>0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 у подножия горы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572140"/>
            <a:ext cx="1666875" cy="923925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изменения энергии</a:t>
            </a:r>
            <a:endParaRPr lang="ru-RU" dirty="0"/>
          </a:p>
        </p:txBody>
      </p:sp>
      <p:pic>
        <p:nvPicPr>
          <p:cNvPr id="7" name="Picture 2" descr="http://en-port.ucoz.ru/EnergyLaw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47084"/>
            <a:ext cx="3214678" cy="4794304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214282" y="1357298"/>
            <a:ext cx="5643602" cy="2357454"/>
          </a:xfrm>
          <a:prstGeom prst="wedgeRoundRectCallout">
            <a:avLst>
              <a:gd name="adj1" fmla="val 67268"/>
              <a:gd name="adj2" fmla="val -10507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Потенциальная энергия растянутой тетивы лука</a:t>
            </a:r>
          </a:p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14282" y="3929066"/>
            <a:ext cx="5786478" cy="2214578"/>
          </a:xfrm>
          <a:prstGeom prst="wedgeRoundRectCallout">
            <a:avLst>
              <a:gd name="adj1" fmla="val 53789"/>
              <a:gd name="adj2" fmla="val -63605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Кинетическая энергия летящей стрелы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072074"/>
            <a:ext cx="2000264" cy="1108718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357430"/>
            <a:ext cx="2147519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9286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Энергия</a:t>
            </a:r>
            <a:r>
              <a:rPr lang="ru-RU" sz="2800" dirty="0" smtClean="0"/>
              <a:t> – это физическая величина, показывающая, </a:t>
            </a:r>
            <a:r>
              <a:rPr lang="ru-RU" sz="2800" b="1" dirty="0" smtClean="0"/>
              <a:t>какую </a:t>
            </a:r>
            <a:r>
              <a:rPr lang="ru-RU" sz="2800" b="1" dirty="0" smtClean="0">
                <a:solidFill>
                  <a:srgbClr val="FF0000"/>
                </a:solidFill>
              </a:rPr>
              <a:t>работу</a:t>
            </a:r>
            <a:r>
              <a:rPr lang="ru-RU" sz="2800" b="1" dirty="0" smtClean="0"/>
              <a:t> может </a:t>
            </a:r>
            <a:r>
              <a:rPr lang="ru-RU" sz="2800" b="1" dirty="0" smtClean="0">
                <a:solidFill>
                  <a:srgbClr val="FF0000"/>
                </a:solidFill>
              </a:rPr>
              <a:t>совершить</a:t>
            </a:r>
            <a:r>
              <a:rPr lang="ru-RU" sz="2800" b="1" dirty="0" smtClean="0"/>
              <a:t> тело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14489"/>
            <a:ext cx="4714875" cy="17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4714876" y="1714488"/>
            <a:ext cx="4214842" cy="1714512"/>
          </a:xfrm>
          <a:prstGeom prst="wedgeRoundRectCallout">
            <a:avLst>
              <a:gd name="adj1" fmla="val -58691"/>
              <a:gd name="adj2" fmla="val -12895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Совершенная работа равна изменению энергии</a:t>
            </a:r>
          </a:p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67863"/>
            <a:ext cx="4786314" cy="159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214282" y="3643314"/>
            <a:ext cx="4286248" cy="1500198"/>
          </a:xfrm>
          <a:prstGeom prst="wedgeRoundRectCallout">
            <a:avLst>
              <a:gd name="adj1" fmla="val 5029"/>
              <a:gd name="adj2" fmla="val 82498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Потенциальная энергия </a:t>
            </a:r>
            <a:r>
              <a:rPr lang="ru-RU" sz="2400" b="1" dirty="0" smtClean="0">
                <a:solidFill>
                  <a:schemeClr val="tx1"/>
                </a:solidFill>
              </a:rPr>
              <a:t>определяется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взаимным положением тел </a:t>
            </a:r>
            <a:r>
              <a:rPr lang="ru-RU" sz="2400" dirty="0" smtClean="0">
                <a:solidFill>
                  <a:schemeClr val="tx1"/>
                </a:solidFill>
              </a:rPr>
              <a:t>или </a:t>
            </a:r>
            <a:r>
              <a:rPr lang="ru-RU" sz="2400" b="1" dirty="0" smtClean="0">
                <a:solidFill>
                  <a:srgbClr val="C00000"/>
                </a:solidFill>
              </a:rPr>
              <a:t>частей тела</a:t>
            </a:r>
            <a:r>
              <a:rPr lang="ru-RU" sz="2400" dirty="0" smtClean="0"/>
              <a:t>. 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643438" y="3643314"/>
            <a:ext cx="4286248" cy="1285884"/>
          </a:xfrm>
          <a:prstGeom prst="wedgeRoundRectCallout">
            <a:avLst>
              <a:gd name="adj1" fmla="val 1845"/>
              <a:gd name="adj2" fmla="val 72946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Кинетическая энергия - </a:t>
            </a:r>
            <a:r>
              <a:rPr lang="ru-RU" sz="2400" b="1" dirty="0" err="1" smtClean="0">
                <a:solidFill>
                  <a:schemeClr val="tx1"/>
                </a:solidFill>
              </a:rPr>
              <a:t>энергия</a:t>
            </a:r>
            <a:r>
              <a:rPr lang="ru-RU" sz="2400" b="1" dirty="0" smtClean="0">
                <a:solidFill>
                  <a:schemeClr val="tx1"/>
                </a:solidFill>
              </a:rPr>
              <a:t>, которой обладает </a:t>
            </a:r>
            <a:r>
              <a:rPr lang="ru-RU" sz="2400" b="1" dirty="0" smtClean="0">
                <a:solidFill>
                  <a:srgbClr val="C00000"/>
                </a:solidFill>
              </a:rPr>
              <a:t>движущееся тело</a:t>
            </a:r>
            <a:r>
              <a:rPr lang="ru-RU" sz="2400" dirty="0" smtClean="0"/>
              <a:t>. </a:t>
            </a:r>
          </a:p>
        </p:txBody>
      </p:sp>
      <p:pic>
        <p:nvPicPr>
          <p:cNvPr id="9" name="Picture 2" descr="http://i001.radikal.ru/0805/09/9b054cf11e2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5286388"/>
            <a:ext cx="2057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572428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Подборка заданий по кинематике</a:t>
            </a:r>
          </a:p>
          <a:p>
            <a:r>
              <a:rPr lang="ru-RU" dirty="0" smtClean="0"/>
              <a:t>(из заданий ГИА 2008-2010 гг.)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Рассмотрим задачи: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ГИА-2008-3. </a:t>
            </a:r>
            <a:r>
              <a:rPr lang="ru-RU" sz="3200" dirty="0" smtClean="0"/>
              <a:t>Тело свободно падает на Землю. Как изменяются в процессе падения импульс тела и его потенциальная энергия?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1) импульс тела и потенциальная энергия уменьшаются </a:t>
            </a:r>
          </a:p>
          <a:p>
            <a:r>
              <a:rPr lang="ru-RU" b="1" dirty="0" smtClean="0"/>
              <a:t>2) импульс тела уменьшается, потенциальная энергия увеличивается </a:t>
            </a:r>
          </a:p>
          <a:p>
            <a:r>
              <a:rPr lang="ru-RU" b="1" dirty="0" smtClean="0"/>
              <a:t>3) импульс тела увеличивается, потенциальная энергия уменьшается </a:t>
            </a:r>
          </a:p>
          <a:p>
            <a:r>
              <a:rPr lang="ru-RU" b="1" dirty="0" smtClean="0"/>
              <a:t>4) импульс тела не изменяется, потенциальная энергия уменьшается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79704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ГИА-2010-</a:t>
            </a: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/>
              <a:t>Через 2 с после броска кинетическая энергия тела массой 0,2 кг, брошенного вертикально вверх с начальной скоростью 30 м/с, равна</a:t>
            </a:r>
            <a:endParaRPr lang="ru-RU" sz="28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00364" y="2500306"/>
            <a:ext cx="2286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60Дж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30Дж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15Дж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10Дж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92882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ГИА-2010-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r>
              <a:rPr lang="ru-RU" sz="3200" dirty="0" smtClean="0"/>
              <a:t> Чему равна потенциальная энергия упруго деформированной пружины жесткостью 100 Н/м, растянутой на 10 см?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928934"/>
            <a:ext cx="3071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0,5</a:t>
            </a:r>
            <a:r>
              <a:rPr lang="en-US" sz="2800" dirty="0" smtClean="0"/>
              <a:t> </a:t>
            </a:r>
            <a:r>
              <a:rPr lang="ru-RU" sz="2800" dirty="0" smtClean="0"/>
              <a:t>Дж </a:t>
            </a:r>
            <a:endParaRPr lang="en-US" sz="2800" dirty="0" smtClean="0"/>
          </a:p>
          <a:p>
            <a:pPr marL="514350" indent="-514350">
              <a:buFontTx/>
              <a:buAutoNum type="arabicPeriod"/>
            </a:pPr>
            <a:r>
              <a:rPr lang="ru-RU" sz="2800" dirty="0" smtClean="0"/>
              <a:t>1</a:t>
            </a:r>
            <a:r>
              <a:rPr lang="en-US" sz="2800" dirty="0" smtClean="0"/>
              <a:t> </a:t>
            </a:r>
            <a:r>
              <a:rPr lang="ru-RU" sz="2800" dirty="0" smtClean="0"/>
              <a:t>Дж 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10</a:t>
            </a:r>
            <a:r>
              <a:rPr lang="en-US" sz="2800" dirty="0" smtClean="0"/>
              <a:t> </a:t>
            </a:r>
            <a:r>
              <a:rPr lang="ru-RU" sz="2800" dirty="0" smtClean="0"/>
              <a:t>Дж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1000</a:t>
            </a:r>
            <a:r>
              <a:rPr lang="en-US" sz="2800" dirty="0" smtClean="0"/>
              <a:t> </a:t>
            </a:r>
            <a:r>
              <a:rPr lang="ru-RU" sz="2800" dirty="0" smtClean="0"/>
              <a:t>Дж</a:t>
            </a:r>
            <a:endParaRPr lang="ru-RU" sz="2800" i="1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285992"/>
            <a:ext cx="1824047" cy="109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500438"/>
            <a:ext cx="493022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207170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ГИА-2010-3.</a:t>
            </a:r>
            <a:r>
              <a:rPr lang="ru-RU" sz="3200" dirty="0" smtClean="0"/>
              <a:t> Упавший и отскочивший от земли мячик подпрыгивает на меньшую</a:t>
            </a:r>
            <a:br>
              <a:rPr lang="ru-RU" sz="3200" dirty="0" smtClean="0"/>
            </a:br>
            <a:r>
              <a:rPr lang="ru-RU" sz="3200" dirty="0" smtClean="0"/>
              <a:t>высоту, чем та, с которой он упал. Чем это объясняется?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456795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гравитационным притяжением мяча к земле</a:t>
            </a:r>
          </a:p>
          <a:p>
            <a:r>
              <a:rPr lang="ru-RU" sz="2800" dirty="0" smtClean="0"/>
              <a:t>2) переходом при ударе кинетической энергии мяча в потенциальную</a:t>
            </a:r>
          </a:p>
          <a:p>
            <a:r>
              <a:rPr lang="ru-RU" sz="2800" dirty="0" smtClean="0"/>
              <a:t>3) переходом при ударе потенциальной энергии мяча в кинетическую</a:t>
            </a:r>
          </a:p>
          <a:p>
            <a:r>
              <a:rPr lang="ru-RU" sz="2800" dirty="0" smtClean="0"/>
              <a:t>4) переходом при ударе части механической энергии мяча во внутреннюю</a:t>
            </a:r>
            <a:endParaRPr lang="ru-RU" sz="2800" i="1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802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71451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ГИА-2009-22.</a:t>
            </a:r>
            <a:r>
              <a:rPr lang="ru-RU" sz="3200" dirty="0" smtClean="0"/>
              <a:t> Кинетическая энергия тела 8 Дж, а величина его импульса 4 кг∙м/с.</a:t>
            </a:r>
            <a:br>
              <a:rPr lang="ru-RU" sz="3200" dirty="0" smtClean="0"/>
            </a:br>
            <a:r>
              <a:rPr lang="ru-RU" sz="3200" dirty="0" smtClean="0"/>
              <a:t>Масса тела равна...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6072206"/>
            <a:ext cx="107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6215081"/>
            <a:ext cx="4857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Ответ: ____</a:t>
            </a:r>
            <a:r>
              <a:rPr lang="en-US" sz="2800" b="1" dirty="0" smtClean="0"/>
              <a:t>___</a:t>
            </a:r>
            <a:r>
              <a:rPr lang="ru-RU" sz="2800" b="1" dirty="0" smtClean="0"/>
              <a:t>_____(кг)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5"/>
            <a:ext cx="1571636" cy="98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14620"/>
            <a:ext cx="1571636" cy="66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Левая фигурная скобка 14"/>
          <p:cNvSpPr/>
          <p:nvPr/>
        </p:nvSpPr>
        <p:spPr>
          <a:xfrm>
            <a:off x="142844" y="1928802"/>
            <a:ext cx="357190" cy="135732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2143108" y="1928802"/>
            <a:ext cx="357190" cy="135732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785926"/>
            <a:ext cx="1571636" cy="98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786058"/>
            <a:ext cx="1571636" cy="5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3429000"/>
            <a:ext cx="1857388" cy="152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1785918" y="2285992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׃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3357562"/>
            <a:ext cx="4000528" cy="198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6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58152" cy="17145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ЕГЭ-2002 г. А6</a:t>
            </a:r>
            <a:r>
              <a:rPr lang="ru-RU" sz="2400" b="1" dirty="0" smtClean="0"/>
              <a:t>. </a:t>
            </a:r>
            <a:r>
              <a:rPr lang="ru-RU" sz="3200" dirty="0" smtClean="0">
                <a:solidFill>
                  <a:schemeClr val="tx1"/>
                </a:solidFill>
              </a:rPr>
              <a:t>Теплоход переходит из устья Волги в соленое Каспийское море. При этом архимедова сила, действующая на теплоход,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142976" y="2285992"/>
            <a:ext cx="7429552" cy="32861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Уменьшается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не изменяется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увеличивается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уменьшается или увеличивается в зависимости от размера теплохода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214422"/>
            <a:ext cx="7929586" cy="3857652"/>
          </a:xfrm>
        </p:spPr>
        <p:txBody>
          <a:bodyPr>
            <a:normAutofit/>
          </a:bodyPr>
          <a:lstStyle/>
          <a:p>
            <a:pPr marL="895350" indent="-868363" algn="l">
              <a:buFont typeface="Arial" pitchFamily="34" charset="0"/>
              <a:buChar char="•"/>
            </a:pPr>
            <a:r>
              <a:rPr lang="ru-RU" dirty="0" smtClean="0"/>
              <a:t>повторение основных понятий и формул, связанных с кинетической и потенциальной энергией, а также типовых задач в соответствии с кодификатором ГИА и планом демонстрационного варианта экзаменационной работы</a:t>
            </a:r>
          </a:p>
          <a:p>
            <a:pPr marL="895350" indent="-868363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2428892" cy="928694"/>
          </a:xfrm>
        </p:spPr>
        <p:txBody>
          <a:bodyPr>
            <a:normAutofit/>
          </a:bodyPr>
          <a:lstStyle/>
          <a:p>
            <a:pPr marL="809625" indent="-809625" algn="l">
              <a:tabLst>
                <a:tab pos="895350" algn="l"/>
              </a:tabLst>
            </a:pPr>
            <a:r>
              <a:rPr lang="ru-RU" sz="3200" dirty="0" smtClean="0"/>
              <a:t>Цель: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236854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ГИА 2008 г. 2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Пуля массой 50 г вылетает из ствола ружья вертикально вверх со скоростью 40 м/с. Чему равна потенциальная энергия пули через 4 с после начала движения? Сопротивлением воздуха пренебречь.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214282" y="2643182"/>
            <a:ext cx="8072494" cy="3929090"/>
          </a:xfrm>
          <a:prstGeom prst="wedgeRectCallout">
            <a:avLst>
              <a:gd name="adj1" fmla="val 50023"/>
              <a:gd name="adj2" fmla="val -238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 = </a:t>
            </a:r>
            <a:r>
              <a:rPr lang="en-US" sz="3200" dirty="0" err="1" smtClean="0">
                <a:solidFill>
                  <a:schemeClr val="tx1"/>
                </a:solidFill>
              </a:rPr>
              <a:t>E</a:t>
            </a:r>
            <a:r>
              <a:rPr lang="en-US" sz="32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3200" dirty="0" smtClean="0">
                <a:solidFill>
                  <a:schemeClr val="tx1"/>
                </a:solidFill>
              </a:rPr>
              <a:t> + </a:t>
            </a:r>
            <a:r>
              <a:rPr lang="en-US" sz="3200" dirty="0" err="1" smtClean="0">
                <a:solidFill>
                  <a:schemeClr val="tx1"/>
                </a:solidFill>
              </a:rPr>
              <a:t>E</a:t>
            </a:r>
            <a:r>
              <a:rPr lang="en-US" sz="3200" baseline="-25000" dirty="0" err="1" smtClean="0">
                <a:solidFill>
                  <a:schemeClr val="tx1"/>
                </a:solidFill>
              </a:rPr>
              <a:t>p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</a:t>
            </a:r>
            <a:r>
              <a:rPr lang="en-US" sz="3200" baseline="-25000" dirty="0" smtClean="0">
                <a:solidFill>
                  <a:schemeClr val="tx1"/>
                </a:solidFill>
              </a:rPr>
              <a:t>k0 </a:t>
            </a:r>
            <a:r>
              <a:rPr lang="en-US" sz="3200" dirty="0" smtClean="0">
                <a:solidFill>
                  <a:schemeClr val="tx1"/>
                </a:solidFill>
              </a:rPr>
              <a:t>=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E</a:t>
            </a:r>
            <a:r>
              <a:rPr lang="en-US" sz="3200" baseline="-25000" dirty="0" smtClean="0">
                <a:solidFill>
                  <a:schemeClr val="tx1"/>
                </a:solidFill>
              </a:rPr>
              <a:t>p0 .</a:t>
            </a:r>
            <a:r>
              <a:rPr lang="en-US" sz="3200" dirty="0" smtClean="0">
                <a:solidFill>
                  <a:schemeClr val="tx1"/>
                </a:solidFill>
              </a:rPr>
              <a:t> m∙v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/2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=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mgh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v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/2g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=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h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= v</a:t>
            </a:r>
            <a:r>
              <a:rPr lang="en-US" sz="3200" baseline="-25000" dirty="0" smtClean="0">
                <a:solidFill>
                  <a:schemeClr val="tx1"/>
                </a:solidFill>
              </a:rPr>
              <a:t>0</a:t>
            </a:r>
            <a:r>
              <a:rPr lang="en-US" sz="3200" dirty="0" smtClean="0">
                <a:solidFill>
                  <a:schemeClr val="tx1"/>
                </a:solidFill>
              </a:rPr>
              <a:t> t – gt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/2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gt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/2 - v</a:t>
            </a:r>
            <a:r>
              <a:rPr lang="en-US" sz="3200" baseline="-25000" dirty="0" smtClean="0">
                <a:solidFill>
                  <a:schemeClr val="tx1"/>
                </a:solidFill>
              </a:rPr>
              <a:t>0</a:t>
            </a:r>
            <a:r>
              <a:rPr lang="en-US" sz="3200" dirty="0" smtClean="0">
                <a:solidFill>
                  <a:schemeClr val="tx1"/>
                </a:solidFill>
              </a:rPr>
              <a:t> t + v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/2g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= 0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- 8 t + 16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= 0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 = 4 </a:t>
            </a:r>
            <a:r>
              <a:rPr lang="ru-RU" sz="3200" dirty="0" smtClean="0">
                <a:solidFill>
                  <a:schemeClr val="tx1"/>
                </a:solidFill>
              </a:rPr>
              <a:t>с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</a:t>
            </a:r>
            <a:r>
              <a:rPr lang="en-US" sz="3200" baseline="-25000" dirty="0" smtClean="0">
                <a:solidFill>
                  <a:schemeClr val="tx1"/>
                </a:solidFill>
              </a:rPr>
              <a:t>p0 </a:t>
            </a:r>
            <a:r>
              <a:rPr lang="en-US" sz="3200" dirty="0" smtClean="0">
                <a:solidFill>
                  <a:schemeClr val="tx1"/>
                </a:solidFill>
              </a:rPr>
              <a:t>=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m∙v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/2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ru-RU" sz="3200" baseline="-25000" dirty="0" smtClean="0">
                <a:solidFill>
                  <a:schemeClr val="tx1"/>
                </a:solidFill>
              </a:rPr>
              <a:t>,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E</a:t>
            </a:r>
            <a:r>
              <a:rPr lang="en-US" sz="3200" baseline="-25000" dirty="0" smtClean="0">
                <a:solidFill>
                  <a:schemeClr val="tx1"/>
                </a:solidFill>
              </a:rPr>
              <a:t>p0 </a:t>
            </a:r>
            <a:r>
              <a:rPr lang="en-US" sz="3200" dirty="0" smtClean="0">
                <a:solidFill>
                  <a:schemeClr val="tx1"/>
                </a:solidFill>
              </a:rPr>
              <a:t>=</a:t>
            </a:r>
            <a:r>
              <a:rPr lang="ru-RU" sz="3200" dirty="0" smtClean="0">
                <a:solidFill>
                  <a:schemeClr val="tx1"/>
                </a:solidFill>
              </a:rPr>
              <a:t> 0,05</a:t>
            </a:r>
            <a:r>
              <a:rPr lang="en-US" sz="3200" dirty="0" smtClean="0">
                <a:solidFill>
                  <a:schemeClr val="tx1"/>
                </a:solidFill>
              </a:rPr>
              <a:t>∙</a:t>
            </a:r>
            <a:r>
              <a:rPr lang="ru-RU" sz="3200" dirty="0" smtClean="0">
                <a:solidFill>
                  <a:schemeClr val="tx1"/>
                </a:solidFill>
              </a:rPr>
              <a:t>40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/2</a:t>
            </a:r>
            <a:r>
              <a:rPr lang="ru-RU" sz="3200" dirty="0" smtClean="0">
                <a:solidFill>
                  <a:schemeClr val="tx1"/>
                </a:solidFill>
              </a:rPr>
              <a:t> = 40 Дж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857496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/>
              <a:t>Ответ: </a:t>
            </a:r>
            <a:r>
              <a:rPr lang="ru-RU" b="1" dirty="0" err="1" smtClean="0"/>
              <a:t>_______________Вт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715140" y="2643182"/>
            <a:ext cx="1285884" cy="571504"/>
          </a:xfrm>
          <a:prstGeom prst="wedgeRectCallout">
            <a:avLst>
              <a:gd name="adj1" fmla="val -50852"/>
              <a:gd name="adj2" fmla="val -506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40 Дж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221457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ГИА-2010-24. </a:t>
            </a:r>
            <a:r>
              <a:rPr lang="ru-RU" sz="2800" dirty="0" smtClean="0"/>
              <a:t>У поверхности воды мальчик выпускает камень, и он опускается на</a:t>
            </a:r>
            <a:br>
              <a:rPr lang="ru-RU" sz="2800" dirty="0" smtClean="0"/>
            </a:br>
            <a:r>
              <a:rPr lang="ru-RU" sz="2800" dirty="0" smtClean="0"/>
              <a:t>дно пруда на глубину </a:t>
            </a:r>
            <a:r>
              <a:rPr lang="en-US" sz="2800" i="1" dirty="0" smtClean="0"/>
              <a:t>H</a:t>
            </a:r>
            <a:r>
              <a:rPr lang="ru-RU" sz="2800" i="1" dirty="0" smtClean="0"/>
              <a:t> = 5 м. </a:t>
            </a:r>
            <a:r>
              <a:rPr lang="ru-RU" sz="2800" dirty="0" smtClean="0"/>
              <a:t>Какое количество теплоты выделится при падении камня, если его масса </a:t>
            </a:r>
            <a:r>
              <a:rPr lang="ru-RU" sz="2800" i="1" dirty="0" smtClean="0"/>
              <a:t>т = 500 г, а объем V = 200 см</a:t>
            </a:r>
            <a:r>
              <a:rPr lang="ru-RU" sz="2800" i="1" baseline="30000" dirty="0" smtClean="0"/>
              <a:t>3</a:t>
            </a:r>
            <a:r>
              <a:rPr lang="ru-RU" sz="2800" i="1" dirty="0" smtClean="0"/>
              <a:t>?</a:t>
            </a:r>
            <a:endParaRPr lang="ru-RU" sz="28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6357950" y="6143644"/>
            <a:ext cx="1571636" cy="500066"/>
          </a:xfrm>
          <a:prstGeom prst="wedgeRectCallout">
            <a:avLst>
              <a:gd name="adj1" fmla="val -27260"/>
              <a:gd name="adj2" fmla="val -7798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23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15016" y="6143644"/>
            <a:ext cx="4328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Ответ: ____</a:t>
            </a:r>
            <a:r>
              <a:rPr lang="en-US" sz="2800" b="1" dirty="0" smtClean="0"/>
              <a:t>___</a:t>
            </a:r>
            <a:r>
              <a:rPr lang="ru-RU" sz="2800" b="1" dirty="0" smtClean="0"/>
              <a:t>_____(Дж)</a:t>
            </a:r>
            <a:endParaRPr lang="ru-RU" sz="28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339330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500306"/>
            <a:ext cx="1419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071810"/>
            <a:ext cx="255135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3643314"/>
            <a:ext cx="2500330" cy="63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3" y="3071810"/>
            <a:ext cx="382530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929198"/>
            <a:ext cx="291214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3857628"/>
            <a:ext cx="386386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429132"/>
            <a:ext cx="5572164" cy="81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271464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ГИА-2010-25. </a:t>
            </a:r>
            <a:r>
              <a:rPr lang="ru-RU" sz="2400" dirty="0" smtClean="0"/>
              <a:t>Гиря падает на землю и ударяется о препятствие. Скорость гири перед ударом равна 140 м/с. Какова была температура гири перед ударом, если после удара температура повысилась до 100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С? Считать, что все количество теплоты, выделяемое при ударе, поглощается гирей. Удельная теплоемкость вещества гири равна 140 Дж/(кг·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С).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6429388" y="2500306"/>
            <a:ext cx="1643074" cy="571504"/>
          </a:xfrm>
          <a:prstGeom prst="wedgeRectCallout">
            <a:avLst>
              <a:gd name="adj1" fmla="val -20833"/>
              <a:gd name="adj2" fmla="val 5274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30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500306"/>
            <a:ext cx="3874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Ответ: ________(</a:t>
            </a:r>
            <a:r>
              <a:rPr lang="ru-RU" sz="3200" baseline="30000" dirty="0" smtClean="0"/>
              <a:t>0</a:t>
            </a:r>
            <a:r>
              <a:rPr lang="ru-RU" sz="3200" dirty="0" smtClean="0"/>
              <a:t>С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071810"/>
            <a:ext cx="8572560" cy="344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86808" cy="17145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2001 г., </a:t>
            </a:r>
            <a:r>
              <a:rPr lang="ru-RU" sz="3600" b="1" dirty="0" err="1" smtClean="0">
                <a:solidFill>
                  <a:srgbClr val="FF0000"/>
                </a:solidFill>
              </a:rPr>
              <a:t>демо</a:t>
            </a:r>
            <a:r>
              <a:rPr lang="ru-RU" sz="3600" b="1" dirty="0" smtClean="0">
                <a:solidFill>
                  <a:srgbClr val="FF0000"/>
                </a:solidFill>
              </a:rPr>
              <a:t>) А3. </a:t>
            </a:r>
            <a:r>
              <a:rPr lang="ru-RU" sz="3600" dirty="0" smtClean="0">
                <a:solidFill>
                  <a:srgbClr val="002060"/>
                </a:solidFill>
              </a:rPr>
              <a:t>Автомобиль массой  3000 кг  движется со скоростью  2 м/с.  Какова кинетическая энергия автомобиля?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857496"/>
            <a:ext cx="2643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3000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1500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12000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6000 Дж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501122" cy="1357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(ЕГЭ 2001 г.) А4. </a:t>
            </a:r>
            <a:r>
              <a:rPr lang="ru-RU" sz="3200" dirty="0" smtClean="0">
                <a:solidFill>
                  <a:srgbClr val="002060"/>
                </a:solidFill>
              </a:rPr>
              <a:t>Для того, чтобы уменьшить кинетическую энергию тела в 2 раза, надо скорость тела уменьшить 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828434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071678"/>
            <a:ext cx="135732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53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1643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2001 г., </a:t>
            </a:r>
            <a:r>
              <a:rPr lang="ru-RU" sz="3600" b="1" dirty="0" err="1" smtClean="0">
                <a:solidFill>
                  <a:srgbClr val="FF0000"/>
                </a:solidFill>
              </a:rPr>
              <a:t>Демо</a:t>
            </a:r>
            <a:r>
              <a:rPr lang="ru-RU" sz="3600" b="1" dirty="0" smtClean="0">
                <a:solidFill>
                  <a:srgbClr val="FF0000"/>
                </a:solidFill>
              </a:rPr>
              <a:t>) А5. </a:t>
            </a:r>
            <a:r>
              <a:rPr lang="ru-RU" sz="3600" dirty="0" smtClean="0">
                <a:solidFill>
                  <a:srgbClr val="002060"/>
                </a:solidFill>
              </a:rPr>
              <a:t>С балкона высотой  </a:t>
            </a:r>
            <a:r>
              <a:rPr lang="en-US" sz="3600" dirty="0" smtClean="0">
                <a:solidFill>
                  <a:srgbClr val="002060"/>
                </a:solidFill>
              </a:rPr>
              <a:t>h</a:t>
            </a:r>
            <a:r>
              <a:rPr lang="ru-RU" sz="3600" dirty="0" smtClean="0">
                <a:solidFill>
                  <a:srgbClr val="002060"/>
                </a:solidFill>
              </a:rPr>
              <a:t> = 3 м  на землю упал предмет массой  </a:t>
            </a:r>
            <a:r>
              <a:rPr lang="en-US" sz="3600" dirty="0" smtClean="0">
                <a:solidFill>
                  <a:srgbClr val="002060"/>
                </a:solidFill>
              </a:rPr>
              <a:t>m</a:t>
            </a:r>
            <a:r>
              <a:rPr lang="ru-RU" sz="3600" dirty="0" smtClean="0">
                <a:solidFill>
                  <a:srgbClr val="002060"/>
                </a:solidFill>
              </a:rPr>
              <a:t> = 2 кг.  Изменение энергии его тяготения к Земле при этом равно . . 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928934"/>
            <a:ext cx="2643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6 Дж.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60 Дж.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20 Дж.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20/3 Дж.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29684" cy="13573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2001 г.) А6. </a:t>
            </a:r>
            <a:r>
              <a:rPr lang="ru-RU" sz="3600" dirty="0" smtClean="0">
                <a:solidFill>
                  <a:srgbClr val="002060"/>
                </a:solidFill>
              </a:rPr>
              <a:t>Мужчина достает воду из колодца глубиной 10 м. Масса ведра 1,5 кг, масса воды в ведре 10 кг. Какую работу совершает мужчина?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21468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1150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1300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1000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850 Дж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501122" cy="1643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2001 г.) А7. </a:t>
            </a:r>
            <a:r>
              <a:rPr lang="ru-RU" sz="3600" dirty="0" smtClean="0">
                <a:solidFill>
                  <a:srgbClr val="002060"/>
                </a:solidFill>
              </a:rPr>
              <a:t>Шарик скатывали с горки по трем разным желобам. В каком случае скорость шарика в конце пути наибольшая? Трением пренебречь.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714752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 первом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во втором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 третьем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во всех случаях скорость одинакова</a:t>
            </a:r>
            <a:endParaRPr lang="ru-RU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71876"/>
            <a:ext cx="335996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29684" cy="28575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(ЕГЭ 2001 г.) А29. </a:t>
            </a:r>
            <a:r>
              <a:rPr lang="ru-RU" sz="3200" dirty="0" smtClean="0">
                <a:solidFill>
                  <a:srgbClr val="002060"/>
                </a:solidFill>
              </a:rPr>
              <a:t>Два пластилиновых шарика массами </a:t>
            </a:r>
            <a:r>
              <a:rPr lang="en-US" sz="3200" dirty="0" smtClean="0">
                <a:solidFill>
                  <a:srgbClr val="002060"/>
                </a:solidFill>
              </a:rPr>
              <a:t>m</a:t>
            </a:r>
            <a:r>
              <a:rPr lang="ru-RU" sz="3200" baseline="-25000" dirty="0" smtClean="0">
                <a:solidFill>
                  <a:srgbClr val="002060"/>
                </a:solidFill>
              </a:rPr>
              <a:t>1</a:t>
            </a:r>
            <a:r>
              <a:rPr lang="ru-RU" sz="3200" dirty="0" smtClean="0">
                <a:solidFill>
                  <a:srgbClr val="002060"/>
                </a:solidFill>
              </a:rPr>
              <a:t> = 0,1 кг и </a:t>
            </a:r>
            <a:r>
              <a:rPr lang="en-US" sz="3200" dirty="0" smtClean="0">
                <a:solidFill>
                  <a:srgbClr val="002060"/>
                </a:solidFill>
              </a:rPr>
              <a:t>m</a:t>
            </a:r>
            <a:r>
              <a:rPr lang="ru-RU" sz="3200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dirty="0" smtClean="0">
                <a:solidFill>
                  <a:srgbClr val="002060"/>
                </a:solidFill>
              </a:rPr>
              <a:t> = 0,2 кг летят навстречу друг другу со скоростями </a:t>
            </a:r>
            <a:r>
              <a:rPr lang="en-US" sz="3200" dirty="0" smtClean="0">
                <a:solidFill>
                  <a:srgbClr val="002060"/>
                </a:solidFill>
              </a:rPr>
              <a:t>v</a:t>
            </a:r>
            <a:r>
              <a:rPr lang="ru-RU" sz="3200" baseline="-25000" dirty="0" smtClean="0">
                <a:solidFill>
                  <a:srgbClr val="002060"/>
                </a:solidFill>
              </a:rPr>
              <a:t>1</a:t>
            </a:r>
            <a:r>
              <a:rPr lang="ru-RU" sz="3200" dirty="0" smtClean="0">
                <a:solidFill>
                  <a:srgbClr val="002060"/>
                </a:solidFill>
              </a:rPr>
              <a:t> = 20 м/с и </a:t>
            </a:r>
            <a:r>
              <a:rPr lang="en-US" sz="3200" dirty="0" smtClean="0">
                <a:solidFill>
                  <a:srgbClr val="002060"/>
                </a:solidFill>
              </a:rPr>
              <a:t>v</a:t>
            </a:r>
            <a:r>
              <a:rPr lang="ru-RU" sz="3200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dirty="0" smtClean="0">
                <a:solidFill>
                  <a:srgbClr val="002060"/>
                </a:solidFill>
              </a:rPr>
              <a:t> =  10 м/с. Столкнувшись, они слипаются. На сколько изменилась внутренняя энергия шариков при столкновении?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357694"/>
            <a:ext cx="26432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1,9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2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3 Дж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4 Дж</a:t>
            </a:r>
            <a:endParaRPr lang="ru-RU" sz="28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072494" cy="207170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2002 г., КИМ) А5. </a:t>
            </a:r>
            <a:r>
              <a:rPr lang="ru-RU" sz="3600" dirty="0" smtClean="0">
                <a:solidFill>
                  <a:srgbClr val="002060"/>
                </a:solidFill>
              </a:rPr>
              <a:t>Для того, чтобы уменьшить кинетическую энергию тела в 2</a:t>
            </a:r>
            <a:r>
              <a:rPr lang="en-US" sz="3600" dirty="0" smtClean="0">
                <a:solidFill>
                  <a:srgbClr val="002060"/>
                </a:solidFill>
              </a:rPr>
              <a:t> </a:t>
            </a:r>
            <a:r>
              <a:rPr lang="ru-RU" sz="3600" dirty="0" smtClean="0">
                <a:solidFill>
                  <a:srgbClr val="002060"/>
                </a:solidFill>
              </a:rPr>
              <a:t>раза, надо скорость тела уменьшить в …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071810"/>
            <a:ext cx="3000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2 раза	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4 раза	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      раз	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      раз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86190"/>
            <a:ext cx="357190" cy="43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14818"/>
            <a:ext cx="361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Что такое энергия?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929066"/>
            <a:ext cx="8858312" cy="27146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Шарик, скатившись, может передвинуть брусок – </a:t>
            </a:r>
            <a:r>
              <a:rPr lang="ru-RU" b="1" dirty="0" smtClean="0">
                <a:solidFill>
                  <a:srgbClr val="FF0000"/>
                </a:solidFill>
              </a:rPr>
              <a:t>совершить работу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Энергия</a:t>
            </a:r>
            <a:r>
              <a:rPr lang="ru-RU" dirty="0" smtClean="0"/>
              <a:t> – это физическая величина, показывающая, </a:t>
            </a:r>
            <a:r>
              <a:rPr lang="ru-RU" b="1" dirty="0" smtClean="0"/>
              <a:t>какую </a:t>
            </a:r>
            <a:r>
              <a:rPr lang="ru-RU" b="1" dirty="0" smtClean="0">
                <a:solidFill>
                  <a:srgbClr val="FF0000"/>
                </a:solidFill>
              </a:rPr>
              <a:t>работу</a:t>
            </a:r>
            <a:r>
              <a:rPr lang="ru-RU" b="1" dirty="0" smtClean="0"/>
              <a:t> может </a:t>
            </a:r>
            <a:r>
              <a:rPr lang="ru-RU" b="1" dirty="0" smtClean="0">
                <a:solidFill>
                  <a:srgbClr val="FF0000"/>
                </a:solidFill>
              </a:rPr>
              <a:t>совершить</a:t>
            </a:r>
            <a:r>
              <a:rPr lang="ru-RU" b="1" dirty="0" smtClean="0"/>
              <a:t> тело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Единица измерения энергии - </a:t>
            </a:r>
            <a:r>
              <a:rPr lang="ru-RU" b="1" dirty="0" smtClean="0">
                <a:solidFill>
                  <a:srgbClr val="C00000"/>
                </a:solidFill>
              </a:rPr>
              <a:t>Джоуль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8914" name="Picture 2" descr="C:\Documents and Settings\Ирина\Мои документы\Мои рисунки\gif\Работа шарик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71546"/>
            <a:ext cx="6391275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43932" cy="25717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2003 г., КИМ) А5. </a:t>
            </a:r>
            <a:r>
              <a:rPr lang="ru-RU" sz="3600" dirty="0" smtClean="0">
                <a:solidFill>
                  <a:srgbClr val="002060"/>
                </a:solidFill>
              </a:rPr>
              <a:t>Мальчик подбросил футбольный мяч массой 0,4 кг на высоту 3 м. Насколько изменилась потенциальная энергия мяча?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214818"/>
            <a:ext cx="3000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hangingPunct="0">
              <a:buFont typeface="+mj-lt"/>
              <a:buAutoNum type="arabicPeriod"/>
            </a:pPr>
            <a:r>
              <a:rPr lang="ru-RU" sz="2400" dirty="0" smtClean="0"/>
              <a:t>4 Дж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 smtClean="0"/>
              <a:t>12 Дж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 smtClean="0"/>
              <a:t>1,2 Дж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400" dirty="0" smtClean="0"/>
              <a:t>7,5 Дж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58246" cy="385765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(ЕГЭ 2004 г., КИМ) А5. </a:t>
            </a:r>
            <a:r>
              <a:rPr lang="ru-RU" sz="3600" dirty="0" smtClean="0">
                <a:solidFill>
                  <a:srgbClr val="002060"/>
                </a:solidFill>
              </a:rPr>
              <a:t>Груз массой 1 кг под действием силы 50 Н, направленной вертикально вверх, поднимается на высоту 3 м. Изменение кинетической энергии груза при этом равно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4643446"/>
            <a:ext cx="3286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30 Дж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120 Дж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150 Дж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180 Дж</a:t>
            </a: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86808" cy="35719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(ЕГЭ 2005 г., ДЕМО) А5. </a:t>
            </a:r>
            <a:r>
              <a:rPr lang="ru-RU" sz="3600" dirty="0" smtClean="0">
                <a:solidFill>
                  <a:srgbClr val="002060"/>
                </a:solidFill>
              </a:rPr>
              <a:t>Потенциальная энергия взаимодействия с Землей гири массой 5 кг увеличилась на 75 Дж. Это произошло в результате того, что гирю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28860" y="4572008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подняли на 1,5 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опустили на 1,5м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подняли на 7 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опустили на 7 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857208"/>
            <a:ext cx="9001156" cy="6000792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ru-RU" sz="1800" dirty="0" smtClean="0"/>
              <a:t>1.19. Кинетическая и потенциальная энергии / http://physics.ru/courses/op25part1/content/chapter1/section/paragraph19/theory.html;</a:t>
            </a:r>
          </a:p>
          <a:p>
            <a:pPr lvl="0">
              <a:buFont typeface="+mj-lt"/>
              <a:buAutoNum type="arabicPeriod"/>
            </a:pPr>
            <a:r>
              <a:rPr lang="ru-RU" sz="1800" dirty="0" err="1" smtClean="0"/>
              <a:t>Гутник</a:t>
            </a:r>
            <a:r>
              <a:rPr lang="ru-RU" sz="1800" dirty="0" smtClean="0"/>
              <a:t>, Е. М., Физика. 7 класс. Учебник для общеобразовательных школ / Е. М. </a:t>
            </a:r>
            <a:r>
              <a:rPr lang="ru-RU" sz="1800" dirty="0" err="1" smtClean="0"/>
              <a:t>Гутник</a:t>
            </a:r>
            <a:r>
              <a:rPr lang="ru-RU" sz="1800" dirty="0" smtClean="0"/>
              <a:t>, А. В. </a:t>
            </a:r>
            <a:r>
              <a:rPr lang="ru-RU" sz="1800" dirty="0" err="1" smtClean="0"/>
              <a:t>Перышкин</a:t>
            </a:r>
            <a:r>
              <a:rPr lang="ru-RU" sz="1800" dirty="0" smtClean="0"/>
              <a:t>. - М.: Дрофа, 2009. – 302 с.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Зорин, Н.И. ГИА 2010. Физика. Тренировочные задания: 9 класс / Н.И. Зорин. – М.: </a:t>
            </a:r>
            <a:r>
              <a:rPr lang="ru-RU" sz="1800" dirty="0" err="1" smtClean="0"/>
              <a:t>Эксмо</a:t>
            </a:r>
            <a:r>
              <a:rPr lang="ru-RU" sz="1800" dirty="0" smtClean="0"/>
              <a:t>, 2010. – 112 с. – (Государственная (итоговая) аттестация (в новой форме).</a:t>
            </a:r>
          </a:p>
          <a:p>
            <a:pPr lvl="0">
              <a:buFont typeface="+mj-lt"/>
              <a:buAutoNum type="arabicPeriod"/>
            </a:pPr>
            <a:r>
              <a:rPr lang="ru-RU" sz="1800" dirty="0" err="1" smtClean="0"/>
              <a:t>Кабардин</a:t>
            </a:r>
            <a:r>
              <a:rPr lang="ru-RU" sz="1800" dirty="0" smtClean="0"/>
              <a:t>, О.Ф. Физика. 9 </a:t>
            </a:r>
            <a:r>
              <a:rPr lang="ru-RU" sz="1800" dirty="0" err="1" smtClean="0"/>
              <a:t>кл</a:t>
            </a:r>
            <a:r>
              <a:rPr lang="ru-RU" sz="1800" dirty="0" smtClean="0"/>
              <a:t>.: сборник тестовых заданий для подготовки к итоговой аттестации за курс основной школы / О.Ф. </a:t>
            </a:r>
            <a:r>
              <a:rPr lang="ru-RU" sz="1800" dirty="0" err="1" smtClean="0"/>
              <a:t>Кабардин</a:t>
            </a:r>
            <a:r>
              <a:rPr lang="ru-RU" sz="1800" dirty="0" smtClean="0"/>
              <a:t>. – М.: Дрофа, 2008. – 219 с;</a:t>
            </a:r>
          </a:p>
          <a:p>
            <a:pPr lvl="0">
              <a:buFont typeface="+mj-lt"/>
              <a:buAutoNum type="arabicPeriod"/>
            </a:pPr>
            <a:r>
              <a:rPr lang="ru-RU" sz="1800" dirty="0" err="1" smtClean="0"/>
              <a:t>Перышкин</a:t>
            </a:r>
            <a:r>
              <a:rPr lang="ru-RU" sz="1800" dirty="0" smtClean="0"/>
              <a:t>, А. В., Физика. 7 класс. Учебник для общеобразовательных школ / А. В. </a:t>
            </a:r>
            <a:r>
              <a:rPr lang="ru-RU" sz="1800" dirty="0" err="1" smtClean="0"/>
              <a:t>Перышкин</a:t>
            </a:r>
            <a:r>
              <a:rPr lang="ru-RU" sz="1800" dirty="0" smtClean="0"/>
              <a:t>. - М.: Дрофа, 2009. – 198 с.</a:t>
            </a:r>
          </a:p>
          <a:p>
            <a:pPr lvl="0">
              <a:buFont typeface="+mj-lt"/>
              <a:buAutoNum type="arabicPeriod"/>
            </a:pPr>
            <a:r>
              <a:rPr lang="ru-RU" sz="1800" dirty="0" err="1" smtClean="0"/>
              <a:t>Перышкин</a:t>
            </a:r>
            <a:r>
              <a:rPr lang="ru-RU" sz="1800" dirty="0" smtClean="0"/>
              <a:t>, А. В., Физика. 8 класс. Учебник для общеобразовательных школ / А. В. </a:t>
            </a:r>
            <a:r>
              <a:rPr lang="ru-RU" sz="1800" dirty="0" err="1" smtClean="0"/>
              <a:t>Перышкин</a:t>
            </a:r>
            <a:r>
              <a:rPr lang="ru-RU" sz="1800" dirty="0" smtClean="0"/>
              <a:t>. - М.: Дрофа, 2009. – 196 с.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Преобразование энергии при свободном падении в воздухе. </a:t>
            </a:r>
            <a:r>
              <a:rPr lang="ru-RU" sz="1800" dirty="0" smtClean="0">
                <a:hlinkClick r:id="rId2"/>
              </a:rPr>
              <a:t>Видеоролик - анимация </a:t>
            </a:r>
            <a:r>
              <a:rPr lang="ru-RU" sz="1800" dirty="0" smtClean="0"/>
              <a:t>/ </a:t>
            </a:r>
            <a:r>
              <a:rPr lang="ru-RU" sz="1800" dirty="0" smtClean="0">
                <a:hlinkClick r:id="rId2"/>
              </a:rPr>
              <a:t>http://school-collection.edu.ru/catalog/res/2e30ae75-5549-42ef-8051-a432d120bce0/view/</a:t>
            </a:r>
            <a:r>
              <a:rPr lang="ru-RU" sz="1800" dirty="0" smtClean="0"/>
              <a:t>;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Федеральный институт педагогических измерений. Контрольные измерительные материалы (КИМ) Физика </a:t>
            </a:r>
            <a:r>
              <a:rPr lang="ru-RU" sz="1800" dirty="0" smtClean="0">
                <a:hlinkClick r:id="rId3"/>
              </a:rPr>
              <a:t>ГИА-9 2010 г.</a:t>
            </a:r>
            <a:r>
              <a:rPr lang="ru-RU" sz="1800" dirty="0" smtClean="0"/>
              <a:t> / /[Электронный ресурс]// </a:t>
            </a:r>
            <a:r>
              <a:rPr lang="ru-RU" sz="1800" dirty="0" smtClean="0">
                <a:hlinkClick r:id="rId3"/>
              </a:rPr>
              <a:t>http://fipi.ru/view/sections/214/docs/</a:t>
            </a:r>
            <a:r>
              <a:rPr lang="ru-RU" sz="1800" dirty="0" smtClean="0"/>
              <a:t>  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Федеральный институт педагогических измерений. Контрольные измерительные материалы (КИМ) Физика ЕГЭ 2001-2010//[Электронный ресурс]// </a:t>
            </a:r>
            <a:r>
              <a:rPr lang="ru-RU" sz="1800" dirty="0" smtClean="0">
                <a:hlinkClick r:id="rId4"/>
              </a:rPr>
              <a:t>http://fipi.ru/view/sections/92/docs/</a:t>
            </a:r>
            <a:r>
              <a:rPr lang="ru-RU" sz="1800" dirty="0" smtClean="0"/>
              <a:t> ;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виды энергии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24"/>
            <a:ext cx="34842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0" y="1142984"/>
            <a:ext cx="3571868" cy="1428760"/>
          </a:xfrm>
          <a:prstGeom prst="wedgeRoundRectCallout">
            <a:avLst>
              <a:gd name="adj1" fmla="val -4657"/>
              <a:gd name="adj2" fmla="val 13886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Электрическая энергия (электростанция)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500430" y="2357430"/>
            <a:ext cx="2571768" cy="1714512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Энергия сгорающего топлива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1032" name="Picture 8" descr="http://www.redmond.k12.or.us/146020124175516213/lib/146020124175516213/Rocket-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714884"/>
            <a:ext cx="2589261" cy="1719269"/>
          </a:xfrm>
          <a:prstGeom prst="rect">
            <a:avLst/>
          </a:prstGeom>
          <a:noFill/>
        </p:spPr>
      </p:pic>
      <p:pic>
        <p:nvPicPr>
          <p:cNvPr id="1034" name="Picture 10" descr="http://dl4.glitter-graphics.net/pub/10/10614x7yy2bdzj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3155" y="3643314"/>
            <a:ext cx="2990845" cy="2243134"/>
          </a:xfrm>
          <a:prstGeom prst="rect">
            <a:avLst/>
          </a:prstGeom>
          <a:noFill/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6072198" y="1357298"/>
            <a:ext cx="3071802" cy="1714512"/>
          </a:xfrm>
          <a:prstGeom prst="wedgeRoundRectCallout">
            <a:avLst>
              <a:gd name="adj1" fmla="val -6674"/>
              <a:gd name="adj2" fmla="val 104472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Энергия падающей с высоты воды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Кинетическая энергия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685924"/>
          </a:xfrm>
        </p:spPr>
        <p:txBody>
          <a:bodyPr/>
          <a:lstStyle/>
          <a:p>
            <a:r>
              <a:rPr lang="ru-RU" dirty="0" smtClean="0"/>
              <a:t>Энергия, которой обладает тело вследствие своего </a:t>
            </a:r>
            <a:r>
              <a:rPr lang="ru-RU" b="1" dirty="0" smtClean="0">
                <a:solidFill>
                  <a:srgbClr val="C00000"/>
                </a:solidFill>
              </a:rPr>
              <a:t>движения</a:t>
            </a:r>
            <a:r>
              <a:rPr lang="ru-RU" dirty="0" smtClean="0"/>
              <a:t>, называется </a:t>
            </a:r>
            <a:r>
              <a:rPr lang="ru-RU" b="1" dirty="0" smtClean="0">
                <a:solidFill>
                  <a:srgbClr val="FF0000"/>
                </a:solidFill>
              </a:rPr>
              <a:t>кинетической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42844" y="3143248"/>
            <a:ext cx="2786082" cy="928694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Движущиеся тела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143240" y="3143248"/>
            <a:ext cx="2857520" cy="928694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Все летящие предметы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7" name="Picture 6" descr="http://s2.rimg.info/66d48b0c7049343e11171f8809a14b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857760"/>
            <a:ext cx="3032932" cy="1143008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215074" y="3143248"/>
            <a:ext cx="2786082" cy="928694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Падающие предметы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43009" name="Picture 1" descr="H:\Сайты\Мой сайт\Физика\Гиф-анимации\Закон всемирного тяготения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786322"/>
            <a:ext cx="2571768" cy="1285884"/>
          </a:xfrm>
          <a:prstGeom prst="rect">
            <a:avLst/>
          </a:prstGeom>
          <a:noFill/>
        </p:spPr>
      </p:pic>
      <p:pic>
        <p:nvPicPr>
          <p:cNvPr id="43011" name="Picture 3" descr="H:\Сайты\Мой сайт\Физика\Гиф-анимации\p86_11-4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000636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Кинетическая энергия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6143668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Кинетическая энергия – это энергия движения.</a:t>
            </a:r>
          </a:p>
          <a:p>
            <a:r>
              <a:rPr lang="ru-RU" dirty="0" smtClean="0"/>
              <a:t>Физическая величина, равная </a:t>
            </a:r>
            <a:r>
              <a:rPr lang="ru-RU" b="1" dirty="0" smtClean="0">
                <a:solidFill>
                  <a:srgbClr val="C00000"/>
                </a:solidFill>
              </a:rPr>
              <a:t>половине</a:t>
            </a:r>
            <a:r>
              <a:rPr lang="ru-RU" dirty="0" smtClean="0"/>
              <a:t> </a:t>
            </a:r>
            <a:r>
              <a:rPr lang="ru-RU" b="1" dirty="0" smtClean="0"/>
              <a:t>произведения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массы</a:t>
            </a:r>
            <a:r>
              <a:rPr lang="ru-RU" dirty="0" smtClean="0"/>
              <a:t> тела на </a:t>
            </a:r>
            <a:r>
              <a:rPr lang="ru-RU" b="1" dirty="0" smtClean="0">
                <a:solidFill>
                  <a:srgbClr val="C00000"/>
                </a:solidFill>
              </a:rPr>
              <a:t>квадрат его скорости</a:t>
            </a:r>
            <a:r>
              <a:rPr lang="ru-RU" dirty="0" smtClean="0"/>
              <a:t>, называется </a:t>
            </a:r>
            <a:r>
              <a:rPr lang="ru-RU" b="1" dirty="0" smtClean="0">
                <a:solidFill>
                  <a:srgbClr val="C00000"/>
                </a:solidFill>
              </a:rPr>
              <a:t>кинетической энергией тела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Если тело движется со скоростью </a:t>
            </a:r>
            <a:r>
              <a:rPr lang="en-US" b="1" i="1" dirty="0" smtClean="0"/>
              <a:t>v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то для его полной остановки необходимо совершить работу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3214686"/>
            <a:ext cx="2362200" cy="1190625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357826"/>
            <a:ext cx="4019550" cy="1190625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2" descr="http://i001.radikal.ru/0805/09/9b054cf11e2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1428736"/>
            <a:ext cx="2057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Сила трения и кинетическая энергия</a:t>
            </a:r>
            <a:endParaRPr lang="ru-RU" dirty="0"/>
          </a:p>
        </p:txBody>
      </p:sp>
      <p:pic>
        <p:nvPicPr>
          <p:cNvPr id="4" name="Сила трения и кинетическая энергия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0574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0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Потенциальная энергия </a:t>
            </a:r>
            <a:r>
              <a:rPr lang="ru-RU" dirty="0" smtClean="0"/>
              <a:t>–  </a:t>
            </a:r>
            <a:r>
              <a:rPr lang="ru-RU" dirty="0" err="1" smtClean="0"/>
              <a:t>энергия</a:t>
            </a:r>
            <a:r>
              <a:rPr lang="ru-RU" dirty="0" smtClean="0"/>
              <a:t> взаимодействия 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282" y="1643050"/>
            <a:ext cx="4357718" cy="1143008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Энергия взаимодействия тел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053" name="Picture 5" descr="F:\Сайты\Мой сайт\Физика\Гиф-анимации\Всемирное тяготение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496"/>
            <a:ext cx="3343279" cy="3343279"/>
          </a:xfrm>
          <a:prstGeom prst="rect">
            <a:avLst/>
          </a:prstGeom>
          <a:noFill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071810"/>
            <a:ext cx="3400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0" y="3286124"/>
            <a:ext cx="2643174" cy="3071834"/>
          </a:xfrm>
          <a:prstGeom prst="wedgeRoundRectCallout">
            <a:avLst>
              <a:gd name="adj1" fmla="val -19558"/>
              <a:gd name="adj2" fmla="val 5034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Энергия поднятого над землей тела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 =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mgh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000628" y="1500174"/>
            <a:ext cx="3929122" cy="1500198"/>
          </a:xfrm>
          <a:prstGeom prst="wedgeRoundRectCallout">
            <a:avLst>
              <a:gd name="adj1" fmla="val -17309"/>
              <a:gd name="adj2" fmla="val 72177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Энергия взаимодействия частей тела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143504" y="4572008"/>
            <a:ext cx="3643338" cy="2285992"/>
          </a:xfrm>
          <a:prstGeom prst="wedgeRoundRectCallout">
            <a:avLst>
              <a:gd name="adj1" fmla="val -19558"/>
              <a:gd name="adj2" fmla="val 5034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Энергия сжатой пружины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572140"/>
            <a:ext cx="2147519" cy="128586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0" y="0"/>
            <a:ext cx="9144000" cy="2071702"/>
          </a:xfrm>
          <a:prstGeom prst="wedgeRoundRectCallout">
            <a:avLst>
              <a:gd name="adj1" fmla="val -1339"/>
              <a:gd name="adj2" fmla="val 57025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Потенциальная энергия </a:t>
            </a:r>
            <a:r>
              <a:rPr lang="ru-RU" sz="3200" b="1" dirty="0" smtClean="0">
                <a:solidFill>
                  <a:schemeClr val="tx1"/>
                </a:solidFill>
              </a:rPr>
              <a:t>определяется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взаимным положением тел </a:t>
            </a:r>
            <a:r>
              <a:rPr lang="ru-RU" sz="3200" dirty="0" smtClean="0">
                <a:solidFill>
                  <a:schemeClr val="tx1"/>
                </a:solidFill>
              </a:rPr>
              <a:t>(например, положением тела относительно поверхности Земли) или </a:t>
            </a:r>
            <a:r>
              <a:rPr lang="ru-RU" sz="3200" b="1" dirty="0" smtClean="0">
                <a:solidFill>
                  <a:srgbClr val="C00000"/>
                </a:solidFill>
              </a:rPr>
              <a:t>частей тела</a:t>
            </a:r>
            <a:r>
              <a:rPr lang="ru-RU" sz="3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9" grpId="0" animBg="1"/>
      <p:bldP spid="14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Потенциальная энергия деформированной пружины</a:t>
            </a:r>
            <a:endParaRPr lang="ru-RU" dirty="0"/>
          </a:p>
        </p:txBody>
      </p:sp>
      <p:pic>
        <p:nvPicPr>
          <p:cNvPr id="3" name="Потенциальная энергия деформированной пружины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20574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1356</Words>
  <Application>Microsoft Office PowerPoint</Application>
  <PresentationFormat>Экран (4:3)</PresentationFormat>
  <Paragraphs>149</Paragraphs>
  <Slides>33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Кинетическая энергия. Потенциальная энергия Подготовка к ГИА</vt:lpstr>
      <vt:lpstr>Цель:</vt:lpstr>
      <vt:lpstr>Что такое энергия?</vt:lpstr>
      <vt:lpstr>Различные виды энергии</vt:lpstr>
      <vt:lpstr>Кинетическая энергия</vt:lpstr>
      <vt:lpstr>Кинетическая энергия</vt:lpstr>
      <vt:lpstr>Сила трения и кинетическая энергия</vt:lpstr>
      <vt:lpstr>Потенциальная энергия –  энергия взаимодействия </vt:lpstr>
      <vt:lpstr>Потенциальная энергия деформированной пружины</vt:lpstr>
      <vt:lpstr>Примеры изменения энергии</vt:lpstr>
      <vt:lpstr>Примеры изменения энергии</vt:lpstr>
      <vt:lpstr>Итоги</vt:lpstr>
      <vt:lpstr>Рассмотрим задачи: </vt:lpstr>
      <vt:lpstr>ГИА-2008-3. Тело свободно падает на Землю. Как изменяются в процессе падения импульс тела и его потенциальная энергия? </vt:lpstr>
      <vt:lpstr>ГИА-2010-3. Через 2 с после броска кинетическая энергия тела массой 0,2 кг, брошенного вертикально вверх с начальной скоростью 30 м/с, равна</vt:lpstr>
      <vt:lpstr>ГИА-2010-3. Чему равна потенциальная энергия упруго деформированной пружины жесткостью 100 Н/м, растянутой на 10 см?</vt:lpstr>
      <vt:lpstr>ГИА-2010-3. Упавший и отскочивший от земли мячик подпрыгивает на меньшую высоту, чем та, с которой он упал. Чем это объясняется?</vt:lpstr>
      <vt:lpstr>ГИА-2009-22. Кинетическая энергия тела 8 Дж, а величина его импульса 4 кг∙м/с. Масса тела равна...</vt:lpstr>
      <vt:lpstr>ЕГЭ-2002 г. А6. Теплоход переходит из устья Волги в соленое Каспийское море. При этом архимедова сила, действующая на теплоход, </vt:lpstr>
      <vt:lpstr>ГИА 2008 г. 24 Пуля массой 50 г вылетает из ствола ружья вертикально вверх со скоростью 40 м/с. Чему равна потенциальная энергия пули через 4 с после начала движения? Сопротивлением воздуха пренебречь. </vt:lpstr>
      <vt:lpstr>ГИА-2010-24. У поверхности воды мальчик выпускает камень, и он опускается на дно пруда на глубину H = 5 м. Какое количество теплоты выделится при падении камня, если его масса т = 500 г, а объем V = 200 см3?</vt:lpstr>
      <vt:lpstr>ГИА-2010-25. Гиря падает на землю и ударяется о препятствие. Скорость гири перед ударом равна 140 м/с. Какова была температура гири перед ударом, если после удара температура повысилась до 1000С? Считать, что все количество теплоты, выделяемое при ударе, поглощается гирей. Удельная теплоемкость вещества гири равна 140 Дж/(кг·0С).</vt:lpstr>
      <vt:lpstr>(ЕГЭ 2001 г., демо) А3. Автомобиль массой  3000 кг  движется со скоростью  2 м/с.  Какова кинетическая энергия автомобиля?</vt:lpstr>
      <vt:lpstr>(ЕГЭ 2001 г.) А4. Для того, чтобы уменьшить кинетическую энергию тела в 2 раза, надо скорость тела уменьшить в</vt:lpstr>
      <vt:lpstr>(ЕГЭ 2001 г., Демо) А5. С балкона высотой  h = 3 м  на землю упал предмет массой  m = 2 кг.  Изменение энергии его тяготения к Земле при этом равно . . .</vt:lpstr>
      <vt:lpstr>(ЕГЭ 2001 г.) А6. Мужчина достает воду из колодца глубиной 10 м. Масса ведра 1,5 кг, масса воды в ведре 10 кг. Какую работу совершает мужчина?</vt:lpstr>
      <vt:lpstr>(ЕГЭ 2001 г.) А7. Шарик скатывали с горки по трем разным желобам. В каком случае скорость шарика в конце пути наибольшая? Трением пренебречь.</vt:lpstr>
      <vt:lpstr>(ЕГЭ 2001 г.) А29. Два пластилиновых шарика массами m1 = 0,1 кг и m2 = 0,2 кг летят навстречу друг другу со скоростями v1 = 20 м/с и v2 =  10 м/с. Столкнувшись, они слипаются. На сколько изменилась внутренняя энергия шариков при столкновении?</vt:lpstr>
      <vt:lpstr>(ЕГЭ 2002 г., КИМ) А5. Для того, чтобы уменьшить кинетическую энергию тела в 2 раза, надо скорость тела уменьшить в …</vt:lpstr>
      <vt:lpstr>(ЕГЭ 2003 г., КИМ) А5. Мальчик подбросил футбольный мяч массой 0,4 кг на высоту 3 м. Насколько изменилась потенциальная энергия мяча?</vt:lpstr>
      <vt:lpstr>(ЕГЭ 2004 г., КИМ) А5. Груз массой 1 кг под действием силы 50 Н, направленной вертикально вверх, поднимается на высоту 3 м. Изменение кинетической энергии груза при этом равно </vt:lpstr>
      <vt:lpstr>(ЕГЭ 2005 г., ДЕМО) А5. Потенциальная энергия взаимодействия с Землей гири массой 5 кг увеличилась на 75 Дж. Это произошло в результате того, что гирю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dc:creator>каб 206</dc:creator>
  <cp:lastModifiedBy>каб 206</cp:lastModifiedBy>
  <cp:revision>112</cp:revision>
  <dcterms:modified xsi:type="dcterms:W3CDTF">2018-12-24T04:13:41Z</dcterms:modified>
</cp:coreProperties>
</file>