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4" r:id="rId2"/>
    <p:sldId id="276" r:id="rId3"/>
    <p:sldId id="27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5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img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78" y="-1"/>
            <a:ext cx="11198578" cy="697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14917" y="2060576"/>
            <a:ext cx="103632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ХИМИЧЕСКОЕ ОРУЖИЕ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49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6"/>
            </a:gs>
            <a:gs pos="49000">
              <a:srgbClr val="FF0000"/>
            </a:gs>
            <a:gs pos="0">
              <a:schemeClr val="accent1">
                <a:lumMod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2" y="359229"/>
            <a:ext cx="11236569" cy="6057900"/>
          </a:xfrm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endParaRPr lang="ru-RU" sz="3300" dirty="0"/>
          </a:p>
          <a:p>
            <a:pPr marL="0" indent="0">
              <a:buNone/>
            </a:pPr>
            <a:r>
              <a:rPr lang="kk-KZ" sz="35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ІІ</a:t>
            </a:r>
            <a:r>
              <a:rPr lang="ru-RU" sz="35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.  </a:t>
            </a:r>
            <a:r>
              <a:rPr lang="ru-RU" sz="3200" b="1" dirty="0" smtClean="0">
                <a:solidFill>
                  <a:srgbClr val="FFFF00"/>
                </a:solidFill>
              </a:rPr>
              <a:t>По </a:t>
            </a:r>
            <a:r>
              <a:rPr lang="ru-RU" sz="3200" b="1" dirty="0">
                <a:solidFill>
                  <a:srgbClr val="FFFF00"/>
                </a:solidFill>
              </a:rPr>
              <a:t>характеру воздействия на живую силу:</a:t>
            </a:r>
          </a:p>
          <a:p>
            <a:pPr>
              <a:buFont typeface="Arial" pitchFamily="34" charset="0"/>
              <a:buChar char="•"/>
            </a:pPr>
            <a:r>
              <a:rPr lang="ru-RU" sz="3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смертельные </a:t>
            </a:r>
            <a:r>
              <a:rPr lang="ru-RU" sz="3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(зарин, </a:t>
            </a:r>
            <a:r>
              <a:rPr lang="ru-RU" sz="3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иприт, синильная кислота, </a:t>
            </a:r>
            <a:r>
              <a:rPr lang="ru-RU" sz="30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фозген</a:t>
            </a:r>
            <a:r>
              <a:rPr lang="ru-RU" sz="3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);</a:t>
            </a:r>
            <a:endParaRPr lang="ru-RU" sz="3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временно </a:t>
            </a:r>
            <a:r>
              <a:rPr lang="ru-RU" sz="3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выводящий личный состав из строя </a:t>
            </a:r>
            <a:r>
              <a:rPr lang="ru-RU" sz="3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(</a:t>
            </a:r>
            <a:r>
              <a:rPr lang="ru-RU" sz="32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хинуклидил-3-бензилат (BZ).</a:t>
            </a:r>
          </a:p>
          <a:p>
            <a:pPr>
              <a:buFont typeface="Arial" pitchFamily="34" charset="0"/>
              <a:buChar char="•"/>
            </a:pPr>
            <a:r>
              <a:rPr lang="ru-RU" sz="3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раздражающие</a:t>
            </a:r>
            <a:r>
              <a:rPr lang="ru-RU" sz="3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: (адамсит, CS, </a:t>
            </a:r>
            <a:r>
              <a:rPr lang="ru-RU" sz="3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CR)</a:t>
            </a:r>
            <a:endParaRPr lang="ru-RU" sz="3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kk-KZ" sz="32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ІІІ.  </a:t>
            </a:r>
            <a:r>
              <a:rPr lang="ru-RU" sz="3200" b="1" dirty="0" smtClean="0">
                <a:solidFill>
                  <a:srgbClr val="FFFF00"/>
                </a:solidFill>
              </a:rPr>
              <a:t>По </a:t>
            </a:r>
            <a:r>
              <a:rPr lang="ru-RU" sz="3200" b="1" dirty="0">
                <a:solidFill>
                  <a:srgbClr val="FFFF00"/>
                </a:solidFill>
              </a:rPr>
              <a:t>быстроте наступления поражающего действия:</a:t>
            </a:r>
          </a:p>
          <a:p>
            <a:pPr>
              <a:buFont typeface="Arial" pitchFamily="34" charset="0"/>
              <a:buChar char="•"/>
            </a:pPr>
            <a:r>
              <a:rPr lang="ru-RU" sz="3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быстродействующие </a:t>
            </a:r>
            <a:r>
              <a:rPr lang="ru-RU" sz="3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— не имеют периода скрытого действия (зарин, зоман, VX, AC, CH, CS, CR);</a:t>
            </a:r>
          </a:p>
          <a:p>
            <a:pPr>
              <a:buFont typeface="Arial" pitchFamily="34" charset="0"/>
              <a:buChar char="•"/>
            </a:pPr>
            <a:r>
              <a:rPr lang="ru-RU" sz="3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медленно </a:t>
            </a:r>
            <a:r>
              <a:rPr lang="ru-RU" sz="3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действующие — обладают периодом скрытого действия (иприт, фосген, BZ, люизит, адамсит);</a:t>
            </a:r>
          </a:p>
          <a:p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37781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3978">
        <p14:flip dir="r"/>
      </p:transition>
    </mc:Choice>
    <mc:Fallback xmlns="">
      <p:transition spd="slow" advTm="239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9553" y="225083"/>
            <a:ext cx="10434089" cy="5669280"/>
          </a:xfrm>
        </p:spPr>
        <p:txBody>
          <a:bodyPr>
            <a:normAutofit fontScale="92500" lnSpcReduction="20000"/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	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Очагом химического поражения </a:t>
            </a:r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(ОХП) называется территория, в пределах которой, в результате воздействия химического оружия, произошли массовые поражения людей, сельскохозяйственных животных и растений.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ОХП</a:t>
            </a:r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делится на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Территорию, подвергшуюся                      Территорию, над которой непосредственному  воздействию          распространилось облако                     химического оружия                                   воздуха в поражающих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                                                             концентрациях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</a:t>
            </a:r>
          </a:p>
          <a:p>
            <a:pPr marL="0" indent="0" algn="ctr">
              <a:buNone/>
            </a:pPr>
            <a:endParaRPr lang="ru-RU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778624" y="2771335"/>
            <a:ext cx="2003201" cy="64421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217920" y="2757268"/>
            <a:ext cx="2132704" cy="6582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65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210">
        <p14:conveyor dir="l"/>
      </p:transition>
    </mc:Choice>
    <mc:Fallback xmlns="">
      <p:transition spd="slow" advTm="332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FFC000"/>
            </a:gs>
            <a:gs pos="15000">
              <a:srgbClr val="5358C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345" y="3079573"/>
            <a:ext cx="10126334" cy="14570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63786" y="207122"/>
            <a:ext cx="582929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rgbClr val="FF0000"/>
                  </a:solidFill>
                </a:ln>
                <a:gradFill>
                  <a:gsLst>
                    <a:gs pos="100000">
                      <a:srgbClr val="C00000"/>
                    </a:gs>
                    <a:gs pos="15000">
                      <a:srgbClr val="5358C6"/>
                    </a:gs>
                  </a:gsLst>
                  <a:lin ang="5400000" scaled="1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Aparajita" panose="020B0604020202020204" pitchFamily="34" charset="0"/>
              </a:rPr>
              <a:t>Средства     защиты</a:t>
            </a:r>
            <a:endParaRPr lang="ru-RU" sz="2800" b="1" dirty="0">
              <a:ln>
                <a:solidFill>
                  <a:srgbClr val="FF0000"/>
                </a:solidFill>
              </a:ln>
              <a:gradFill>
                <a:gsLst>
                  <a:gs pos="100000">
                    <a:srgbClr val="C00000"/>
                  </a:gs>
                  <a:gs pos="15000">
                    <a:srgbClr val="5358C6"/>
                  </a:gs>
                </a:gsLst>
                <a:lin ang="5400000" scaled="1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cs typeface="Aparajita" panose="020B0604020202020204" pitchFamily="34" charset="0"/>
            </a:endParaRPr>
          </a:p>
          <a:p>
            <a:endParaRPr lang="ru-RU" dirty="0"/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841" y="816429"/>
            <a:ext cx="8703129" cy="604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257"/>
      </p:ext>
    </p:extLst>
  </p:cSld>
  <p:clrMapOvr>
    <a:masterClrMapping/>
  </p:clrMapOvr>
  <p:transition spd="slow" advTm="20288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FFC000"/>
            </a:gs>
            <a:gs pos="15000">
              <a:srgbClr val="5358C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1015"/>
            <a:ext cx="11588261" cy="6646985"/>
          </a:xfrm>
        </p:spPr>
        <p:txBody>
          <a:bodyPr>
            <a:normAutofit lnSpcReduction="10000"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Перед входом в убежище необходимо снять использованные средства защиты кожи и верхнюю одежду и оставить их в тамбуре убежища.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Находясь в укрытии (подвале, перекрытой щели и других защитных сооружениях, не оборудованных фильтровентиляционными установками), следует использовать средства индивидуальной защиты органов дыхания.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Находиться в убежище (укрытии) необходимо до получения разрешения на выход из него.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Выходить из зараженного района следует по направлениям, обозначенным специальными указателями или указанными постами ГО.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Если указателей или постов вблизи не окажется, то идти надо в сторону, перпендикулярную направлению ветра.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При передвижении по зараженной территории нельзя снимать противогаз и защитную одежду, прикасаться к окружающим предметам, прислоняться к зданиям, садиться, наступать на видимые капли и мазки ОВ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Необходимо следить, чтобы все участки тела были закрыты и зараженный воздух не мог свободно проникать под одежду, двигаться следует осторожно, не поднимая пыли.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Особую осторожность надо проявлять, двигаясь по зараженной территории через парки, сады, огороды, поля.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При появлении признаков поражения ОВ нервнопаралитического действия следует принять антидот (средство из гнезда № 2 аптечки АИ-2), а пораженные места тщательно промыть теплой водой с мылом.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590885"/>
      </p:ext>
    </p:extLst>
  </p:cSld>
  <p:clrMapOvr>
    <a:masterClrMapping/>
  </p:clrMapOvr>
  <p:transition spd="slow" advTm="52031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encrypted-tbn3.gstatic.com/images?q=tbn:ANd9GcSyBuCQo_LGz7sol8TNu7rzTZCbXTNDt256n8w-KLYeXR053Wjb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621" y="1"/>
            <a:ext cx="107131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1904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948267" y="203200"/>
            <a:ext cx="10374489" cy="289024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</a:t>
            </a:r>
            <a:r>
              <a:rPr lang="ru-RU" sz="2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Химическим оружием </a:t>
            </a:r>
            <a:r>
              <a:rPr lang="ru-RU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называется ОМП, </a:t>
            </a:r>
            <a:r>
              <a:rPr lang="ru-RU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поражающее действие </a:t>
            </a:r>
            <a:r>
              <a:rPr lang="ru-RU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которого, </a:t>
            </a:r>
            <a:r>
              <a:rPr lang="ru-RU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основано на использовании </a:t>
            </a:r>
            <a:r>
              <a:rPr lang="ru-RU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отравляющих веществ (ОВ).</a:t>
            </a:r>
            <a:br>
              <a:rPr lang="ru-RU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sz="2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ОВ </a:t>
            </a:r>
            <a:r>
              <a:rPr lang="ru-RU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– токсичные химические вещества, способные вызывать массовые поражения незащищенных людей и животных, заражать местность и водоемы на длительный период</a:t>
            </a:r>
            <a:r>
              <a:rPr lang="ru-RU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700" b="1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74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00000"/>
            </a:gs>
            <a:gs pos="100000">
              <a:schemeClr val="accent1">
                <a:lumMod val="0"/>
                <a:lumOff val="100000"/>
              </a:schemeClr>
            </a:gs>
            <a:gs pos="12000">
              <a:schemeClr val="bg1">
                <a:lumMod val="65000"/>
                <a:lumOff val="3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3237906"/>
            <a:ext cx="10131425" cy="1456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85" y="2700465"/>
            <a:ext cx="10132430" cy="14570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185" y="2852865"/>
            <a:ext cx="10132430" cy="14570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29785" y="534572"/>
            <a:ext cx="10386768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srgbClr val="C00000">
                      <a:alpha val="76000"/>
                    </a:srgbClr>
                  </a:outerShdw>
                </a:effectLst>
              </a:rPr>
              <a:t>Классификация 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srgbClr val="C00000">
                      <a:alpha val="76000"/>
                    </a:srgbClr>
                  </a:outerShdw>
                </a:effectLst>
              </a:rPr>
              <a:t>отравляющих веществ:</a:t>
            </a:r>
          </a:p>
          <a:p>
            <a:pPr algn="ctr"/>
            <a:endParaRPr lang="ru-RU" b="1" i="1" dirty="0" smtClean="0">
              <a:solidFill>
                <a:srgbClr val="C00000"/>
              </a:solidFill>
              <a:effectLst>
                <a:outerShdw blurRad="50800" dist="38100" dir="2700000" algn="tl" rotWithShape="0">
                  <a:srgbClr val="C00000">
                    <a:alpha val="76000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      </a:t>
            </a: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По </a:t>
            </a:r>
            <a:r>
              <a:rPr lang="ru-RU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характеру </a:t>
            </a: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воздействия </a:t>
            </a:r>
            <a:r>
              <a:rPr lang="ru-RU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на организм человека </a:t>
            </a: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ОВ подразделяются на </a:t>
            </a:r>
            <a:r>
              <a:rPr lang="ru-RU" sz="28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6 групп</a:t>
            </a: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FFC000"/>
                </a:solidFill>
              </a:rPr>
              <a:t>ОВ </a:t>
            </a:r>
            <a:r>
              <a:rPr lang="ru-RU" sz="2800" b="1" dirty="0">
                <a:solidFill>
                  <a:srgbClr val="FFC000"/>
                </a:solidFill>
              </a:rPr>
              <a:t>нервно-паралитического </a:t>
            </a:r>
            <a:r>
              <a:rPr lang="ru-RU" sz="2800" b="1" dirty="0" smtClean="0">
                <a:solidFill>
                  <a:srgbClr val="FFC000"/>
                </a:solidFill>
              </a:rPr>
              <a:t>действия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1"/>
                </a:solidFill>
              </a:rPr>
              <a:t>Воздействует </a:t>
            </a:r>
            <a:r>
              <a:rPr lang="ru-RU" sz="2400" b="1" dirty="0">
                <a:solidFill>
                  <a:schemeClr val="bg1"/>
                </a:solidFill>
              </a:rPr>
              <a:t>на центральную нервную систему.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1"/>
                </a:solidFill>
              </a:rPr>
              <a:t>Цель </a:t>
            </a:r>
            <a:r>
              <a:rPr lang="ru-RU" sz="2400" b="1" dirty="0">
                <a:solidFill>
                  <a:schemeClr val="bg1"/>
                </a:solidFill>
              </a:rPr>
              <a:t>применения ОВ нервно-паралитического </a:t>
            </a:r>
            <a:r>
              <a:rPr lang="ru-RU" sz="2400" b="1" dirty="0" smtClean="0">
                <a:solidFill>
                  <a:schemeClr val="bg1"/>
                </a:solidFill>
              </a:rPr>
              <a:t>действия – быстрый </a:t>
            </a:r>
            <a:r>
              <a:rPr lang="ru-RU" sz="2400" b="1" dirty="0">
                <a:solidFill>
                  <a:schemeClr val="bg1"/>
                </a:solidFill>
              </a:rPr>
              <a:t>и массовый вывод личного состава из строя с возможно </a:t>
            </a:r>
            <a:r>
              <a:rPr lang="ru-RU" sz="2400" b="1" dirty="0" smtClean="0">
                <a:solidFill>
                  <a:schemeClr val="bg1"/>
                </a:solidFill>
              </a:rPr>
              <a:t>большим </a:t>
            </a:r>
            <a:r>
              <a:rPr lang="ru-RU" sz="2400" b="1" dirty="0">
                <a:solidFill>
                  <a:schemeClr val="bg1"/>
                </a:solidFill>
              </a:rPr>
              <a:t>числом смертельных исходов.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1"/>
                </a:solidFill>
              </a:rPr>
              <a:t>Пути проникновения ОВ в организм – через органы дыхания, кожные покровы и желудочный тракт.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1"/>
                </a:solidFill>
              </a:rPr>
              <a:t>К ОВ этой </a:t>
            </a:r>
            <a:r>
              <a:rPr lang="ru-RU" sz="2400" b="1" dirty="0">
                <a:solidFill>
                  <a:schemeClr val="bg1"/>
                </a:solidFill>
              </a:rPr>
              <a:t>группы относятся </a:t>
            </a:r>
            <a:r>
              <a:rPr lang="ru-RU" sz="2400" b="1" dirty="0">
                <a:solidFill>
                  <a:srgbClr val="C00000"/>
                </a:solidFill>
              </a:rPr>
              <a:t>зарин, зоман, табун и V-газы.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/>
          </a:p>
          <a:p>
            <a:endParaRPr lang="ru-RU" sz="24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88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4953">
        <p:checker/>
      </p:transition>
    </mc:Choice>
    <mc:Fallback xmlns="">
      <p:transition spd="slow" advTm="24953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00000"/>
            </a:gs>
            <a:gs pos="100000">
              <a:schemeClr val="accent1">
                <a:lumMod val="0"/>
                <a:lumOff val="100000"/>
              </a:schemeClr>
            </a:gs>
            <a:gs pos="79000">
              <a:schemeClr val="bg1">
                <a:lumMod val="65000"/>
                <a:lumOff val="3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827" y="464234"/>
            <a:ext cx="3052689" cy="125202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+mn-lt"/>
              </a:rPr>
            </a:br>
            <a:endParaRPr lang="ru-RU" sz="2400" b="1" i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006" y="121024"/>
            <a:ext cx="8333453" cy="6615952"/>
          </a:xfrm>
          <a:solidFill>
            <a:schemeClr val="tx1"/>
          </a:solidFill>
        </p:spPr>
      </p:pic>
      <p:sp>
        <p:nvSpPr>
          <p:cNvPr id="5" name="Прямоугольник 4"/>
          <p:cNvSpPr/>
          <p:nvPr/>
        </p:nvSpPr>
        <p:spPr>
          <a:xfrm>
            <a:off x="239152" y="886265"/>
            <a:ext cx="350285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2.</a:t>
            </a:r>
            <a:r>
              <a:rPr lang="ru-RU" sz="2400" b="1" dirty="0" smtClean="0">
                <a:solidFill>
                  <a:srgbClr val="FFC000"/>
                </a:solidFill>
              </a:rPr>
              <a:t> ОВ  кожно-нарывного действия </a:t>
            </a:r>
            <a:r>
              <a:rPr lang="ru-RU" sz="2400" b="1" dirty="0" smtClean="0">
                <a:solidFill>
                  <a:schemeClr val="bg1"/>
                </a:solidFill>
              </a:rPr>
              <a:t>(относится к смертельным ОВ),  поражение происходит главным образом через кожные покровы, а при применении их в виде аэрозолей и паров — также и через органы дыхания. Основные отравляющие вещества </a:t>
            </a:r>
            <a:r>
              <a:rPr lang="ru-RU" sz="2400" b="1" dirty="0" smtClean="0">
                <a:solidFill>
                  <a:srgbClr val="C00000"/>
                </a:solidFill>
              </a:rPr>
              <a:t>—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иприт, люизит.</a:t>
            </a:r>
          </a:p>
          <a:p>
            <a:endParaRPr lang="ru-RU" sz="2400" b="1" i="1" dirty="0" smtClean="0">
              <a:solidFill>
                <a:schemeClr val="bg1"/>
              </a:solidFill>
            </a:endParaRPr>
          </a:p>
          <a:p>
            <a:endParaRPr lang="ru-RU" b="1" i="1" dirty="0" smtClean="0">
              <a:solidFill>
                <a:schemeClr val="bg1"/>
              </a:solidFill>
            </a:endParaRPr>
          </a:p>
          <a:p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3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972">
        <p14:switch dir="r"/>
      </p:transition>
    </mc:Choice>
    <mc:Fallback xmlns="">
      <p:transition spd="slow" advTm="89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accent6"/>
            </a:gs>
            <a:gs pos="100000">
              <a:schemeClr val="accent1">
                <a:lumMod val="45000"/>
                <a:lumOff val="5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75847" y="407963"/>
            <a:ext cx="3749039" cy="5542671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3.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ОВ обще-ядовитого действия </a:t>
            </a:r>
            <a:r>
              <a:rPr lang="ru-RU" sz="2400" b="1" dirty="0" smtClean="0">
                <a:solidFill>
                  <a:schemeClr val="bg1"/>
                </a:solidFill>
              </a:rPr>
              <a:t>(относится к смертельным </a:t>
            </a:r>
            <a:r>
              <a:rPr lang="ru-RU" sz="2400" b="1" dirty="0" err="1" smtClean="0">
                <a:solidFill>
                  <a:schemeClr val="bg1"/>
                </a:solidFill>
              </a:rPr>
              <a:t>ОВ</a:t>
            </a:r>
            <a:r>
              <a:rPr lang="ru-RU" sz="2400" b="1" dirty="0" smtClean="0">
                <a:solidFill>
                  <a:schemeClr val="bg1"/>
                </a:solidFill>
              </a:rPr>
              <a:t>). Проникая в организм через органы дыхания, поражают кровь и нервную систему, вызывая общее отравление организма.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К </a:t>
            </a:r>
            <a:r>
              <a:rPr lang="ru-RU" sz="2400" b="1" dirty="0">
                <a:solidFill>
                  <a:schemeClr val="bg1"/>
                </a:solidFill>
              </a:rPr>
              <a:t>ним относятся </a:t>
            </a:r>
            <a:r>
              <a:rPr lang="ru-RU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синильная кислота и хлорциан.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16" y="107576"/>
            <a:ext cx="8220290" cy="665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3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9081">
        <p14:pan dir="u"/>
      </p:transition>
    </mc:Choice>
    <mc:Fallback xmlns="">
      <p:transition spd="slow" advTm="290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bg2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3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3" y="793376"/>
            <a:ext cx="3165230" cy="4773706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4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ОВ </a:t>
            </a:r>
            <a:r>
              <a:rPr lang="ru-RU" sz="2400" b="1" dirty="0">
                <a:solidFill>
                  <a:srgbClr val="C00000"/>
                </a:solidFill>
              </a:rPr>
              <a:t>удушающего </a:t>
            </a:r>
            <a:r>
              <a:rPr lang="ru-RU" sz="2400" b="1" dirty="0" smtClean="0">
                <a:solidFill>
                  <a:srgbClr val="C00000"/>
                </a:solidFill>
              </a:rPr>
              <a:t>действия</a:t>
            </a:r>
            <a:r>
              <a:rPr lang="ru-RU" sz="2400" b="1" dirty="0" smtClean="0">
                <a:solidFill>
                  <a:schemeClr val="bg1"/>
                </a:solidFill>
              </a:rPr>
              <a:t>. Вдыхание паров </a:t>
            </a:r>
            <a:r>
              <a:rPr lang="ru-RU" sz="2400" b="1" dirty="0" err="1" smtClean="0">
                <a:solidFill>
                  <a:schemeClr val="bg1"/>
                </a:solidFill>
              </a:rPr>
              <a:t>ОВ</a:t>
            </a:r>
            <a:r>
              <a:rPr lang="ru-RU" sz="2400" b="1" dirty="0" smtClean="0">
                <a:solidFill>
                  <a:schemeClr val="bg1"/>
                </a:solidFill>
              </a:rPr>
              <a:t> вызывает острый отек легких, что нарушает поступление в организм  кислорода и приводит к удушению. </a:t>
            </a:r>
            <a:r>
              <a:rPr lang="ru-RU" sz="2400" b="1" dirty="0">
                <a:solidFill>
                  <a:schemeClr val="bg1"/>
                </a:solidFill>
              </a:rPr>
              <a:t>Главные ОВ —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фосген и дифосген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98" y="107576"/>
            <a:ext cx="8460062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08357"/>
      </p:ext>
    </p:extLst>
  </p:cSld>
  <p:clrMapOvr>
    <a:masterClrMapping/>
  </p:clrMapOvr>
  <p:transition spd="slow" advTm="27053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bg2">
                <a:lumMod val="60000"/>
                <a:lumOff val="40000"/>
              </a:schemeClr>
            </a:gs>
            <a:gs pos="0">
              <a:schemeClr val="accent1">
                <a:lumMod val="0"/>
              </a:schemeClr>
            </a:gs>
            <a:gs pos="4400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0174" y="3936420"/>
            <a:ext cx="42676" cy="2011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8811" y="998806"/>
            <a:ext cx="36294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5. </a:t>
            </a:r>
            <a:r>
              <a:rPr lang="ru-RU" sz="2400" b="1" dirty="0" smtClean="0">
                <a:solidFill>
                  <a:srgbClr val="C00000"/>
                </a:solidFill>
              </a:rPr>
              <a:t>ОВ </a:t>
            </a:r>
            <a:r>
              <a:rPr lang="ru-RU" sz="2400" b="1" dirty="0" err="1">
                <a:solidFill>
                  <a:srgbClr val="C00000"/>
                </a:solidFill>
              </a:rPr>
              <a:t>психохимического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действия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  <a:r>
              <a:rPr lang="ru-RU" sz="2400" b="1" dirty="0" smtClean="0">
                <a:solidFill>
                  <a:schemeClr val="bg1"/>
                </a:solidFill>
              </a:rPr>
              <a:t> Попадая в организм через органы дыхания, вызывают психические  (галлюцинации, страх, подавленность) и физические (слепоту, глухоту) расстройства. </a:t>
            </a:r>
          </a:p>
          <a:p>
            <a:r>
              <a:rPr lang="ru-RU" sz="2400" b="1" dirty="0" err="1" smtClean="0">
                <a:solidFill>
                  <a:schemeClr val="bg1"/>
                </a:solidFill>
              </a:rPr>
              <a:t>ОВ</a:t>
            </a:r>
            <a:r>
              <a:rPr lang="ru-RU" sz="2400" b="1" dirty="0" smtClean="0">
                <a:solidFill>
                  <a:schemeClr val="bg1"/>
                </a:solidFill>
              </a:rPr>
              <a:t> этой </a:t>
            </a:r>
            <a:r>
              <a:rPr lang="ru-RU" sz="2400" b="1" dirty="0">
                <a:solidFill>
                  <a:schemeClr val="bg1"/>
                </a:solidFill>
              </a:rPr>
              <a:t>группы — </a:t>
            </a:r>
            <a:r>
              <a:rPr lang="ru-RU" sz="2400" b="1" dirty="0">
                <a:solidFill>
                  <a:srgbClr val="FFC000"/>
                </a:solidFill>
              </a:rPr>
              <a:t>хинуклидил-3-бензилат (</a:t>
            </a:r>
            <a:r>
              <a:rPr lang="ru-RU" sz="2400" b="1" dirty="0" err="1">
                <a:solidFill>
                  <a:srgbClr val="FFC000"/>
                </a:solidFill>
              </a:rPr>
              <a:t>BZ</a:t>
            </a:r>
            <a:r>
              <a:rPr lang="ru-RU" sz="2400" b="1" dirty="0" smtClean="0">
                <a:solidFill>
                  <a:srgbClr val="FFC000"/>
                </a:solidFill>
              </a:rPr>
              <a:t>).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25" y="107576"/>
            <a:ext cx="8093681" cy="665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4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9096">
        <p14:warp dir="in"/>
      </p:transition>
    </mc:Choice>
    <mc:Fallback xmlns="">
      <p:transition spd="slow" advTm="190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bg1"/>
            </a:gs>
            <a:gs pos="0">
              <a:schemeClr val="accent1">
                <a:lumMod val="0"/>
              </a:schemeClr>
            </a:gs>
            <a:gs pos="1100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218" y="342900"/>
            <a:ext cx="4367768" cy="5973494"/>
          </a:xfrm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6. </a:t>
            </a:r>
            <a:r>
              <a:rPr lang="ru-RU" sz="2600" b="1" dirty="0" smtClean="0">
                <a:solidFill>
                  <a:srgbClr val="FFC000"/>
                </a:solidFill>
              </a:rPr>
              <a:t>ОВ </a:t>
            </a:r>
            <a:r>
              <a:rPr lang="ru-RU" sz="2600" b="1" dirty="0">
                <a:solidFill>
                  <a:srgbClr val="FFC000"/>
                </a:solidFill>
              </a:rPr>
              <a:t>раздражающего </a:t>
            </a:r>
            <a:r>
              <a:rPr lang="ru-RU" sz="2600" b="1" dirty="0" smtClean="0">
                <a:solidFill>
                  <a:srgbClr val="FFC000"/>
                </a:solidFill>
              </a:rPr>
              <a:t>действия  </a:t>
            </a:r>
            <a:r>
              <a:rPr lang="ru-RU" sz="2600" b="1" dirty="0" smtClean="0"/>
              <a:t>Действуют кратковременно (после </a:t>
            </a:r>
            <a:r>
              <a:rPr lang="ru-RU" sz="2600" b="1" dirty="0"/>
              <a:t>выхода из заражённой зоны признаки отравления проходят через 1—10 мин</a:t>
            </a:r>
            <a:r>
              <a:rPr lang="ru-RU" sz="2600" b="1" dirty="0" smtClean="0"/>
              <a:t>.) </a:t>
            </a:r>
          </a:p>
          <a:p>
            <a:pPr marL="0" indent="0">
              <a:buNone/>
            </a:pPr>
            <a:r>
              <a:rPr lang="ru-RU" sz="2600" b="1" dirty="0" smtClean="0"/>
              <a:t>К ОВ раздражающего действия относят: слезоточивые – вызывают </a:t>
            </a:r>
            <a:r>
              <a:rPr lang="ru-RU" sz="2600" b="1" dirty="0"/>
              <a:t>обильное </a:t>
            </a:r>
            <a:r>
              <a:rPr lang="ru-RU" sz="2600" b="1" dirty="0" smtClean="0"/>
              <a:t>слезотечение; чихательные – раздражают </a:t>
            </a:r>
            <a:r>
              <a:rPr lang="ru-RU" sz="2600" b="1" dirty="0"/>
              <a:t>дыхательные </a:t>
            </a:r>
            <a:r>
              <a:rPr lang="ru-RU" sz="2600" b="1" dirty="0" smtClean="0"/>
              <a:t>пути. </a:t>
            </a:r>
            <a:r>
              <a:rPr lang="ru-RU" sz="2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Слезоточивые </a:t>
            </a:r>
            <a:r>
              <a:rPr lang="ru-RU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вещества </a:t>
            </a:r>
            <a:r>
              <a:rPr lang="ru-RU" sz="2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— CS, </a:t>
            </a:r>
            <a:r>
              <a:rPr lang="ru-RU" sz="2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</a:t>
            </a:r>
            <a:r>
              <a:rPr lang="ru-RU" sz="2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Чихательные вещества </a:t>
            </a:r>
            <a:r>
              <a:rPr lang="ru-RU" sz="2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— </a:t>
            </a:r>
            <a:r>
              <a:rPr lang="ru-RU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DM (адамсит</a:t>
            </a:r>
            <a:r>
              <a:rPr lang="ru-RU" sz="2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</a:t>
            </a:r>
            <a:endParaRPr lang="ru-RU" sz="2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1" y="121024"/>
            <a:ext cx="758724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210">
        <p14:conveyor dir="l"/>
      </p:transition>
    </mc:Choice>
    <mc:Fallback xmlns="">
      <p:transition spd="slow" advTm="332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747</TotalTime>
  <Words>589</Words>
  <Application>Microsoft Office PowerPoint</Application>
  <PresentationFormat>Произвольный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Небеса</vt:lpstr>
      <vt:lpstr>ХИМИЧЕСКОЕ ОРУЖИЕ </vt:lpstr>
      <vt:lpstr>Презентация PowerPoint</vt:lpstr>
      <vt:lpstr>    Химическим оружием называется ОМП, поражающее действие которого, основано на использовании отравляющих веществ (ОВ).     ОВ – токсичные химические вещества, способные вызывать массовые поражения незащищенных людей и животных, заражать местность и водоемы на длительный период 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Химическое оружие</dc:title>
  <dc:creator>1</dc:creator>
  <cp:lastModifiedBy>user</cp:lastModifiedBy>
  <cp:revision>38</cp:revision>
  <dcterms:created xsi:type="dcterms:W3CDTF">2013-10-29T10:45:09Z</dcterms:created>
  <dcterms:modified xsi:type="dcterms:W3CDTF">2016-11-26T07:13:01Z</dcterms:modified>
</cp:coreProperties>
</file>