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3" r:id="rId2"/>
    <p:sldId id="268" r:id="rId3"/>
    <p:sldId id="264" r:id="rId4"/>
    <p:sldId id="265" r:id="rId5"/>
    <p:sldId id="266" r:id="rId6"/>
    <p:sldId id="259" r:id="rId7"/>
    <p:sldId id="260" r:id="rId8"/>
    <p:sldId id="261" r:id="rId9"/>
    <p:sldId id="269" r:id="rId10"/>
    <p:sldId id="271" r:id="rId11"/>
    <p:sldId id="272" r:id="rId12"/>
    <p:sldId id="275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A776B5-79EE-41E0-BBE8-BFC47D432F83}">
          <p14:sldIdLst>
            <p14:sldId id="263"/>
            <p14:sldId id="268"/>
            <p14:sldId id="264"/>
            <p14:sldId id="265"/>
            <p14:sldId id="266"/>
            <p14:sldId id="259"/>
            <p14:sldId id="260"/>
            <p14:sldId id="261"/>
            <p14:sldId id="269"/>
            <p14:sldId id="271"/>
            <p14:sldId id="272"/>
            <p14:sldId id="275"/>
          </p14:sldIdLst>
        </p14:section>
        <p14:section name="Раздел без заголовка" id="{2C21CB78-116F-404B-9254-F6BA17D9C1BD}">
          <p14:sldIdLst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5" autoAdjust="0"/>
    <p:restoredTop sz="86323" autoAdjust="0"/>
  </p:normalViewPr>
  <p:slideViewPr>
    <p:cSldViewPr>
      <p:cViewPr>
        <p:scale>
          <a:sx n="70" d="100"/>
          <a:sy n="70" d="100"/>
        </p:scale>
        <p:origin x="-148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2AE59-759C-4937-A5A0-434F152F45D2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8169-8DBA-484C-92BF-962F21116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8169-8DBA-484C-92BF-962F211167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2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A83E7C-79C8-4B8B-9BF9-25FD59F415DE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FA7F9E-F5C0-43CE-898A-7EA10FD628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412776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Математика- физика мұғалімі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Карил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Сайран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Айыртау                                      </a:t>
            </a:r>
          </a:p>
          <a:p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ауданы Лобанова </a:t>
            </a:r>
          </a:p>
          <a:p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орта мектебі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3710"/>
              </p:ext>
            </p:extLst>
          </p:nvPr>
        </p:nvGraphicFramePr>
        <p:xfrm>
          <a:off x="611560" y="1937413"/>
          <a:ext cx="7920880" cy="3651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39"/>
                <a:gridCol w="3960441"/>
              </a:tblGrid>
              <a:tr h="729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 критерийі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Дескрипторлар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97420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Берілген өлшем бірліктерді екінші өлшем бірліктерге аударады.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Есептің физикалық </a:t>
                      </a: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мағынасын </a:t>
                      </a: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дұрыс біледі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974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Сағатты минутқа, минутты секундқа </a:t>
                      </a: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айландырады</a:t>
                      </a: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974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Тапсырманың жауабын дұрыс жазады.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165793"/>
            <a:ext cx="777686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 тапсырма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деңгейі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1.1,5 сағатта неше секунд болатынын анықта.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000" dirty="0"/>
              <a:t>2.30 минутта неше секунтд болатынын анықта.</a:t>
            </a:r>
            <a:endParaRPr lang="ru-RU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31556"/>
              </p:ext>
            </p:extLst>
          </p:nvPr>
        </p:nvGraphicFramePr>
        <p:xfrm>
          <a:off x="539552" y="1818438"/>
          <a:ext cx="7848872" cy="1695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92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 критерийі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Дескрипторлар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29222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Берілген өлшем бірліктерді екінші өлшем бірліктерге аударады.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Берілгенін дұрыс жазады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328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Минутты сағатқа және секундқа айналдырады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434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Тапсырманың жауабын дұрыс жазады.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618109"/>
            <a:ext cx="8568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деңгейі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1.Оқушы үйден шығып мектепкедейін 15 мин жүреді. Осы уақытты сағат және секундпен өрнектеңіз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76344"/>
              </p:ext>
            </p:extLst>
          </p:nvPr>
        </p:nvGraphicFramePr>
        <p:xfrm>
          <a:off x="1547664" y="4525690"/>
          <a:ext cx="5976664" cy="2071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312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 критерийі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Дескрипторлар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58635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Берілген өлшем бірліктерді екінші өлшем бірліктерге аударады.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Берілгенін дұрыс жазады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586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Минутты сағатқа және секундқа айналдырады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586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Тапсырманың жауабын дұрыс жазады.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3325361"/>
            <a:ext cx="80648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деңгейі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1.Оқушы үйден шығып мектепкедейін 15 мин жүреді. Осы уақытты сағат және секундпен өрнектеңіз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34195"/>
              </p:ext>
            </p:extLst>
          </p:nvPr>
        </p:nvGraphicFramePr>
        <p:xfrm>
          <a:off x="495300" y="2204864"/>
          <a:ext cx="8109148" cy="4331121"/>
        </p:xfrm>
        <a:graphic>
          <a:graphicData uri="http://schemas.openxmlformats.org/drawingml/2006/table">
            <a:tbl>
              <a:tblPr firstRow="1" firstCol="1" bandRow="1"/>
              <a:tblGrid>
                <a:gridCol w="4054574"/>
                <a:gridCol w="4054574"/>
              </a:tblGrid>
              <a:tr h="1260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Бағалау критерийі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Дескрипторлар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4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Берілген өлшем бірліктерді екінші өлшем бірліктерге аударады.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Дм</a:t>
                      </a:r>
                      <a:r>
                        <a:rPr lang="kk-KZ" sz="3200" baseline="30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ты</a:t>
                      </a:r>
                      <a:r>
                        <a:rPr lang="kk-KZ" sz="3200" baseline="30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kk-KZ" sz="3200" baseline="30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kk-KZ" sz="3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қа, см</a:t>
                      </a:r>
                      <a:r>
                        <a:rPr lang="kk-KZ" sz="320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kk-KZ" sz="3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-ты литрге</a:t>
                      </a:r>
                      <a:r>
                        <a:rPr lang="kk-KZ" sz="3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айландырады.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Тапсырманың жауабын дұрыс жазады.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34752"/>
            <a:ext cx="918825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деңгейі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1.Қабырғасы 1,2 дм</a:t>
            </a:r>
            <a:r>
              <a:rPr kumimoji="0" lang="kk-K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берілген. Оны дециметр, сантиметр, миллиметр және километрмен өрнектеңіз.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2.Ыдыстағы сұйықтың көлемі 2800см</a:t>
            </a:r>
            <a:r>
              <a:rPr kumimoji="0" lang="kk-K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-ке тең. Осы көлемді литрмен өрнектеңіз.</a:t>
            </a: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2902" y="-403244"/>
            <a:ext cx="8136904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Сабақты бағалау.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2мин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Екі жұлдыз, бір тілек (бағалау парағын толтырады)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Бүгінгі сабақ бойынша алған керекті ақпараттарыңызды чемоданға салыңыздар, ( не екенін жазыңыздар),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  ақпараттың ішінде өзіме қажет, әлі толықтыруым керек дегендері болса, еттартқышқа салыңыздар (жазыңыздар)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 бүгіні сабақтағы керек емес болған, артық дүниені қоқыс жәшігіне салыңыздар  (оның не екенін жазыңыздар).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87399"/>
              </p:ext>
            </p:extLst>
          </p:nvPr>
        </p:nvGraphicFramePr>
        <p:xfrm>
          <a:off x="256878" y="4077072"/>
          <a:ext cx="8568951" cy="1341120"/>
        </p:xfrm>
        <a:graphic>
          <a:graphicData uri="http://schemas.openxmlformats.org/drawingml/2006/table">
            <a:tbl>
              <a:tblPr firstRow="1" firstCol="1" bandRow="1"/>
              <a:tblGrid>
                <a:gridCol w="1980622"/>
                <a:gridCol w="1980622"/>
                <a:gridCol w="460770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Білемін </a:t>
                      </a:r>
                      <a:endParaRPr lang="ru-RU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Білдім</a:t>
                      </a:r>
                      <a:endParaRPr lang="ru-RU" sz="4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Білгім келеді</a:t>
                      </a:r>
                      <a:endParaRPr lang="ru-RU" sz="4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810501"/>
              </p:ext>
            </p:extLst>
          </p:nvPr>
        </p:nvGraphicFramePr>
        <p:xfrm>
          <a:off x="611560" y="764704"/>
          <a:ext cx="7848872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092"/>
                <a:gridCol w="4631780"/>
              </a:tblGrid>
              <a:tr h="273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Үй тапсырмасы</a:t>
                      </a:r>
                      <a:endParaRPr lang="ru-RU" sz="3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§7, 2-жаттығу (5,7,8)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062570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</a:t>
            </a:r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ңызғ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6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789" y="1124744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kk-KZ" sz="4800" b="1" dirty="0">
                <a:latin typeface="Times New Roman" pitchFamily="18" charset="0"/>
                <a:cs typeface="Times New Roman" pitchFamily="18" charset="0"/>
              </a:rPr>
              <a:t>7.1.2.1 Халықаралық бірліктер жүйесі (ХБЖ)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94925"/>
              </p:ext>
            </p:extLst>
          </p:nvPr>
        </p:nvGraphicFramePr>
        <p:xfrm>
          <a:off x="899592" y="764705"/>
          <a:ext cx="7632848" cy="5162249"/>
        </p:xfrm>
        <a:graphic>
          <a:graphicData uri="http://schemas.openxmlformats.org/drawingml/2006/table">
            <a:tbl>
              <a:tblPr/>
              <a:tblGrid>
                <a:gridCol w="2378377"/>
                <a:gridCol w="5254471"/>
              </a:tblGrid>
              <a:tr h="155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Оқу мақсаттары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7.1.2.1</a:t>
                      </a:r>
                      <a:r>
                        <a:rPr lang="kk-KZ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Физикалық шамаларды оладың SI жүйесіндегі өлшем бірліктерімен сәйкестендіру.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657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Сабақ мақсаты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ХБЖ жүйесін біледі.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Бір өлшем бірліктен екінші бір өлшем бірлікке айналдыруды біледі.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726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Бағалау критерийлері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Физикалы шамаларды олардың SI жүйесіндегі өлшем бірліктерімен сәйкестендіреді 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51570"/>
              </p:ext>
            </p:extLst>
          </p:nvPr>
        </p:nvGraphicFramePr>
        <p:xfrm>
          <a:off x="539552" y="332655"/>
          <a:ext cx="8064896" cy="6245035"/>
        </p:xfrm>
        <a:graphic>
          <a:graphicData uri="http://schemas.openxmlformats.org/drawingml/2006/table">
            <a:tbl>
              <a:tblPr/>
              <a:tblGrid>
                <a:gridCol w="2914644"/>
                <a:gridCol w="5150252"/>
              </a:tblGrid>
              <a:tr h="414749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Тілдік </a:t>
                      </a: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мақсаттар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Физикалық терминологиялар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438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Құндылықтар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Қоғамымыздағы ұжымдық бірлік, бейбішілікпен келісім</a:t>
                      </a:r>
                      <a:r>
                        <a:rPr lang="kk-KZ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1875-жылы өлшемдердің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метрлік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жүиесін көптеген елдер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қабылданған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болатын.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246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Пәнаралық байланыс 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Математика-үлкен және кіші сандарды ықшамдап жазу дағдылары.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246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Алдынғы білім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Физикалық шамаларды біледі. Физикалық шамаларды өлшеу тәсілдерін біледі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3103119"/>
                  </p:ext>
                </p:extLst>
              </p:nvPr>
            </p:nvGraphicFramePr>
            <p:xfrm>
              <a:off x="683568" y="836712"/>
              <a:ext cx="8460432" cy="5972648"/>
            </p:xfrm>
            <a:graphic>
              <a:graphicData uri="http://schemas.openxmlformats.org/drawingml/2006/table">
                <a:tbl>
                  <a:tblPr firstRow="1" firstCol="1" bandRow="1">
                    <a:tableStyleId>{69C7853C-536D-4A76-A0AE-DD22124D55A5}</a:tableStyleId>
                  </a:tblPr>
                  <a:tblGrid>
                    <a:gridCol w="2096389"/>
                    <a:gridCol w="6256539"/>
                    <a:gridCol w="107504"/>
                  </a:tblGrid>
                  <a:tr h="2846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Кезеңдері </a:t>
                          </a: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 anchor="b"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Жаттығу түрлері</a:t>
                          </a: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 anchor="b"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/>
                        </a:p>
                      </a:txBody>
                      <a:tcPr marL="31068" marR="31068" marT="15534" marB="15534"/>
                    </a:tc>
                  </a:tr>
                  <a:tr h="260371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Сабақ 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басы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5мин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Мақсатты 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айқындау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Ой 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шоғырлын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дыру 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қушыларға </a:t>
                          </a: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тапсырма беріледі. Топтық жұмыс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 тапсырма:  Оқушылар қазақ халқырың бұрынан қолданған өлшем бірліктерін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ru-RU" sz="24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kk-KZ" sz="2400">
                                      <a:effectLst/>
                                      <a:latin typeface="Cambria Math"/>
                                    </a:rPr>
                                    <m:t>сүйем,елі, шынтақ, бір шымшым тұз…т.с.с</m:t>
                                  </m:r>
                                </m:e>
                              </m:d>
                            </m:oMath>
                          </a14:m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сәйкестендіріңіз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ru-RU" sz="1800" b="1" dirty="0"/>
                        </a:p>
                      </a:txBody>
                      <a:tcPr marL="31068" marR="31068" marT="15534" marB="15534"/>
                    </a:tc>
                  </a:tr>
                  <a:tr h="2520280">
                    <a:tc gridSpan="2">
                      <a:txBody>
                        <a:bodyPr/>
                        <a:lstStyle/>
                        <a:p>
                          <a:r>
                            <a:rPr lang="kk-KZ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Оқушыларды топқа бөлу.</a:t>
                          </a:r>
                          <a:endParaRPr lang="ru-RU" sz="1800" b="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kk-KZ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Сызғыш және сағаттың суреттерін таңдау арқылы сыныптағы оқушыларды екі топқа бөлемін. </a:t>
                          </a:r>
                          <a:endParaRPr lang="ru-RU" sz="1800" b="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2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3103119"/>
                  </p:ext>
                </p:extLst>
              </p:nvPr>
            </p:nvGraphicFramePr>
            <p:xfrm>
              <a:off x="683568" y="836712"/>
              <a:ext cx="8460432" cy="5972648"/>
            </p:xfrm>
            <a:graphic>
              <a:graphicData uri="http://schemas.openxmlformats.org/drawingml/2006/table">
                <a:tbl>
                  <a:tblPr firstRow="1" firstCol="1" bandRow="1">
                    <a:tableStyleId>{69C7853C-536D-4A76-A0AE-DD22124D55A5}</a:tableStyleId>
                  </a:tblPr>
                  <a:tblGrid>
                    <a:gridCol w="2096389"/>
                    <a:gridCol w="6256539"/>
                    <a:gridCol w="107504"/>
                  </a:tblGrid>
                  <a:tr h="4206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Кезеңдері </a:t>
                          </a: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 anchor="b"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Жаттығу түрлері</a:t>
                          </a: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 anchor="b"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/>
                        </a:p>
                      </a:txBody>
                      <a:tcPr marL="31068" marR="31068" marT="15534" marB="15534"/>
                    </a:tc>
                  </a:tr>
                  <a:tr h="303174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Сабақ 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басы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5мин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Мақсатты 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айқындау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Ой </a:t>
                          </a: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шоғырлын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kk-KZ" sz="24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дыру </a:t>
                          </a:r>
                          <a:endParaRPr lang="ru-RU" sz="24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3528" t="-16097" r="-1754" b="-8712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ru-RU" sz="1800" b="1" dirty="0"/>
                        </a:p>
                      </a:txBody>
                      <a:tcPr marL="31068" marR="31068" marT="15534" marB="15534"/>
                    </a:tc>
                  </a:tr>
                  <a:tr h="2520280">
                    <a:tc gridSpan="2">
                      <a:txBody>
                        <a:bodyPr/>
                        <a:lstStyle/>
                        <a:p>
                          <a:r>
                            <a:rPr lang="kk-KZ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Оқушыларды топқа бөлу.</a:t>
                          </a:r>
                          <a:endParaRPr lang="ru-RU" sz="1800" b="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kk-KZ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Сызғыш және сағаттың суреттерін таңдау арқылы сыныптағы оқушыларды екі топқа бөлемін. </a:t>
                          </a:r>
                          <a:endParaRPr lang="ru-RU" sz="1800" b="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ru-RU" sz="2400" b="1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0" marR="0" marT="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2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15202"/>
            <a:ext cx="1952531" cy="10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5463962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563426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928" y="5679986"/>
            <a:ext cx="0" cy="170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5679986"/>
            <a:ext cx="0" cy="1703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5765138"/>
            <a:ext cx="0" cy="851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16016" y="5765138"/>
            <a:ext cx="0" cy="1308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8064" y="5765138"/>
            <a:ext cx="0" cy="1308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97135"/>
              </p:ext>
            </p:extLst>
          </p:nvPr>
        </p:nvGraphicFramePr>
        <p:xfrm>
          <a:off x="755576" y="731838"/>
          <a:ext cx="8136904" cy="5993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521"/>
                <a:gridCol w="5460101"/>
                <a:gridCol w="1499282"/>
              </a:tblGrid>
              <a:tr h="347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Сабақтың ортасы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33 мин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Саралап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Оқыту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2-тапсырма. 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Мұғалім оқушыларға тақырыпты оқуға уақыт береді.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1-топқа. Оқулықтан ХБЖ жүйесінің шығу тарихын оқиды.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2-топқа. Оқулықтан ХБЖ жүйесімен танысады.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 топтан бір-бір оқушы шығып түсініктерін айтады және барлық оқушылар толықтырады,талдайды.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Кейін уақыт біткеннен кейін қарама-қарсы сұрақтар қоямын. 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«Ыстық үстел» әдісі бойынша оқушыларға сұрақтар қойылады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Оқушылар түсініктерін айтады, қалған оқушылар толықтырады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Оқулық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дәптер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1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06710"/>
              </p:ext>
            </p:extLst>
          </p:nvPr>
        </p:nvGraphicFramePr>
        <p:xfrm>
          <a:off x="683569" y="3483100"/>
          <a:ext cx="8136904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926"/>
                <a:gridCol w="2713052"/>
                <a:gridCol w="2711926"/>
              </a:tblGrid>
              <a:tr h="15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 критерийі	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тапсырма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Дескрипторлар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444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өлшем бірліктерді екінші өлшем бірліктерге аударады.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 бірліктерді екінші өлшем бірліктерге аударыңыз.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жүйесінің негізгі өлшем бірліктерін біледі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751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 бірліктерді екінші өлшем бірліктерге аударады.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229883"/>
            <a:ext cx="1535708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тапсырма. Берілген өлшем бірліктерді екінші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өлшем бірліктерге аударыңыз.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топ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1сағ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-----с                        1тәу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-------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------кг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1км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--------м                                         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10дм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-----м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---------кг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----------кг                   1мм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--------м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83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75949"/>
            <a:ext cx="16575795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деңгейі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1.Оқушы үйден шығып мектепкедейін 15мин жүреді.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 уақытты сағат және секундпен өрнектеңіз.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Жер өз осін қанша уақытта толық бір айналады?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деңгейі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1.1,5 сағатта неше секунд болатынын анықта.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Ай өз осінің төңерегінде 27,3 тәулікте толық бір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айланып шығады. Бұл қанша сағат, қанша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минутты құрайды?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деңгейі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Қабырғасы 1,2дм квадрат берілген. Оны дециметр,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сантиметр, миллиметр және километрмен өрнектеңіз.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Ыдыстағы сұйықтың көлемі 2800см</a:t>
            </a:r>
            <a:r>
              <a:rPr kumimoji="0" lang="kk-KZ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-ке тең.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28975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 көлемді литрмен өрнектеңіз.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93274"/>
              </p:ext>
            </p:extLst>
          </p:nvPr>
        </p:nvGraphicFramePr>
        <p:xfrm>
          <a:off x="539552" y="169034"/>
          <a:ext cx="8136904" cy="4019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273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 критерийі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5" marR="62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Дескрипторлар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5" marR="6275" marT="0" marB="0"/>
                </a:tc>
              </a:tr>
              <a:tr h="12736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Физикалы шамаларды олардың SI жүйесіндегі өлшем бірліктерімен сәйкестендіреді.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5" marR="62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жүйесінің негізгі өлшем бірліктерін біледі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5" marR="6275" marT="0" marB="0"/>
                </a:tc>
              </a:tr>
              <a:tr h="1197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 бірліктерді екінші өлшем бірліктерге аударады. 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75" marR="6275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47664" y="4725144"/>
            <a:ext cx="5598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Оқушыларға деңгейлік тапсырмалар беру арқылы саралап оқыту әдісін қолдандым</a:t>
            </a:r>
            <a:r>
              <a:rPr lang="kk-KZ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0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262</TotalTime>
  <Words>646</Words>
  <Application>Microsoft Office PowerPoint</Application>
  <PresentationFormat>Экран (4:3)</PresentationFormat>
  <Paragraphs>160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User-5</dc:creator>
  <cp:lastModifiedBy>User-5</cp:lastModifiedBy>
  <cp:revision>28</cp:revision>
  <dcterms:created xsi:type="dcterms:W3CDTF">2017-06-15T05:47:04Z</dcterms:created>
  <dcterms:modified xsi:type="dcterms:W3CDTF">2017-06-16T05:08:25Z</dcterms:modified>
</cp:coreProperties>
</file>