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1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1503E-EDE0-4583-B63A-129E987CFF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15673-8F8E-4489-B2D2-03BE947A96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63B71-23D2-4ECC-A772-338787A353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0C106-A081-46F2-937A-0ACF0520F3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DDE18-41F6-4B33-8A86-3A21C9224B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B9491-386C-44F3-8CE9-30CF22AB76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7B048-7DE7-46BF-A0A3-98FBADBDE0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9A653-D7F9-4E8E-8AFA-22218DCCD9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95EF8-3DD0-48A4-ADE3-8BECFF3715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DF8CC-52C5-4371-8D3E-19FE9433DE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CA3CA-B46E-41F6-806E-637A94533C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45AE29-8542-4366-BCBA-DB7E27C0C53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45125"/>
            <a:ext cx="7991475" cy="11525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TO WRITE AN ESSAY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0338" y="4868863"/>
            <a:ext cx="6264275" cy="3603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>
              <a:solidFill>
                <a:srgbClr val="52512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The essay is a form of writing which is used when we need to give our viewpoint and to provide details to explain this view</a:t>
            </a: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525129"/>
                </a:solidFill>
              </a:rPr>
              <a:t>THE STRUCTURE OF AN ESSAY</a:t>
            </a:r>
            <a:endParaRPr lang="ru-RU" sz="4000" dirty="0">
              <a:solidFill>
                <a:srgbClr val="52512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6666"/>
                </a:solidFill>
              </a:rPr>
              <a:t>Вступление (</a:t>
            </a:r>
            <a:r>
              <a:rPr lang="en-US" b="1" dirty="0">
                <a:solidFill>
                  <a:srgbClr val="006666"/>
                </a:solidFill>
              </a:rPr>
              <a:t>Introduction) - </a:t>
            </a:r>
            <a:r>
              <a:rPr lang="ru-RU" b="1" dirty="0">
                <a:solidFill>
                  <a:srgbClr val="006666"/>
                </a:solidFill>
              </a:rPr>
              <a:t>§1</a:t>
            </a:r>
          </a:p>
          <a:p>
            <a:r>
              <a:rPr lang="ru-RU" b="1" dirty="0">
                <a:solidFill>
                  <a:srgbClr val="006666"/>
                </a:solidFill>
              </a:rPr>
              <a:t>Основная часть (</a:t>
            </a:r>
            <a:r>
              <a:rPr lang="en-US" b="1" dirty="0">
                <a:solidFill>
                  <a:srgbClr val="006666"/>
                </a:solidFill>
              </a:rPr>
              <a:t>Main Body) - </a:t>
            </a:r>
            <a:r>
              <a:rPr lang="ru-RU" b="1" dirty="0">
                <a:solidFill>
                  <a:srgbClr val="006666"/>
                </a:solidFill>
              </a:rPr>
              <a:t>§2</a:t>
            </a:r>
            <a:r>
              <a:rPr lang="en-US" b="1" dirty="0">
                <a:solidFill>
                  <a:srgbClr val="006666"/>
                </a:solidFill>
              </a:rPr>
              <a:t>,</a:t>
            </a:r>
            <a:r>
              <a:rPr lang="ru-RU" b="1" dirty="0" smtClean="0">
                <a:solidFill>
                  <a:srgbClr val="006666"/>
                </a:solidFill>
              </a:rPr>
              <a:t>3</a:t>
            </a:r>
            <a:r>
              <a:rPr lang="en-US" b="1" dirty="0" smtClean="0">
                <a:solidFill>
                  <a:srgbClr val="006666"/>
                </a:solidFill>
              </a:rPr>
              <a:t>,4</a:t>
            </a:r>
            <a:endParaRPr lang="ru-RU" b="1" dirty="0">
              <a:solidFill>
                <a:srgbClr val="006666"/>
              </a:solidFill>
            </a:endParaRPr>
          </a:p>
          <a:p>
            <a:r>
              <a:rPr lang="ru-RU" b="1" dirty="0">
                <a:solidFill>
                  <a:srgbClr val="006666"/>
                </a:solidFill>
              </a:rPr>
              <a:t>Заключение (</a:t>
            </a:r>
            <a:r>
              <a:rPr lang="en-US" b="1" dirty="0">
                <a:solidFill>
                  <a:srgbClr val="006666"/>
                </a:solidFill>
              </a:rPr>
              <a:t>Conclusion) - </a:t>
            </a:r>
            <a:r>
              <a:rPr lang="ru-RU" b="1" dirty="0" smtClean="0">
                <a:solidFill>
                  <a:srgbClr val="006666"/>
                </a:solidFill>
              </a:rPr>
              <a:t>§</a:t>
            </a:r>
            <a:r>
              <a:rPr lang="en-US" b="1" dirty="0" smtClean="0">
                <a:solidFill>
                  <a:srgbClr val="006666"/>
                </a:solidFill>
              </a:rPr>
              <a:t>5</a:t>
            </a:r>
            <a:endParaRPr lang="ru-RU" b="1" dirty="0">
              <a:solidFill>
                <a:srgbClr val="006666"/>
              </a:solidFill>
            </a:endParaRPr>
          </a:p>
          <a:p>
            <a:endParaRPr lang="ru-RU" dirty="0">
              <a:solidFill>
                <a:srgbClr val="52512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66"/>
                </a:solidFill>
              </a:rPr>
              <a:t>Introduction</a:t>
            </a:r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5715016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i="1" dirty="0">
                <a:solidFill>
                  <a:srgbClr val="006666"/>
                </a:solidFill>
              </a:rPr>
              <a:t>Nowadays, we</a:t>
            </a:r>
            <a:r>
              <a:rPr lang="ru-RU" sz="2800" i="1" dirty="0">
                <a:solidFill>
                  <a:srgbClr val="006666"/>
                </a:solidFill>
              </a:rPr>
              <a:t> </a:t>
            </a:r>
            <a:r>
              <a:rPr lang="en-US" sz="2800" i="1" dirty="0">
                <a:solidFill>
                  <a:srgbClr val="006666"/>
                </a:solidFill>
              </a:rPr>
              <a:t>are</a:t>
            </a:r>
            <a:r>
              <a:rPr lang="ru-RU" sz="2800" i="1" dirty="0">
                <a:solidFill>
                  <a:srgbClr val="006666"/>
                </a:solidFill>
              </a:rPr>
              <a:t> </a:t>
            </a:r>
            <a:r>
              <a:rPr lang="en-US" sz="2800" i="1" dirty="0">
                <a:solidFill>
                  <a:srgbClr val="006666"/>
                </a:solidFill>
              </a:rPr>
              <a:t>often told...</a:t>
            </a:r>
            <a:endParaRPr lang="ru-RU" sz="2800" i="1" dirty="0">
              <a:solidFill>
                <a:srgbClr val="006666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There </a:t>
            </a:r>
            <a:r>
              <a:rPr lang="en-US" sz="2800" i="1" dirty="0">
                <a:solidFill>
                  <a:srgbClr val="006666"/>
                </a:solidFill>
              </a:rPr>
              <a:t>is no doubt</a:t>
            </a:r>
            <a:r>
              <a:rPr lang="ru-RU" sz="2800" i="1" dirty="0">
                <a:solidFill>
                  <a:srgbClr val="006666"/>
                </a:solidFill>
              </a:rPr>
              <a:t> </a:t>
            </a:r>
            <a:r>
              <a:rPr lang="en-US" sz="2800" i="1" dirty="0">
                <a:solidFill>
                  <a:srgbClr val="006666"/>
                </a:solidFill>
              </a:rPr>
              <a:t>that...</a:t>
            </a:r>
            <a:endParaRPr lang="ru-RU" sz="2800" i="1" dirty="0">
              <a:solidFill>
                <a:srgbClr val="006666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In </a:t>
            </a:r>
            <a:r>
              <a:rPr lang="en-US" sz="2800" i="1" dirty="0">
                <a:solidFill>
                  <a:srgbClr val="006666"/>
                </a:solidFill>
              </a:rPr>
              <a:t>my opinion....          </a:t>
            </a:r>
            <a:endParaRPr lang="ru-RU" sz="2800" i="1" dirty="0">
              <a:solidFill>
                <a:srgbClr val="006666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I </a:t>
            </a:r>
            <a:r>
              <a:rPr lang="en-US" sz="2800" i="1" dirty="0">
                <a:solidFill>
                  <a:srgbClr val="006666"/>
                </a:solidFill>
              </a:rPr>
              <a:t>believe………. </a:t>
            </a:r>
            <a:endParaRPr lang="en-US" sz="2800" i="1" dirty="0" smtClean="0">
              <a:solidFill>
                <a:srgbClr val="006666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It </a:t>
            </a:r>
            <a:r>
              <a:rPr lang="en-US" sz="2800" i="1" dirty="0">
                <a:solidFill>
                  <a:srgbClr val="006666"/>
                </a:solidFill>
              </a:rPr>
              <a:t>seems to me……   </a:t>
            </a:r>
            <a:endParaRPr lang="ru-RU" sz="2800" i="1" dirty="0">
              <a:solidFill>
                <a:srgbClr val="006666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The </a:t>
            </a:r>
            <a:r>
              <a:rPr lang="en-US" sz="2800" i="1" dirty="0">
                <a:solidFill>
                  <a:srgbClr val="006666"/>
                </a:solidFill>
              </a:rPr>
              <a:t>way I see it……..</a:t>
            </a:r>
            <a:endParaRPr lang="ru-RU" sz="2800" i="1" dirty="0">
              <a:solidFill>
                <a:srgbClr val="006666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I </a:t>
            </a:r>
            <a:r>
              <a:rPr lang="en-US" sz="2800" i="1" dirty="0">
                <a:solidFill>
                  <a:srgbClr val="006666"/>
                </a:solidFill>
              </a:rPr>
              <a:t>support this view</a:t>
            </a:r>
            <a:r>
              <a:rPr lang="ru-RU" sz="2800" i="1" dirty="0">
                <a:solidFill>
                  <a:srgbClr val="006666"/>
                </a:solidFill>
              </a:rPr>
              <a:t> </a:t>
            </a:r>
            <a:r>
              <a:rPr lang="en-US" sz="2800" i="1" dirty="0">
                <a:solidFill>
                  <a:srgbClr val="006666"/>
                </a:solidFill>
              </a:rPr>
              <a:t>for a variety</a:t>
            </a:r>
            <a:r>
              <a:rPr lang="ru-RU" sz="2800" i="1" dirty="0">
                <a:solidFill>
                  <a:srgbClr val="006666"/>
                </a:solidFill>
              </a:rPr>
              <a:t> </a:t>
            </a:r>
            <a:r>
              <a:rPr lang="en-US" sz="2800" i="1" dirty="0">
                <a:solidFill>
                  <a:srgbClr val="006666"/>
                </a:solidFill>
              </a:rPr>
              <a:t>of reasons</a:t>
            </a:r>
            <a:r>
              <a:rPr lang="ru-RU" sz="2800" i="1" dirty="0">
                <a:solidFill>
                  <a:srgbClr val="006666"/>
                </a:solidFill>
              </a:rPr>
              <a:t>.</a:t>
            </a: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There </a:t>
            </a:r>
            <a:r>
              <a:rPr lang="en-US" sz="2800" i="1" dirty="0">
                <a:solidFill>
                  <a:srgbClr val="006666"/>
                </a:solidFill>
              </a:rPr>
              <a:t>are various facts that support this opinion</a:t>
            </a:r>
            <a:r>
              <a:rPr lang="en-US" sz="2800" i="1" dirty="0" smtClean="0">
                <a:solidFill>
                  <a:srgbClr val="006666"/>
                </a:solidFill>
              </a:rPr>
              <a:t>.</a:t>
            </a:r>
            <a:endParaRPr lang="ru-RU" sz="2800" i="1" dirty="0" smtClean="0">
              <a:solidFill>
                <a:srgbClr val="006666"/>
              </a:solidFill>
            </a:endParaRPr>
          </a:p>
          <a:p>
            <a:pPr>
              <a:buNone/>
              <a:defRPr/>
            </a:pP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/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Перефраз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проблемы и выражение своей точки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зрения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defRPr/>
            </a:pPr>
            <a:endParaRPr lang="ru-RU" sz="2800" i="1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66"/>
                </a:solidFill>
              </a:rPr>
              <a:t>Main Body -</a:t>
            </a:r>
            <a:r>
              <a:rPr lang="ru-RU" b="1" dirty="0" smtClean="0">
                <a:solidFill>
                  <a:srgbClr val="006666"/>
                </a:solidFill>
              </a:rPr>
              <a:t> §2</a:t>
            </a:r>
            <a:r>
              <a:rPr lang="en-US" b="1" dirty="0" smtClean="0">
                <a:solidFill>
                  <a:srgbClr val="006666"/>
                </a:solidFill>
              </a:rPr>
              <a:t> </a:t>
            </a:r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14422"/>
            <a:ext cx="8858280" cy="5643578"/>
          </a:xfrm>
        </p:spPr>
        <p:txBody>
          <a:bodyPr/>
          <a:lstStyle/>
          <a:p>
            <a:pPr>
              <a:defRPr/>
            </a:pPr>
            <a:r>
              <a:rPr lang="en-US" sz="2800" i="1" dirty="0">
                <a:solidFill>
                  <a:srgbClr val="006666"/>
                </a:solidFill>
              </a:rPr>
              <a:t>Here are some arguments which support my point of view.</a:t>
            </a:r>
            <a:endParaRPr lang="ru-RU" sz="2800" i="1" dirty="0">
              <a:solidFill>
                <a:srgbClr val="006666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My </a:t>
            </a:r>
            <a:r>
              <a:rPr lang="en-US" sz="2800" i="1" dirty="0">
                <a:solidFill>
                  <a:srgbClr val="006666"/>
                </a:solidFill>
              </a:rPr>
              <a:t>opinion finds a wide support.</a:t>
            </a:r>
            <a:endParaRPr lang="ru-RU" sz="2800" i="1" dirty="0">
              <a:solidFill>
                <a:srgbClr val="006666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In </a:t>
            </a:r>
            <a:r>
              <a:rPr lang="en-US" sz="2800" i="1" dirty="0">
                <a:solidFill>
                  <a:srgbClr val="006666"/>
                </a:solidFill>
              </a:rPr>
              <a:t>the first place… </a:t>
            </a:r>
            <a:r>
              <a:rPr lang="ru-RU" sz="2800" i="1" dirty="0">
                <a:solidFill>
                  <a:srgbClr val="006666"/>
                </a:solidFill>
              </a:rPr>
              <a:t>/</a:t>
            </a:r>
            <a:r>
              <a:rPr lang="en-US" sz="2800" i="1" dirty="0">
                <a:solidFill>
                  <a:srgbClr val="006666"/>
                </a:solidFill>
              </a:rPr>
              <a:t>First of all</a:t>
            </a:r>
            <a:r>
              <a:rPr lang="ru-RU" sz="2800" i="1" dirty="0">
                <a:solidFill>
                  <a:srgbClr val="006666"/>
                </a:solidFill>
              </a:rPr>
              <a:t>…./</a:t>
            </a:r>
            <a:r>
              <a:rPr lang="en-US" sz="2800" i="1" dirty="0">
                <a:solidFill>
                  <a:srgbClr val="006666"/>
                </a:solidFill>
              </a:rPr>
              <a:t> To start with…</a:t>
            </a:r>
            <a:r>
              <a:rPr lang="ru-RU" sz="2800" i="1" dirty="0">
                <a:solidFill>
                  <a:srgbClr val="006666"/>
                </a:solidFill>
              </a:rPr>
              <a:t>/</a:t>
            </a:r>
            <a:r>
              <a:rPr lang="en-US" sz="2800" i="1" dirty="0">
                <a:solidFill>
                  <a:srgbClr val="006666"/>
                </a:solidFill>
              </a:rPr>
              <a:t>To begin with…</a:t>
            </a:r>
            <a:endParaRPr lang="ru-RU" sz="2800" i="1" dirty="0">
              <a:solidFill>
                <a:srgbClr val="006666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Secondly</a:t>
            </a:r>
            <a:r>
              <a:rPr lang="en-US" sz="2800" i="1" dirty="0">
                <a:solidFill>
                  <a:srgbClr val="006666"/>
                </a:solidFill>
              </a:rPr>
              <a:t>…</a:t>
            </a:r>
            <a:r>
              <a:rPr lang="ru-RU" sz="2800" i="1" dirty="0">
                <a:solidFill>
                  <a:srgbClr val="006666"/>
                </a:solidFill>
              </a:rPr>
              <a:t>/</a:t>
            </a:r>
            <a:r>
              <a:rPr lang="en-US" sz="2800" i="1" dirty="0">
                <a:solidFill>
                  <a:srgbClr val="006666"/>
                </a:solidFill>
              </a:rPr>
              <a:t>Thirdly…</a:t>
            </a:r>
            <a:r>
              <a:rPr lang="ru-RU" sz="2800" i="1" dirty="0">
                <a:solidFill>
                  <a:srgbClr val="006666"/>
                </a:solidFill>
              </a:rPr>
              <a:t>/</a:t>
            </a:r>
            <a:r>
              <a:rPr lang="en-US" sz="2800" i="1" dirty="0">
                <a:solidFill>
                  <a:srgbClr val="006666"/>
                </a:solidFill>
              </a:rPr>
              <a:t>Finally…</a:t>
            </a:r>
            <a:r>
              <a:rPr lang="ru-RU" sz="2800" i="1" dirty="0">
                <a:solidFill>
                  <a:srgbClr val="006666"/>
                </a:solidFill>
              </a:rPr>
              <a:t>/</a:t>
            </a:r>
            <a:r>
              <a:rPr lang="en-US" sz="2800" i="1" dirty="0">
                <a:solidFill>
                  <a:srgbClr val="006666"/>
                </a:solidFill>
              </a:rPr>
              <a:t>Last but not least…</a:t>
            </a:r>
            <a:endParaRPr lang="ru-RU" sz="2800" i="1" dirty="0">
              <a:solidFill>
                <a:srgbClr val="006666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What </a:t>
            </a:r>
            <a:r>
              <a:rPr lang="en-US" sz="2800" i="1" dirty="0">
                <a:solidFill>
                  <a:srgbClr val="006666"/>
                </a:solidFill>
              </a:rPr>
              <a:t>is more…</a:t>
            </a:r>
            <a:r>
              <a:rPr lang="ru-RU" sz="2800" i="1" dirty="0">
                <a:solidFill>
                  <a:srgbClr val="006666"/>
                </a:solidFill>
              </a:rPr>
              <a:t>/</a:t>
            </a:r>
            <a:r>
              <a:rPr lang="en-US" sz="2800" i="1" dirty="0">
                <a:solidFill>
                  <a:srgbClr val="006666"/>
                </a:solidFill>
              </a:rPr>
              <a:t>Furthermore </a:t>
            </a:r>
            <a:r>
              <a:rPr lang="ru-RU" sz="2800" i="1" dirty="0">
                <a:solidFill>
                  <a:srgbClr val="006666"/>
                </a:solidFill>
              </a:rPr>
              <a:t>…./</a:t>
            </a:r>
            <a:r>
              <a:rPr lang="en-US" sz="2800" i="1" dirty="0">
                <a:solidFill>
                  <a:srgbClr val="006666"/>
                </a:solidFill>
              </a:rPr>
              <a:t>Moreover…        </a:t>
            </a:r>
            <a:endParaRPr lang="ru-RU" sz="2800" i="1" dirty="0">
              <a:solidFill>
                <a:srgbClr val="006666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In </a:t>
            </a:r>
            <a:r>
              <a:rPr lang="en-US" sz="2800" i="1" dirty="0">
                <a:solidFill>
                  <a:srgbClr val="006666"/>
                </a:solidFill>
              </a:rPr>
              <a:t>addition to this….</a:t>
            </a:r>
            <a:r>
              <a:rPr lang="ru-RU" sz="2800" i="1" dirty="0">
                <a:solidFill>
                  <a:srgbClr val="006666"/>
                </a:solidFill>
              </a:rPr>
              <a:t>/</a:t>
            </a:r>
            <a:r>
              <a:rPr lang="en-US" sz="2800" i="1" dirty="0">
                <a:solidFill>
                  <a:srgbClr val="006666"/>
                </a:solidFill>
              </a:rPr>
              <a:t>Besides…</a:t>
            </a:r>
            <a:r>
              <a:rPr lang="ru-RU" sz="2800" i="1" dirty="0">
                <a:solidFill>
                  <a:srgbClr val="006666"/>
                </a:solidFill>
              </a:rPr>
              <a:t>/</a:t>
            </a:r>
            <a:r>
              <a:rPr lang="en-US" sz="2800" i="1" dirty="0">
                <a:solidFill>
                  <a:srgbClr val="006666"/>
                </a:solidFill>
              </a:rPr>
              <a:t>Apart from this……….</a:t>
            </a:r>
            <a:endParaRPr lang="ru-RU" sz="2800" i="1" dirty="0">
              <a:solidFill>
                <a:srgbClr val="006666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/ 3 аргумента с подтверждением своей точки зрения/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66"/>
                </a:solidFill>
              </a:rPr>
              <a:t>Main Body -</a:t>
            </a:r>
            <a:r>
              <a:rPr lang="ru-RU" b="1" dirty="0" smtClean="0">
                <a:solidFill>
                  <a:srgbClr val="006666"/>
                </a:solidFill>
              </a:rPr>
              <a:t> §</a:t>
            </a:r>
            <a:r>
              <a:rPr lang="en-US" b="1" dirty="0" smtClean="0">
                <a:solidFill>
                  <a:srgbClr val="006666"/>
                </a:solidFill>
              </a:rPr>
              <a:t> 3</a:t>
            </a:r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>
              <a:defRPr/>
            </a:pPr>
            <a:r>
              <a:rPr lang="en-US" sz="2800" i="1" dirty="0">
                <a:solidFill>
                  <a:srgbClr val="3E5254"/>
                </a:solidFill>
              </a:rPr>
              <a:t>However, some people</a:t>
            </a:r>
            <a:r>
              <a:rPr lang="ru-RU" sz="2800" i="1" dirty="0">
                <a:solidFill>
                  <a:srgbClr val="3E5254"/>
                </a:solidFill>
              </a:rPr>
              <a:t> </a:t>
            </a:r>
            <a:r>
              <a:rPr lang="en-US" sz="2800" i="1" dirty="0">
                <a:solidFill>
                  <a:srgbClr val="3E5254"/>
                </a:solidFill>
              </a:rPr>
              <a:t>are absolutely</a:t>
            </a:r>
            <a:r>
              <a:rPr lang="ru-RU" sz="2800" i="1" dirty="0">
                <a:solidFill>
                  <a:srgbClr val="3E5254"/>
                </a:solidFill>
              </a:rPr>
              <a:t> </a:t>
            </a:r>
            <a:r>
              <a:rPr lang="en-US" sz="2800" i="1" dirty="0">
                <a:solidFill>
                  <a:srgbClr val="3E5254"/>
                </a:solidFill>
              </a:rPr>
              <a:t>against</a:t>
            </a:r>
            <a:r>
              <a:rPr lang="ru-RU" sz="2800" i="1" dirty="0">
                <a:solidFill>
                  <a:srgbClr val="3E5254"/>
                </a:solidFill>
              </a:rPr>
              <a:t> </a:t>
            </a:r>
            <a:r>
              <a:rPr lang="en-US" sz="2800" i="1" dirty="0">
                <a:solidFill>
                  <a:srgbClr val="3E5254"/>
                </a:solidFill>
              </a:rPr>
              <a:t>it,</a:t>
            </a:r>
            <a:r>
              <a:rPr lang="ru-RU" sz="2800" i="1" dirty="0">
                <a:solidFill>
                  <a:srgbClr val="3E5254"/>
                </a:solidFill>
              </a:rPr>
              <a:t>          </a:t>
            </a:r>
          </a:p>
          <a:p>
            <a:pPr>
              <a:defRPr/>
            </a:pPr>
            <a:r>
              <a:rPr lang="en-US" sz="2800" i="1" dirty="0" smtClean="0">
                <a:solidFill>
                  <a:srgbClr val="3E5254"/>
                </a:solidFill>
              </a:rPr>
              <a:t>Opponents </a:t>
            </a:r>
            <a:r>
              <a:rPr lang="en-US" sz="2800" i="1" dirty="0">
                <a:solidFill>
                  <a:srgbClr val="3E5254"/>
                </a:solidFill>
              </a:rPr>
              <a:t>of this view say ………</a:t>
            </a:r>
            <a:endParaRPr lang="ru-RU" sz="2800" i="1" dirty="0">
              <a:solidFill>
                <a:srgbClr val="3E5254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3E5254"/>
                </a:solidFill>
              </a:rPr>
              <a:t>There </a:t>
            </a:r>
            <a:r>
              <a:rPr lang="en-US" sz="2800" i="1" dirty="0">
                <a:solidFill>
                  <a:srgbClr val="3E5254"/>
                </a:solidFill>
              </a:rPr>
              <a:t>are people who oppose………</a:t>
            </a:r>
            <a:endParaRPr lang="ru-RU" sz="2800" i="1" dirty="0">
              <a:solidFill>
                <a:srgbClr val="3E5254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3E5254"/>
                </a:solidFill>
              </a:rPr>
              <a:t>However</a:t>
            </a:r>
            <a:r>
              <a:rPr lang="en-US" sz="2800" i="1" dirty="0">
                <a:solidFill>
                  <a:srgbClr val="3E5254"/>
                </a:solidFill>
              </a:rPr>
              <a:t>, I can't agree</a:t>
            </a:r>
            <a:r>
              <a:rPr lang="ru-RU" sz="2800" i="1" dirty="0">
                <a:solidFill>
                  <a:srgbClr val="3E5254"/>
                </a:solidFill>
              </a:rPr>
              <a:t> </a:t>
            </a:r>
            <a:r>
              <a:rPr lang="en-US" sz="2800" i="1" dirty="0">
                <a:solidFill>
                  <a:srgbClr val="3E5254"/>
                </a:solidFill>
              </a:rPr>
              <a:t>with this opinion,</a:t>
            </a:r>
            <a:r>
              <a:rPr lang="ru-RU" sz="2800" i="1" dirty="0">
                <a:solidFill>
                  <a:srgbClr val="3E5254"/>
                </a:solidFill>
              </a:rPr>
              <a:t> </a:t>
            </a:r>
            <a:endParaRPr lang="ru-RU" sz="2800" i="1" dirty="0" smtClean="0">
              <a:solidFill>
                <a:srgbClr val="3E5254"/>
              </a:solidFill>
            </a:endParaRPr>
          </a:p>
          <a:p>
            <a:pPr>
              <a:defRPr/>
            </a:pPr>
            <a:endParaRPr lang="ru-RU" sz="2800" i="1" dirty="0">
              <a:solidFill>
                <a:srgbClr val="3E5254"/>
              </a:solidFill>
            </a:endParaRPr>
          </a:p>
          <a:p>
            <a:pPr>
              <a:buNone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/ выражение 1-2 противоположных точек зрения/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66"/>
                </a:solidFill>
              </a:rPr>
              <a:t>Main Body -</a:t>
            </a:r>
            <a:r>
              <a:rPr lang="ru-RU" b="1" dirty="0" smtClean="0">
                <a:solidFill>
                  <a:srgbClr val="006666"/>
                </a:solidFill>
              </a:rPr>
              <a:t> §</a:t>
            </a:r>
            <a:r>
              <a:rPr lang="en-US" b="1" dirty="0" smtClean="0">
                <a:solidFill>
                  <a:srgbClr val="006666"/>
                </a:solidFill>
              </a:rPr>
              <a:t> 4 </a:t>
            </a:r>
            <a:endParaRPr lang="ru-RU" dirty="0">
              <a:solidFill>
                <a:srgbClr val="52512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solidFill>
                <a:srgbClr val="525129"/>
              </a:solidFill>
            </a:endParaRPr>
          </a:p>
          <a:p>
            <a:pPr>
              <a:buNone/>
            </a:pPr>
            <a:endParaRPr lang="ru-RU" dirty="0">
              <a:solidFill>
                <a:srgbClr val="525129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/ приведение контраргументов противоположным точкам зрения/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Conclusion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- § 5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sz="2800" i="1" dirty="0">
                <a:solidFill>
                  <a:srgbClr val="006666"/>
                </a:solidFill>
              </a:rPr>
              <a:t>То</a:t>
            </a:r>
            <a:r>
              <a:rPr lang="en-US" sz="2800" i="1" dirty="0">
                <a:solidFill>
                  <a:srgbClr val="006666"/>
                </a:solidFill>
              </a:rPr>
              <a:t> sum it up,</a:t>
            </a:r>
            <a:r>
              <a:rPr lang="ru-RU" sz="2800" i="1" dirty="0">
                <a:solidFill>
                  <a:srgbClr val="006666"/>
                </a:solidFill>
              </a:rPr>
              <a:t> </a:t>
            </a:r>
            <a:r>
              <a:rPr lang="en-US" sz="2800" dirty="0">
                <a:solidFill>
                  <a:srgbClr val="006666"/>
                </a:solidFill>
              </a:rPr>
              <a:t>I still believe that …, because …</a:t>
            </a:r>
            <a:endParaRPr lang="ru-RU" sz="2800" i="1" dirty="0">
              <a:solidFill>
                <a:srgbClr val="006666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In </a:t>
            </a:r>
            <a:r>
              <a:rPr lang="en-US" sz="2800" i="1" dirty="0">
                <a:solidFill>
                  <a:srgbClr val="006666"/>
                </a:solidFill>
              </a:rPr>
              <a:t>conclusion……….</a:t>
            </a:r>
            <a:endParaRPr lang="ru-RU" sz="2800" i="1" dirty="0">
              <a:solidFill>
                <a:srgbClr val="006666"/>
              </a:solidFill>
            </a:endParaRPr>
          </a:p>
          <a:p>
            <a:pPr>
              <a:defRPr/>
            </a:pPr>
            <a:r>
              <a:rPr lang="en-US" sz="2800" i="1" dirty="0" smtClean="0">
                <a:solidFill>
                  <a:srgbClr val="006666"/>
                </a:solidFill>
              </a:rPr>
              <a:t>All </a:t>
            </a:r>
            <a:r>
              <a:rPr lang="en-US" sz="2800" i="1" dirty="0">
                <a:solidFill>
                  <a:srgbClr val="006666"/>
                </a:solidFill>
              </a:rPr>
              <a:t>in all, I still feel that the benefits of....outweigh the disadvantages.</a:t>
            </a:r>
            <a:endParaRPr lang="ru-RU" sz="2800" i="1" dirty="0">
              <a:solidFill>
                <a:srgbClr val="006666"/>
              </a:solidFill>
            </a:endParaRPr>
          </a:p>
          <a:p>
            <a:endParaRPr lang="ru-RU" dirty="0" smtClean="0">
              <a:solidFill>
                <a:srgbClr val="525129"/>
              </a:solidFill>
            </a:endParaRPr>
          </a:p>
          <a:p>
            <a:pPr>
              <a:buNone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   /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</a:rPr>
              <a:t>перефраз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вступления, итог рассуждений, доказательство своей точки зрения/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">
  <a:themeElements>
    <a:clrScheme name="Текс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кс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Текст</Template>
  <TotalTime>74</TotalTime>
  <Words>310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Текст</vt:lpstr>
      <vt:lpstr>HOW TO WRITE AN ESSAY</vt:lpstr>
      <vt:lpstr>Слайд 2</vt:lpstr>
      <vt:lpstr>THE STRUCTURE OF AN ESSAY</vt:lpstr>
      <vt:lpstr>Introduction</vt:lpstr>
      <vt:lpstr>Main Body - §2 </vt:lpstr>
      <vt:lpstr>Main Body - § 3</vt:lpstr>
      <vt:lpstr>Main Body - § 4 </vt:lpstr>
      <vt:lpstr>Conclusion - §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ESSAY</dc:title>
  <dc:creator>Радуга</dc:creator>
  <cp:lastModifiedBy>Астра</cp:lastModifiedBy>
  <cp:revision>9</cp:revision>
  <dcterms:created xsi:type="dcterms:W3CDTF">2012-12-17T16:04:13Z</dcterms:created>
  <dcterms:modified xsi:type="dcterms:W3CDTF">2019-02-11T15:19:08Z</dcterms:modified>
</cp:coreProperties>
</file>