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38" r:id="rId2"/>
    <p:sldId id="439" r:id="rId3"/>
    <p:sldId id="448" r:id="rId4"/>
    <p:sldId id="449" r:id="rId5"/>
    <p:sldId id="450" r:id="rId6"/>
    <p:sldId id="411" r:id="rId7"/>
    <p:sldId id="415" r:id="rId8"/>
    <p:sldId id="451" r:id="rId9"/>
    <p:sldId id="418" r:id="rId10"/>
    <p:sldId id="420" r:id="rId11"/>
    <p:sldId id="432" r:id="rId12"/>
    <p:sldId id="417" r:id="rId13"/>
    <p:sldId id="452" r:id="rId14"/>
    <p:sldId id="455" r:id="rId15"/>
    <p:sldId id="453" r:id="rId16"/>
    <p:sldId id="456" r:id="rId17"/>
    <p:sldId id="454" r:id="rId18"/>
    <p:sldId id="437" r:id="rId19"/>
    <p:sldId id="446" r:id="rId20"/>
    <p:sldId id="447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ogg College" initials="" lastIdx="0" clrIdx="0"/>
  <p:cmAuthor id="1" name="navar" initials="" lastIdx="3" clrIdx="1"/>
  <p:cmAuthor id="2" name="Work" initials="" lastIdx="1" clrIdx="2"/>
  <p:cmAuthor id="3" name="Alex" initials="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AD"/>
    <a:srgbClr val="FFFFFF"/>
    <a:srgbClr val="D0B700"/>
    <a:srgbClr val="D6BD00"/>
    <a:srgbClr val="EADF00"/>
    <a:srgbClr val="D2AA00"/>
    <a:srgbClr val="B8AF00"/>
    <a:srgbClr val="F2E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9" autoAdjust="0"/>
    <p:restoredTop sz="96081" autoAdjust="0"/>
  </p:normalViewPr>
  <p:slideViewPr>
    <p:cSldViewPr>
      <p:cViewPr varScale="1">
        <p:scale>
          <a:sx n="95" d="100"/>
          <a:sy n="95" d="100"/>
        </p:scale>
        <p:origin x="9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9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35A214-EFEE-4C06-BC62-B37EBCE23CB9}" type="datetimeFigureOut">
              <a:rPr lang="ru-RU"/>
              <a:pPr>
                <a:defRPr/>
              </a:pPr>
              <a:t>19.03.2023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0814A7-5C2F-4C2A-A507-F0B06E102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7E546-359E-4204-B433-D25799E87356}" type="datetime1">
              <a:rPr lang="ru-RU"/>
              <a:pPr>
                <a:defRPr/>
              </a:pPr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InfoUrok.ru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E1C0E-C701-4D28-987D-5C8EE4366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0D707-9BC2-4A69-96B9-EE1F27B028E1}" type="datetime1">
              <a:rPr lang="ru-RU"/>
              <a:pPr>
                <a:defRPr/>
              </a:pPr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InfoUrok.ru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D09E-3F5A-4614-A781-013CCD9B3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35420-5E2F-47BD-9D15-FB40E4446580}" type="datetime1">
              <a:rPr lang="ru-RU"/>
              <a:pPr>
                <a:defRPr/>
              </a:pPr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InfoUrok.ru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18AE9-3054-4B5D-B43E-1FBE9CE94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8D3A0-03D6-4D06-8562-CA913B0D6D44}" type="datetime1">
              <a:rPr lang="ru-RU"/>
              <a:pPr>
                <a:defRPr/>
              </a:pPr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InfoUrok.ru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1972D-7DE9-4B3E-AC13-65FB1A87A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96158-1D20-40D9-A9BD-D7462C19A677}" type="datetime1">
              <a:rPr lang="ru-RU"/>
              <a:pPr>
                <a:defRPr/>
              </a:pPr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InfoUrok.ru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E0A0-979C-4524-82A7-C25270CEE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4F42-C046-46BD-A204-2989A5380F81}" type="datetime1">
              <a:rPr lang="ru-RU"/>
              <a:pPr>
                <a:defRPr/>
              </a:pPr>
              <a:t>19.03.2023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InfoUrok.ru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53729-C3F5-4A37-8AE7-C18A47838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DFD9-0ABA-42AB-B4BB-10C9AE611D2C}" type="datetime1">
              <a:rPr lang="ru-RU"/>
              <a:pPr>
                <a:defRPr/>
              </a:pPr>
              <a:t>19.03.2023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InfoUrok.ru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485AB-B601-48B2-A683-9FCDFCC86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76C9-EED1-40E2-B9BA-601D1E8E9A35}" type="datetime1">
              <a:rPr lang="ru-RU"/>
              <a:pPr>
                <a:defRPr/>
              </a:pPr>
              <a:t>19.03.2023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InfoUrok.ru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30ADE-FD91-464E-B7B4-3EE815FFB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FF16A-803D-49A4-9D8D-E0E63010E9FA}" type="datetime1">
              <a:rPr lang="ru-RU"/>
              <a:pPr>
                <a:defRPr/>
              </a:pPr>
              <a:t>19.03.2023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InfoUrok.ru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92ED0-978B-44B1-931F-28F95BC79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CE30B-72FB-40D0-ADA8-4F1D906BFEA3}" type="datetime1">
              <a:rPr lang="ru-RU"/>
              <a:pPr>
                <a:defRPr/>
              </a:pPr>
              <a:t>19.03.2023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InfoUrok.ru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3F7A8-2D09-4213-BF79-70E2E3B68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C89A5-FF23-4F4A-B0BA-A96FDB4BB6A7}" type="datetime1">
              <a:rPr lang="ru-RU"/>
              <a:pPr>
                <a:defRPr/>
              </a:pPr>
              <a:t>19.03.2023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InfoUrok.ru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E6270-B158-4BAF-8DB2-D94308310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B2FCA6-BA1F-470F-B54C-47455303723A}" type="datetime1">
              <a:rPr lang="ru-RU"/>
              <a:pPr>
                <a:defRPr/>
              </a:pPr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InfoUrok.ru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8D80B4-0093-4D99-AEDE-709BA78F6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NULL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9"/>
          <p:cNvSpPr>
            <a:spLocks noChangeArrowheads="1"/>
          </p:cNvSpPr>
          <p:nvPr/>
        </p:nvSpPr>
        <p:spPr bwMode="auto">
          <a:xfrm>
            <a:off x="3581400" y="3182938"/>
            <a:ext cx="138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400">
              <a:latin typeface="Calibri" pitchFamily="34" charset="0"/>
            </a:endParaRPr>
          </a:p>
        </p:txBody>
      </p:sp>
      <p:pic>
        <p:nvPicPr>
          <p:cNvPr id="14338" name="Picture 3" descr="D:\Математика 2 класс\1. Десяток. Счёт с десятками до ста\урок учитель класс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-1684338"/>
            <a:ext cx="9540875" cy="1069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547813" y="1125538"/>
            <a:ext cx="597693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400">
                <a:solidFill>
                  <a:schemeClr val="bg1"/>
                </a:solidFill>
                <a:latin typeface="Trebuchet MS" pitchFamily="34" charset="0"/>
              </a:rPr>
              <a:t>Мы пришли сюда учиться, </a:t>
            </a:r>
          </a:p>
          <a:p>
            <a:r>
              <a:rPr lang="ru-RU" altLang="ru-RU" sz="3400">
                <a:solidFill>
                  <a:schemeClr val="bg1"/>
                </a:solidFill>
                <a:latin typeface="Trebuchet MS" pitchFamily="34" charset="0"/>
              </a:rPr>
              <a:t>Не лениться, а трудиться. </a:t>
            </a:r>
          </a:p>
          <a:p>
            <a:r>
              <a:rPr lang="ru-RU" altLang="ru-RU" sz="3400">
                <a:solidFill>
                  <a:schemeClr val="bg1"/>
                </a:solidFill>
                <a:latin typeface="Trebuchet MS" pitchFamily="34" charset="0"/>
              </a:rPr>
              <a:t>Работаем старательно,</a:t>
            </a:r>
          </a:p>
          <a:p>
            <a:r>
              <a:rPr lang="ru-RU" altLang="ru-RU" sz="3400">
                <a:solidFill>
                  <a:schemeClr val="bg1"/>
                </a:solidFill>
                <a:latin typeface="Trebuchet MS" pitchFamily="34" charset="0"/>
              </a:rPr>
              <a:t>Слушаем внимательно.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2163" y="304800"/>
            <a:ext cx="7712075" cy="76993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Вставьте пропущенные буквы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219200"/>
            <a:ext cx="78486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а  б  </a:t>
            </a:r>
            <a:r>
              <a:rPr lang="ru-RU" sz="6000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г  </a:t>
            </a:r>
            <a:r>
              <a:rPr lang="ru-RU" sz="6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е  </a:t>
            </a:r>
            <a:r>
              <a:rPr lang="ru-RU" sz="6000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ж  </a:t>
            </a:r>
            <a:r>
              <a:rPr lang="ru-RU" sz="6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6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м  </a:t>
            </a:r>
            <a:r>
              <a:rPr lang="ru-RU" sz="6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о  </a:t>
            </a:r>
            <a:r>
              <a:rPr lang="ru-RU" sz="6000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с  </a:t>
            </a:r>
            <a:r>
              <a:rPr lang="ru-RU" sz="6000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6000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ч  </a:t>
            </a:r>
            <a:r>
              <a:rPr lang="ru-RU" sz="6000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6000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э  </a:t>
            </a:r>
            <a:r>
              <a:rPr lang="ru-RU" sz="6000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я</a:t>
            </a:r>
          </a:p>
        </p:txBody>
      </p:sp>
      <p:pic>
        <p:nvPicPr>
          <p:cNvPr id="20484" name="Picture 2" descr="E: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5381625"/>
            <a:ext cx="26479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209800"/>
            <a:ext cx="944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E: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209800"/>
            <a:ext cx="944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E: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209800"/>
            <a:ext cx="944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E: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219200"/>
            <a:ext cx="944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295400"/>
            <a:ext cx="944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E: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124200"/>
            <a:ext cx="944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E: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038600"/>
            <a:ext cx="944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E: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048000"/>
            <a:ext cx="944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E: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3124200"/>
            <a:ext cx="944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E: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209800"/>
            <a:ext cx="944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439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5401 0.5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2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25 L 0.2401 0.58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-0.025 L 0.63021 0.4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944 L 0.53021 0.48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19011 0.46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2657 0.4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6651 0.341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0" y="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2151 0.341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6151 0.2083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нутый угол 11"/>
          <p:cNvSpPr/>
          <p:nvPr/>
        </p:nvSpPr>
        <p:spPr>
          <a:xfrm>
            <a:off x="434975" y="3611563"/>
            <a:ext cx="3382963" cy="2913062"/>
          </a:xfrm>
          <a:prstGeom prst="foldedCorner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68275"/>
            <a:ext cx="532765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650" y="2609850"/>
            <a:ext cx="1371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0070C0"/>
                </a:solidFill>
                <a:latin typeface="Calibri" pitchFamily="34" charset="0"/>
              </a:rPr>
              <a:t>Янова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92275" y="3025775"/>
            <a:ext cx="22701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0070C0"/>
                </a:solidFill>
                <a:latin typeface="Calibri" pitchFamily="34" charset="0"/>
              </a:rPr>
              <a:t>Молодцова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62400" y="3317875"/>
            <a:ext cx="12588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0070C0"/>
                </a:solidFill>
                <a:latin typeface="Calibri" pitchFamily="34" charset="0"/>
              </a:rPr>
              <a:t>Сенин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73688" y="3059113"/>
            <a:ext cx="1112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0070C0"/>
                </a:solidFill>
                <a:latin typeface="Calibri" pitchFamily="34" charset="0"/>
              </a:rPr>
              <a:t>Гусев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34175" y="2733675"/>
            <a:ext cx="1985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0070C0"/>
                </a:solidFill>
                <a:latin typeface="Calibri" pitchFamily="34" charset="0"/>
              </a:rPr>
              <a:t>Петухова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1188" y="3917950"/>
            <a:ext cx="108108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70C0"/>
                </a:solidFill>
                <a:latin typeface="Calibri" pitchFamily="34" charset="0"/>
              </a:rPr>
              <a:t>1.</a:t>
            </a:r>
          </a:p>
          <a:p>
            <a:r>
              <a:rPr lang="ru-RU" sz="2800" b="1" i="1">
                <a:solidFill>
                  <a:srgbClr val="0070C0"/>
                </a:solidFill>
                <a:latin typeface="Calibri" pitchFamily="34" charset="0"/>
              </a:rPr>
              <a:t>2.</a:t>
            </a:r>
          </a:p>
          <a:p>
            <a:r>
              <a:rPr lang="ru-RU" sz="2800" b="1" i="1">
                <a:solidFill>
                  <a:srgbClr val="0070C0"/>
                </a:solidFill>
                <a:latin typeface="Calibri" pitchFamily="34" charset="0"/>
              </a:rPr>
              <a:t>3.</a:t>
            </a:r>
          </a:p>
          <a:p>
            <a:r>
              <a:rPr lang="ru-RU" sz="2800" b="1" i="1">
                <a:solidFill>
                  <a:srgbClr val="0070C0"/>
                </a:solidFill>
                <a:latin typeface="Calibri" pitchFamily="34" charset="0"/>
              </a:rPr>
              <a:t>4.</a:t>
            </a:r>
          </a:p>
          <a:p>
            <a:r>
              <a:rPr lang="ru-RU" sz="2800" b="1" i="1">
                <a:solidFill>
                  <a:srgbClr val="0070C0"/>
                </a:solidFill>
                <a:latin typeface="Calibri" pitchFamily="34" charset="0"/>
              </a:rPr>
              <a:t>5</a:t>
            </a:r>
            <a:r>
              <a:rPr lang="ru-RU">
                <a:latin typeface="Calibri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 advTm="479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4 0.02223 L -0.42066 0.118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9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-0.07691 0.1842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61268 0.2898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42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6979 0.278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08246 0.444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6" grpId="1"/>
      <p:bldP spid="7" grpId="0"/>
      <p:bldP spid="7" grpId="1"/>
      <p:bldP spid="8" grpId="0"/>
      <p:bldP spid="8" grpId="1"/>
      <p:bldP spid="9" grpId="0" build="allAtOnce"/>
      <p:bldP spid="10" grpId="0"/>
      <p:bldP spid="10" grpId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8538" y="452438"/>
            <a:ext cx="4510087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Физкультминутка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447800"/>
            <a:ext cx="25923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6175" y="1576388"/>
            <a:ext cx="2652713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8675" y="27813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933825"/>
            <a:ext cx="25923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7925" y="3979863"/>
            <a:ext cx="2652713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hape">
            <a:hlinkClick r:id="" action="ppaction://media"/>
          </p:cNvPr>
          <p:cNvPicPr>
            <a:picLocks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596188" y="-8191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453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46)">
                                      <p:cBhvr>
                                        <p:cTn id="6" dur="7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3AE363F-E0FD-0FB0-59C5-3D886F32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InfoUrok.ru</a:t>
            </a:r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AD569D-9932-04CF-CD2B-39A44F8B48F2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49001"/>
            <a:ext cx="7920933" cy="719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sz="3600" b="1" i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latin typeface="Bookman Old Style"/>
              </a:rPr>
              <a:t>Работа с учебником стр.82 </a:t>
            </a:r>
            <a:endParaRPr lang="ru-RU" sz="3600" b="1" i="1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666699">
                    <a:alpha val="50000"/>
                  </a:srgbClr>
                </a:outerShdw>
              </a:effectLst>
              <a:latin typeface="Bookman Old Style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FA0AF92-BE08-D7A8-8190-38F789196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784225"/>
            <a:ext cx="4343400" cy="607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12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5D56A-BC47-F176-EF83-D57441A59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038"/>
            <a:ext cx="8229600" cy="1143000"/>
          </a:xfrm>
        </p:spPr>
        <p:txBody>
          <a:bodyPr/>
          <a:lstStyle/>
          <a:p>
            <a:r>
              <a:rPr lang="ru-RU" sz="2800" b="1" i="0" dirty="0">
                <a:solidFill>
                  <a:srgbClr val="0070C0"/>
                </a:solidFill>
                <a:effectLst/>
                <a:latin typeface="+mn-lt"/>
              </a:rPr>
              <a:t>Выбери группу слов, расположенных в алфавитном порядке и составь из них предложение</a:t>
            </a:r>
            <a:br>
              <a:rPr lang="ru-RU" sz="2800" b="1" i="0" dirty="0">
                <a:solidFill>
                  <a:srgbClr val="0070C0"/>
                </a:solidFill>
                <a:effectLst/>
                <a:latin typeface="+mn-lt"/>
              </a:rPr>
            </a:br>
            <a:endParaRPr lang="ru-RU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670BEC-5ACB-9495-C09E-C851A5440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ru-RU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ru-RU" b="0" i="0" dirty="0">
                <a:solidFill>
                  <a:srgbClr val="181818"/>
                </a:solidFill>
                <a:effectLst/>
              </a:rPr>
              <a:t>1) Белые, летали, над, озеро, чайки.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181818"/>
                </a:solidFill>
                <a:effectLst/>
              </a:rPr>
              <a:t>2) Весёлые, бегали, по, ребятишки, берег.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33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1CC9E64-4CFD-254F-6952-31AA8B6C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</a:rPr>
              <a:t>Запишите название транспорта в алфавитном порядке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0EEA10-7558-F276-E31B-DF2C83F7A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523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       Троллейбус, машина, автобус, самолёт, вертолёт, поезд, катер, паром, метро, пароход.</a:t>
            </a:r>
          </a:p>
        </p:txBody>
      </p:sp>
    </p:spTree>
    <p:extLst>
      <p:ext uri="{BB962C8B-B14F-4D97-AF65-F5344CB8AC3E}">
        <p14:creationId xmlns:p14="http://schemas.microsoft.com/office/powerpoint/2010/main" val="2366780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C0152-799E-9264-C038-24898D62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</a:rPr>
              <a:t>Запишите предложение. Подчеркните грамматическую основу и выпишите словосочетания.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39A1F6-3261-7112-0AD8-BB95CCFD5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9" y="183038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</a:t>
            </a:r>
            <a:r>
              <a:rPr lang="ru-RU" sz="5400" b="1" dirty="0">
                <a:solidFill>
                  <a:srgbClr val="00B050"/>
                </a:solidFill>
                <a:latin typeface="Propisi" panose="02000508030000020003" pitchFamily="2" charset="0"/>
              </a:rPr>
              <a:t>Н</a:t>
            </a:r>
            <a:r>
              <a:rPr lang="ru-RU" sz="5400" b="1" dirty="0">
                <a:solidFill>
                  <a:srgbClr val="002060"/>
                </a:solidFill>
                <a:latin typeface="Propisi" panose="02000508030000020003" pitchFamily="2" charset="0"/>
              </a:rPr>
              <a:t>а</a:t>
            </a:r>
            <a:r>
              <a:rPr lang="ru-RU" sz="5400" b="1" dirty="0">
                <a:solidFill>
                  <a:srgbClr val="00B050"/>
                </a:solidFill>
                <a:latin typeface="Propisi" panose="02000508030000020003" pitchFamily="2" charset="0"/>
              </a:rPr>
              <a:t>д</a:t>
            </a:r>
            <a:r>
              <a:rPr lang="ru-RU" sz="5400" b="1" dirty="0">
                <a:solidFill>
                  <a:srgbClr val="002060"/>
                </a:solidFill>
                <a:latin typeface="Propisi" panose="02000508030000020003" pitchFamily="2" charset="0"/>
              </a:rPr>
              <a:t> оз</a:t>
            </a:r>
            <a:r>
              <a:rPr lang="ru-RU" sz="5400" b="1" dirty="0">
                <a:solidFill>
                  <a:srgbClr val="00B050"/>
                </a:solidFill>
                <a:latin typeface="Propisi" panose="02000508030000020003" pitchFamily="2" charset="0"/>
              </a:rPr>
              <a:t>е</a:t>
            </a:r>
            <a:r>
              <a:rPr lang="ru-RU" sz="5400" b="1" dirty="0">
                <a:solidFill>
                  <a:srgbClr val="002060"/>
                </a:solidFill>
                <a:latin typeface="Propisi" panose="02000508030000020003" pitchFamily="2" charset="0"/>
              </a:rPr>
              <a:t>р</a:t>
            </a:r>
            <a:r>
              <a:rPr lang="ru-RU" sz="5400" b="1" dirty="0">
                <a:solidFill>
                  <a:srgbClr val="00B050"/>
                </a:solidFill>
                <a:latin typeface="Propisi" panose="02000508030000020003" pitchFamily="2" charset="0"/>
              </a:rPr>
              <a:t>о</a:t>
            </a:r>
            <a:r>
              <a:rPr lang="ru-RU" sz="5400" b="1" dirty="0">
                <a:solidFill>
                  <a:srgbClr val="002060"/>
                </a:solidFill>
                <a:latin typeface="Propisi" panose="02000508030000020003" pitchFamily="2" charset="0"/>
              </a:rPr>
              <a:t>м л</a:t>
            </a:r>
            <a:r>
              <a:rPr lang="ru-RU" sz="5400" b="1" dirty="0">
                <a:solidFill>
                  <a:srgbClr val="00B050"/>
                </a:solidFill>
                <a:latin typeface="Propisi" panose="02000508030000020003" pitchFamily="2" charset="0"/>
              </a:rPr>
              <a:t>е</a:t>
            </a:r>
            <a:r>
              <a:rPr lang="ru-RU" sz="5400" b="1" dirty="0">
                <a:solidFill>
                  <a:srgbClr val="002060"/>
                </a:solidFill>
                <a:latin typeface="Propisi" panose="02000508030000020003" pitchFamily="2" charset="0"/>
              </a:rPr>
              <a:t>тали белые </a:t>
            </a:r>
            <a:r>
              <a:rPr lang="ru-RU" sz="5400" b="1" dirty="0">
                <a:solidFill>
                  <a:srgbClr val="00B050"/>
                </a:solidFill>
                <a:latin typeface="Propisi" panose="02000508030000020003" pitchFamily="2" charset="0"/>
              </a:rPr>
              <a:t>ча</a:t>
            </a:r>
            <a:r>
              <a:rPr lang="ru-RU" sz="5400" b="1" dirty="0">
                <a:solidFill>
                  <a:srgbClr val="002060"/>
                </a:solidFill>
                <a:latin typeface="Propisi" panose="02000508030000020003" pitchFamily="2" charset="0"/>
              </a:rPr>
              <a:t>йки</a:t>
            </a:r>
            <a:r>
              <a:rPr lang="ru-RU" sz="5400" b="1" dirty="0">
                <a:solidFill>
                  <a:srgbClr val="00B050"/>
                </a:solidFill>
                <a:latin typeface="Propisi" panose="02000508030000020003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156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7F038E-B011-97AC-D582-C0003251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InfoUrok.ru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AF54E0-7B8E-CA26-B8EE-324C9B77EB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1EACA7F-7239-D458-5BB5-E662D938E890}"/>
              </a:ext>
            </a:extLst>
          </p:cNvPr>
          <p:cNvSpPr txBox="1">
            <a:spLocks/>
          </p:cNvSpPr>
          <p:nvPr/>
        </p:nvSpPr>
        <p:spPr bwMode="auto">
          <a:xfrm>
            <a:off x="611188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70C0"/>
                </a:solidFill>
              </a:rPr>
              <a:t>Выполни фонетический разбор слова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2690CA3-3DF4-7360-DA90-EE9277FD9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2150"/>
            <a:ext cx="91154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6C4F3E-DFC1-5E82-CC8B-1142AF23A56E}"/>
              </a:ext>
            </a:extLst>
          </p:cNvPr>
          <p:cNvSpPr txBox="1"/>
          <p:nvPr/>
        </p:nvSpPr>
        <p:spPr>
          <a:xfrm>
            <a:off x="179512" y="1844824"/>
            <a:ext cx="46423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4400" b="1" dirty="0">
                <a:solidFill>
                  <a:srgbClr val="002060"/>
                </a:solidFill>
                <a:latin typeface="Propisi" panose="02000508030000020003" pitchFamily="2" charset="0"/>
              </a:rPr>
              <a:t>Чайки</a:t>
            </a:r>
            <a:r>
              <a:rPr lang="ru-RU" altLang="ru-RU" sz="4400" dirty="0"/>
              <a:t> </a:t>
            </a:r>
            <a:r>
              <a:rPr lang="ru-RU" altLang="ru-RU" sz="4400" dirty="0">
                <a:solidFill>
                  <a:srgbClr val="002060"/>
                </a:solidFill>
              </a:rPr>
              <a:t>-</a:t>
            </a:r>
            <a:r>
              <a:rPr lang="ru-RU" altLang="ru-RU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1716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Расшифруйте слово,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подставив нужную букву алфавита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331913" y="25654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71550" y="1884363"/>
            <a:ext cx="74898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0070C0"/>
                </a:solidFill>
                <a:latin typeface="Calibri" pitchFamily="34" charset="0"/>
              </a:rPr>
              <a:t>14, 16, 13, 16, 5, 24, 29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9500" y="3794125"/>
            <a:ext cx="6648450" cy="1447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1000" dirty="0">
                <a:solidFill>
                  <a:srgbClr val="FFC000"/>
                </a:solidFill>
                <a:latin typeface="+mn-lt"/>
                <a:cs typeface="+mn-cs"/>
              </a:rPr>
              <a:t>МОЛОДЦЫ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433763"/>
            <a:ext cx="208756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313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Three-customer-grou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28775"/>
            <a:ext cx="7775575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Математика 2 класс\1. Десяток. Счёт с десятками до ста\дос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8675" y="-411163"/>
            <a:ext cx="10801350" cy="991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9"/>
          <p:cNvSpPr>
            <a:spLocks noChangeArrowheads="1"/>
          </p:cNvSpPr>
          <p:nvPr/>
        </p:nvSpPr>
        <p:spPr bwMode="auto">
          <a:xfrm>
            <a:off x="3581400" y="3182938"/>
            <a:ext cx="138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400">
              <a:latin typeface="Calibri" pitchFamily="34" charset="0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50825" y="1123950"/>
            <a:ext cx="86423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5800" b="1" dirty="0">
                <a:solidFill>
                  <a:srgbClr val="002060"/>
                </a:solidFill>
                <a:latin typeface="Propisi" panose="02000508030000020003" pitchFamily="2" charset="0"/>
                <a:cs typeface="Times New Roman" pitchFamily="18" charset="0"/>
              </a:rPr>
              <a:t>9  н</a:t>
            </a:r>
            <a:r>
              <a:rPr lang="ru-RU" altLang="ru-RU" sz="5800" b="1" dirty="0">
                <a:solidFill>
                  <a:srgbClr val="FF0000"/>
                </a:solidFill>
                <a:latin typeface="Propisi" panose="02000508030000020003" pitchFamily="2" charset="0"/>
                <a:cs typeface="Times New Roman" pitchFamily="18" charset="0"/>
              </a:rPr>
              <a:t>оя</a:t>
            </a:r>
            <a:r>
              <a:rPr lang="ru-RU" altLang="ru-RU" sz="5800" b="1" dirty="0">
                <a:solidFill>
                  <a:srgbClr val="002060"/>
                </a:solidFill>
                <a:latin typeface="Propisi" panose="02000508030000020003" pitchFamily="2" charset="0"/>
                <a:cs typeface="Times New Roman" pitchFamily="18" charset="0"/>
              </a:rPr>
              <a:t>бря</a:t>
            </a:r>
            <a:r>
              <a:rPr lang="ru-RU" altLang="ru-RU" sz="5800" b="1" dirty="0">
                <a:solidFill>
                  <a:srgbClr val="FF0000"/>
                </a:solidFill>
                <a:latin typeface="Propisi" panose="02000508030000020003" pitchFamily="2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altLang="ru-RU" sz="5800" b="1" dirty="0">
                <a:solidFill>
                  <a:srgbClr val="FF0000"/>
                </a:solidFill>
                <a:latin typeface="Propisi" panose="02000508030000020003" pitchFamily="2" charset="0"/>
                <a:cs typeface="Times New Roman" pitchFamily="18" charset="0"/>
              </a:rPr>
              <a:t>К</a:t>
            </a:r>
            <a:r>
              <a:rPr lang="ru-RU" altLang="ru-RU" sz="5800" b="1" dirty="0">
                <a:solidFill>
                  <a:srgbClr val="002060"/>
                </a:solidFill>
                <a:latin typeface="Propisi" panose="02000508030000020003" pitchFamily="2" charset="0"/>
                <a:cs typeface="Times New Roman" pitchFamily="18" charset="0"/>
              </a:rPr>
              <a:t>ла</a:t>
            </a:r>
            <a:r>
              <a:rPr lang="ru-RU" altLang="ru-RU" sz="5800" b="1" dirty="0">
                <a:solidFill>
                  <a:srgbClr val="FF0000"/>
                </a:solidFill>
                <a:latin typeface="Propisi" panose="02000508030000020003" pitchFamily="2" charset="0"/>
                <a:cs typeface="Times New Roman" pitchFamily="18" charset="0"/>
              </a:rPr>
              <a:t>сс</a:t>
            </a:r>
            <a:r>
              <a:rPr lang="ru-RU" altLang="ru-RU" sz="5800" b="1" dirty="0">
                <a:solidFill>
                  <a:srgbClr val="002060"/>
                </a:solidFill>
                <a:latin typeface="Propisi" panose="02000508030000020003" pitchFamily="2" charset="0"/>
                <a:cs typeface="Times New Roman" pitchFamily="18" charset="0"/>
              </a:rPr>
              <a:t>ная р</a:t>
            </a:r>
            <a:r>
              <a:rPr lang="ru-RU" altLang="ru-RU" sz="5800" b="1" dirty="0">
                <a:solidFill>
                  <a:srgbClr val="FF0000"/>
                </a:solidFill>
                <a:latin typeface="Propisi" panose="02000508030000020003" pitchFamily="2" charset="0"/>
                <a:cs typeface="Times New Roman" pitchFamily="18" charset="0"/>
              </a:rPr>
              <a:t>а</a:t>
            </a:r>
            <a:r>
              <a:rPr lang="ru-RU" altLang="ru-RU" sz="5800" b="1" dirty="0">
                <a:solidFill>
                  <a:srgbClr val="002060"/>
                </a:solidFill>
                <a:latin typeface="Propisi" panose="02000508030000020003" pitchFamily="2" charset="0"/>
                <a:cs typeface="Times New Roman" pitchFamily="18" charset="0"/>
              </a:rPr>
              <a:t>бота</a:t>
            </a:r>
            <a:r>
              <a:rPr lang="ru-RU" altLang="ru-RU" sz="5800" b="1" dirty="0">
                <a:solidFill>
                  <a:srgbClr val="FF0000"/>
                </a:solidFill>
                <a:latin typeface="Propisi" panose="02000508030000020003" pitchFamily="2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Стр.83 упр.125</a:t>
            </a:r>
          </a:p>
        </p:txBody>
      </p:sp>
      <p:pic>
        <p:nvPicPr>
          <p:cNvPr id="26627" name="Picture 4" descr="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3429000"/>
            <a:ext cx="3170238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1747A52-809D-612E-A83F-FDE61C8F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</a:rPr>
              <a:t>Минутка чистописания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08095B-989B-4E99-32E8-6BDD009EE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5400" b="1" dirty="0" err="1">
                <a:solidFill>
                  <a:srgbClr val="002060"/>
                </a:solidFill>
                <a:latin typeface="Propisi" panose="02000508030000020003" pitchFamily="2" charset="0"/>
              </a:rPr>
              <a:t>Аа</a:t>
            </a:r>
            <a:r>
              <a:rPr lang="ru-RU" sz="5400" b="1" dirty="0">
                <a:solidFill>
                  <a:srgbClr val="002060"/>
                </a:solidFill>
                <a:latin typeface="Propisi" panose="02000508030000020003" pitchFamily="2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Propisi" panose="02000508030000020003" pitchFamily="2" charset="0"/>
              </a:rPr>
              <a:t>аа</a:t>
            </a:r>
            <a:r>
              <a:rPr lang="ru-RU" sz="5400" b="1" dirty="0">
                <a:solidFill>
                  <a:srgbClr val="002060"/>
                </a:solidFill>
                <a:latin typeface="Propisi" panose="02000508030000020003" pitchFamily="2" charset="0"/>
              </a:rPr>
              <a:t> ал</a:t>
            </a:r>
          </a:p>
        </p:txBody>
      </p:sp>
    </p:spTree>
    <p:extLst>
      <p:ext uri="{BB962C8B-B14F-4D97-AF65-F5344CB8AC3E}">
        <p14:creationId xmlns:p14="http://schemas.microsoft.com/office/powerpoint/2010/main" val="147122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1747A52-809D-612E-A83F-FDE61C8F1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-171400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</a:rPr>
              <a:t>Словарная работа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CA78584-219E-1885-B6B1-7972D936F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InfoUrok.ru</a:t>
            </a:r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0C667C-0429-13F2-3BC5-6AA13165BD13}"/>
              </a:ext>
            </a:extLst>
          </p:cNvPr>
          <p:cNvSpPr txBox="1"/>
          <p:nvPr/>
        </p:nvSpPr>
        <p:spPr>
          <a:xfrm>
            <a:off x="419100" y="836712"/>
            <a:ext cx="81534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ru-RU" altLang="ru-RU" sz="6000" b="1" dirty="0">
                <a:solidFill>
                  <a:srgbClr val="002060"/>
                </a:solidFill>
                <a:latin typeface="Propisi" panose="02000508030000020003" pitchFamily="2" charset="0"/>
              </a:rPr>
              <a:t>н</a:t>
            </a:r>
            <a:r>
              <a:rPr lang="ru-RU" altLang="ru-RU" sz="6000" b="1" dirty="0">
                <a:solidFill>
                  <a:srgbClr val="FF0000"/>
                </a:solidFill>
                <a:latin typeface="Propisi" panose="02000508030000020003" pitchFamily="2" charset="0"/>
              </a:rPr>
              <a:t>о</a:t>
            </a:r>
            <a:r>
              <a:rPr lang="ru-RU" altLang="ru-RU" sz="6000" b="1" dirty="0">
                <a:solidFill>
                  <a:srgbClr val="002060"/>
                </a:solidFill>
                <a:latin typeface="Propisi" panose="02000508030000020003" pitchFamily="2" charset="0"/>
              </a:rPr>
              <a:t>ябр</a:t>
            </a:r>
            <a:r>
              <a:rPr lang="ru-RU" altLang="ru-RU" sz="6000" b="1" dirty="0">
                <a:solidFill>
                  <a:srgbClr val="FF0000"/>
                </a:solidFill>
                <a:latin typeface="Propisi" panose="02000508030000020003" pitchFamily="2" charset="0"/>
              </a:rPr>
              <a:t>ь 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одиннадцатый месяц  календаря.</a:t>
            </a:r>
          </a:p>
        </p:txBody>
      </p:sp>
      <p:sp>
        <p:nvSpPr>
          <p:cNvPr id="7" name="Объект 1">
            <a:extLst>
              <a:ext uri="{FF2B5EF4-FFF2-40B4-BE49-F238E27FC236}">
                <a16:creationId xmlns:a16="http://schemas.microsoft.com/office/drawing/2014/main" id="{0E4D8180-F501-3266-F144-4002BB0CFA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" y="2708920"/>
            <a:ext cx="8229600" cy="168115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5400" b="1" dirty="0">
                <a:solidFill>
                  <a:srgbClr val="FF0000"/>
                </a:solidFill>
                <a:latin typeface="Propisi" panose="02000508030000020003" pitchFamily="2" charset="0"/>
              </a:rPr>
              <a:t>а</a:t>
            </a:r>
            <a:r>
              <a:rPr lang="ru-RU" altLang="ru-RU" sz="5400" b="1" dirty="0">
                <a:solidFill>
                  <a:srgbClr val="002060"/>
                </a:solidFill>
                <a:latin typeface="Propisi" panose="02000508030000020003" pitchFamily="2" charset="0"/>
              </a:rPr>
              <a:t>лф</a:t>
            </a:r>
            <a:r>
              <a:rPr lang="ru-RU" altLang="ru-RU" sz="5400" b="1" dirty="0">
                <a:solidFill>
                  <a:srgbClr val="FF0000"/>
                </a:solidFill>
                <a:latin typeface="Propisi" panose="02000508030000020003" pitchFamily="2" charset="0"/>
              </a:rPr>
              <a:t>а</a:t>
            </a:r>
            <a:r>
              <a:rPr lang="ru-RU" altLang="ru-RU" sz="5400" b="1" dirty="0">
                <a:solidFill>
                  <a:srgbClr val="002060"/>
                </a:solidFill>
                <a:latin typeface="Propisi" panose="02000508030000020003" pitchFamily="2" charset="0"/>
              </a:rPr>
              <a:t>вит –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alt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 какого-либо языка, расположенные в определённом порядке.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ru-RU" altLang="ru-RU" sz="5400" b="1" dirty="0">
              <a:solidFill>
                <a:srgbClr val="002060"/>
              </a:solidFill>
              <a:latin typeface="Propisi" panose="02000508030000020003" pitchFamily="2" charset="0"/>
            </a:endParaRPr>
          </a:p>
          <a:p>
            <a:pPr marL="0" indent="0">
              <a:buFontTx/>
              <a:buNone/>
            </a:pPr>
            <a:endParaRPr lang="ru-RU" altLang="ru-RU" sz="5400" b="1" dirty="0">
              <a:solidFill>
                <a:srgbClr val="002060"/>
              </a:solidFill>
              <a:latin typeface="Propisi" panose="02000508030000020003" pitchFamily="2" charset="0"/>
            </a:endParaRPr>
          </a:p>
          <a:p>
            <a:pPr marL="0" indent="0">
              <a:buFontTx/>
              <a:buNone/>
            </a:pPr>
            <a:endParaRPr lang="ru-RU" altLang="ru-RU" sz="5400" b="1" dirty="0">
              <a:solidFill>
                <a:srgbClr val="002060"/>
              </a:solidFill>
              <a:latin typeface="Propisi" panose="02000508030000020003" pitchFamily="2" charset="0"/>
            </a:endParaRPr>
          </a:p>
          <a:p>
            <a:pPr marL="0" indent="0">
              <a:buFontTx/>
              <a:buNone/>
            </a:pPr>
            <a:r>
              <a:rPr lang="ru-RU" altLang="ru-RU" sz="5400" b="1" dirty="0">
                <a:solidFill>
                  <a:srgbClr val="002060"/>
                </a:solidFill>
                <a:latin typeface="Propisi" panose="02000508030000020003" pitchFamily="2" charset="0"/>
              </a:rPr>
              <a:t>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578B13-4BC8-28E5-A761-51B4F520E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90" t="8734" r="9971" b="8426"/>
          <a:stretch/>
        </p:blipFill>
        <p:spPr>
          <a:xfrm>
            <a:off x="5676900" y="4257088"/>
            <a:ext cx="289560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1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>
            <a:extLst>
              <a:ext uri="{FF2B5EF4-FFF2-40B4-BE49-F238E27FC236}">
                <a16:creationId xmlns:a16="http://schemas.microsoft.com/office/drawing/2014/main" id="{877B66D0-43F3-EA71-C68B-7937BAC0E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dirty="0">
                <a:solidFill>
                  <a:srgbClr val="FF0000"/>
                </a:solidFill>
                <a:ea typeface="Microsoft YaHei" panose="020B0503020204020204" pitchFamily="34" charset="-122"/>
              </a:rPr>
              <a:t>Создатели славянской азбуки</a:t>
            </a:r>
            <a:br>
              <a:rPr lang="ru-RU" altLang="ru-RU" sz="3200" b="1" dirty="0">
                <a:solidFill>
                  <a:srgbClr val="FF0000"/>
                </a:solidFill>
                <a:ea typeface="Microsoft YaHei" panose="020B0503020204020204" pitchFamily="34" charset="-122"/>
              </a:rPr>
            </a:br>
            <a:r>
              <a:rPr lang="ru-RU" altLang="ru-RU" sz="3200" b="1" dirty="0">
                <a:solidFill>
                  <a:srgbClr val="FF0000"/>
                </a:solidFill>
                <a:ea typeface="Microsoft YaHei" panose="020B0503020204020204" pitchFamily="34" charset="-122"/>
              </a:rPr>
              <a:t>Кирилл и Мефодий</a:t>
            </a: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E6F830FE-B27E-16BF-F72A-093BC5D8E8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1948" y="1624012"/>
            <a:ext cx="5120103" cy="4525963"/>
          </a:xfrm>
        </p:spPr>
      </p:pic>
    </p:spTree>
    <p:extLst>
      <p:ext uri="{BB962C8B-B14F-4D97-AF65-F5344CB8AC3E}">
        <p14:creationId xmlns:p14="http://schemas.microsoft.com/office/powerpoint/2010/main" val="2558950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2420938"/>
            <a:ext cx="18097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467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71550" y="260350"/>
            <a:ext cx="72009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Calibri" pitchFamily="34" charset="0"/>
              </a:rPr>
              <a:t>А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</a:rPr>
              <a:t>[</a:t>
            </a:r>
            <a:r>
              <a:rPr lang="be-BY" sz="2400" b="1">
                <a:solidFill>
                  <a:srgbClr val="000000"/>
                </a:solidFill>
                <a:latin typeface="Calibri" pitchFamily="34" charset="0"/>
              </a:rPr>
              <a:t>а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</a:rPr>
              <a:t>]</a:t>
            </a:r>
            <a:r>
              <a:rPr lang="ru-RU" sz="4800" b="1">
                <a:latin typeface="Calibri" pitchFamily="34" charset="0"/>
              </a:rPr>
              <a:t> Б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бэ</a:t>
            </a:r>
            <a:r>
              <a:rPr lang="en-GB" sz="2400" b="1">
                <a:latin typeface="Calibri" pitchFamily="34" charset="0"/>
              </a:rPr>
              <a:t>]</a:t>
            </a:r>
            <a:r>
              <a:rPr lang="ru-RU" sz="4800" b="1">
                <a:latin typeface="Calibri" pitchFamily="34" charset="0"/>
              </a:rPr>
              <a:t> В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</a:rPr>
              <a:t>[</a:t>
            </a:r>
            <a:r>
              <a:rPr lang="be-BY" sz="2400" b="1">
                <a:solidFill>
                  <a:srgbClr val="000000"/>
                </a:solidFill>
                <a:latin typeface="Calibri" pitchFamily="34" charset="0"/>
              </a:rPr>
              <a:t>вэ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</a:rPr>
              <a:t>]</a:t>
            </a:r>
            <a:r>
              <a:rPr lang="ru-RU" sz="4800" b="1">
                <a:latin typeface="Calibri" pitchFamily="34" charset="0"/>
              </a:rPr>
              <a:t> Г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</a:rPr>
              <a:t>[</a:t>
            </a:r>
            <a:r>
              <a:rPr lang="be-BY" sz="2400" b="1">
                <a:solidFill>
                  <a:srgbClr val="000000"/>
                </a:solidFill>
                <a:latin typeface="Calibri" pitchFamily="34" charset="0"/>
              </a:rPr>
              <a:t>гэ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</a:rPr>
              <a:t>]</a:t>
            </a:r>
            <a:r>
              <a:rPr lang="ru-RU" sz="4800" b="1">
                <a:latin typeface="Calibri" pitchFamily="34" charset="0"/>
              </a:rPr>
              <a:t> Дэ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</a:rPr>
              <a:t>[</a:t>
            </a:r>
            <a:r>
              <a:rPr lang="be-BY" sz="2400" b="1">
                <a:solidFill>
                  <a:srgbClr val="000000"/>
                </a:solidFill>
                <a:latin typeface="Calibri" pitchFamily="34" charset="0"/>
              </a:rPr>
              <a:t>дэ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</a:rPr>
              <a:t>]</a:t>
            </a:r>
            <a:endParaRPr lang="ru-RU" sz="4800" b="1">
              <a:latin typeface="Calibri" pitchFamily="34" charset="0"/>
            </a:endParaRPr>
          </a:p>
          <a:p>
            <a:pPr algn="ctr"/>
            <a:r>
              <a:rPr lang="ru-RU" sz="4800" b="1">
                <a:latin typeface="Calibri" pitchFamily="34" charset="0"/>
              </a:rPr>
              <a:t>Е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е</a:t>
            </a:r>
            <a:r>
              <a:rPr lang="en-GB" sz="2400" b="1">
                <a:latin typeface="Calibri" pitchFamily="34" charset="0"/>
              </a:rPr>
              <a:t>]</a:t>
            </a:r>
            <a:r>
              <a:rPr lang="ru-RU" sz="4800" b="1">
                <a:latin typeface="Calibri" pitchFamily="34" charset="0"/>
              </a:rPr>
              <a:t> Ё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ё</a:t>
            </a:r>
            <a:r>
              <a:rPr lang="en-GB" sz="2400" b="1">
                <a:latin typeface="Calibri" pitchFamily="34" charset="0"/>
              </a:rPr>
              <a:t>]</a:t>
            </a:r>
            <a:r>
              <a:rPr lang="ru-RU" sz="2400" b="1">
                <a:latin typeface="Calibri" pitchFamily="34" charset="0"/>
              </a:rPr>
              <a:t> </a:t>
            </a:r>
            <a:r>
              <a:rPr lang="ru-RU" sz="4800" b="1">
                <a:latin typeface="Calibri" pitchFamily="34" charset="0"/>
              </a:rPr>
              <a:t>Ж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жэ</a:t>
            </a:r>
            <a:r>
              <a:rPr lang="en-GB" sz="2400" b="1">
                <a:latin typeface="Calibri" pitchFamily="34" charset="0"/>
              </a:rPr>
              <a:t>]</a:t>
            </a:r>
            <a:r>
              <a:rPr lang="ru-RU" sz="2400" b="1">
                <a:latin typeface="Calibri" pitchFamily="34" charset="0"/>
              </a:rPr>
              <a:t> </a:t>
            </a:r>
            <a:r>
              <a:rPr lang="ru-RU" sz="4800" b="1">
                <a:latin typeface="Calibri" pitchFamily="34" charset="0"/>
              </a:rPr>
              <a:t>З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зэ</a:t>
            </a:r>
            <a:r>
              <a:rPr lang="en-GB" sz="2400" b="1">
                <a:latin typeface="Calibri" pitchFamily="34" charset="0"/>
              </a:rPr>
              <a:t>]</a:t>
            </a:r>
            <a:r>
              <a:rPr lang="ru-RU" sz="2400" b="1">
                <a:latin typeface="Calibri" pitchFamily="34" charset="0"/>
              </a:rPr>
              <a:t> </a:t>
            </a:r>
            <a:r>
              <a:rPr lang="ru-RU" sz="4800" b="1">
                <a:latin typeface="Calibri" pitchFamily="34" charset="0"/>
              </a:rPr>
              <a:t>И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и</a:t>
            </a:r>
            <a:r>
              <a:rPr lang="en-GB" sz="2400" b="1">
                <a:latin typeface="Calibri" pitchFamily="34" charset="0"/>
              </a:rPr>
              <a:t>]</a:t>
            </a:r>
            <a:endParaRPr lang="ru-RU" sz="2400" b="1">
              <a:latin typeface="Calibri" pitchFamily="34" charset="0"/>
            </a:endParaRPr>
          </a:p>
          <a:p>
            <a:pPr algn="ctr"/>
            <a:r>
              <a:rPr lang="ru-RU" sz="4800" b="1">
                <a:latin typeface="Calibri" pitchFamily="34" charset="0"/>
              </a:rPr>
              <a:t>Й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и краткое</a:t>
            </a:r>
            <a:r>
              <a:rPr lang="en-GB" sz="2400" b="1">
                <a:latin typeface="Calibri" pitchFamily="34" charset="0"/>
              </a:rPr>
              <a:t>]</a:t>
            </a:r>
            <a:r>
              <a:rPr lang="ru-RU" sz="2400" b="1">
                <a:latin typeface="Calibri" pitchFamily="34" charset="0"/>
              </a:rPr>
              <a:t> </a:t>
            </a:r>
            <a:r>
              <a:rPr lang="ru-RU" sz="4800" b="1">
                <a:latin typeface="Calibri" pitchFamily="34" charset="0"/>
              </a:rPr>
              <a:t>К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ка</a:t>
            </a:r>
            <a:r>
              <a:rPr lang="en-GB" sz="2400" b="1">
                <a:latin typeface="Calibri" pitchFamily="34" charset="0"/>
              </a:rPr>
              <a:t>]</a:t>
            </a:r>
            <a:r>
              <a:rPr lang="ru-RU" sz="2400" b="1">
                <a:latin typeface="Calibri" pitchFamily="34" charset="0"/>
              </a:rPr>
              <a:t> </a:t>
            </a:r>
            <a:r>
              <a:rPr lang="ru-RU" sz="4800" b="1">
                <a:latin typeface="Calibri" pitchFamily="34" charset="0"/>
              </a:rPr>
              <a:t>Л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эль</a:t>
            </a:r>
            <a:r>
              <a:rPr lang="en-GB" sz="2400" b="1">
                <a:latin typeface="Calibri" pitchFamily="34" charset="0"/>
              </a:rPr>
              <a:t>]</a:t>
            </a:r>
            <a:r>
              <a:rPr lang="ru-RU" sz="2400" b="1">
                <a:latin typeface="Calibri" pitchFamily="34" charset="0"/>
              </a:rPr>
              <a:t> </a:t>
            </a:r>
            <a:r>
              <a:rPr lang="ru-RU" sz="4800" b="1">
                <a:latin typeface="Calibri" pitchFamily="34" charset="0"/>
              </a:rPr>
              <a:t>М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эм</a:t>
            </a:r>
            <a:r>
              <a:rPr lang="en-GB" sz="2400" b="1">
                <a:latin typeface="Calibri" pitchFamily="34" charset="0"/>
              </a:rPr>
              <a:t>]</a:t>
            </a:r>
            <a:r>
              <a:rPr lang="ru-RU" sz="2400" b="1">
                <a:latin typeface="Calibri" pitchFamily="34" charset="0"/>
              </a:rPr>
              <a:t> </a:t>
            </a:r>
            <a:r>
              <a:rPr lang="ru-RU" sz="4800" b="1">
                <a:latin typeface="Calibri" pitchFamily="34" charset="0"/>
              </a:rPr>
              <a:t>Н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эн</a:t>
            </a:r>
            <a:r>
              <a:rPr lang="en-GB" sz="2400" b="1">
                <a:latin typeface="Calibri" pitchFamily="34" charset="0"/>
              </a:rPr>
              <a:t>]</a:t>
            </a:r>
            <a:endParaRPr lang="ru-RU" sz="2400" b="1">
              <a:latin typeface="Calibri" pitchFamily="34" charset="0"/>
            </a:endParaRPr>
          </a:p>
          <a:p>
            <a:pPr algn="ctr"/>
            <a:r>
              <a:rPr lang="ru-RU" sz="4800" b="1">
                <a:latin typeface="Calibri" pitchFamily="34" charset="0"/>
              </a:rPr>
              <a:t>О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о</a:t>
            </a:r>
            <a:r>
              <a:rPr lang="en-GB" sz="2400" b="1">
                <a:latin typeface="Calibri" pitchFamily="34" charset="0"/>
              </a:rPr>
              <a:t>]</a:t>
            </a:r>
            <a:r>
              <a:rPr lang="ru-RU" sz="2400" b="1">
                <a:latin typeface="Calibri" pitchFamily="34" charset="0"/>
              </a:rPr>
              <a:t> </a:t>
            </a:r>
            <a:r>
              <a:rPr lang="ru-RU" sz="4800" b="1">
                <a:latin typeface="Calibri" pitchFamily="34" charset="0"/>
              </a:rPr>
              <a:t>П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пэ</a:t>
            </a:r>
            <a:r>
              <a:rPr lang="en-GB" sz="2400" b="1">
                <a:latin typeface="Calibri" pitchFamily="34" charset="0"/>
              </a:rPr>
              <a:t>] </a:t>
            </a:r>
            <a:r>
              <a:rPr lang="ru-RU" sz="4800" b="1">
                <a:latin typeface="Calibri" pitchFamily="34" charset="0"/>
              </a:rPr>
              <a:t>Р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эр</a:t>
            </a:r>
            <a:r>
              <a:rPr lang="en-GB" sz="2400" b="1">
                <a:latin typeface="Calibri" pitchFamily="34" charset="0"/>
              </a:rPr>
              <a:t>]</a:t>
            </a:r>
            <a:r>
              <a:rPr lang="ru-RU" sz="2400" b="1">
                <a:latin typeface="Calibri" pitchFamily="34" charset="0"/>
              </a:rPr>
              <a:t> </a:t>
            </a:r>
            <a:r>
              <a:rPr lang="ru-RU" sz="4800" b="1">
                <a:latin typeface="Calibri" pitchFamily="34" charset="0"/>
              </a:rPr>
              <a:t>С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эс</a:t>
            </a:r>
            <a:r>
              <a:rPr lang="en-GB" sz="2400" b="1">
                <a:latin typeface="Calibri" pitchFamily="34" charset="0"/>
              </a:rPr>
              <a:t>]</a:t>
            </a:r>
            <a:r>
              <a:rPr lang="ru-RU" sz="2400" b="1">
                <a:latin typeface="Calibri" pitchFamily="34" charset="0"/>
              </a:rPr>
              <a:t> </a:t>
            </a:r>
            <a:r>
              <a:rPr lang="ru-RU" sz="4800" b="1">
                <a:latin typeface="Calibri" pitchFamily="34" charset="0"/>
              </a:rPr>
              <a:t>Т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тэ</a:t>
            </a:r>
            <a:r>
              <a:rPr lang="en-GB" sz="2400" b="1">
                <a:latin typeface="Calibri" pitchFamily="34" charset="0"/>
              </a:rPr>
              <a:t>]</a:t>
            </a:r>
            <a:endParaRPr lang="ru-RU" sz="2400" b="1">
              <a:latin typeface="Calibri" pitchFamily="34" charset="0"/>
            </a:endParaRPr>
          </a:p>
          <a:p>
            <a:pPr algn="ctr"/>
            <a:r>
              <a:rPr lang="ru-RU" sz="4800" b="1">
                <a:latin typeface="Calibri" pitchFamily="34" charset="0"/>
              </a:rPr>
              <a:t>У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у</a:t>
            </a:r>
            <a:r>
              <a:rPr lang="en-GB" sz="2400" b="1">
                <a:latin typeface="Calibri" pitchFamily="34" charset="0"/>
              </a:rPr>
              <a:t>]</a:t>
            </a:r>
            <a:r>
              <a:rPr lang="ru-RU" sz="4800" b="1">
                <a:latin typeface="Calibri" pitchFamily="34" charset="0"/>
              </a:rPr>
              <a:t> Ф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эф</a:t>
            </a:r>
            <a:r>
              <a:rPr lang="en-GB" sz="2400" b="1">
                <a:latin typeface="Calibri" pitchFamily="34" charset="0"/>
              </a:rPr>
              <a:t>]</a:t>
            </a:r>
            <a:r>
              <a:rPr lang="ru-RU" sz="2400" b="1">
                <a:latin typeface="Calibri" pitchFamily="34" charset="0"/>
              </a:rPr>
              <a:t> </a:t>
            </a:r>
            <a:r>
              <a:rPr lang="ru-RU" sz="4800" b="1">
                <a:latin typeface="Calibri" pitchFamily="34" charset="0"/>
              </a:rPr>
              <a:t>Х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ха</a:t>
            </a:r>
            <a:r>
              <a:rPr lang="en-GB" sz="2400" b="1">
                <a:latin typeface="Calibri" pitchFamily="34" charset="0"/>
              </a:rPr>
              <a:t>] </a:t>
            </a:r>
            <a:r>
              <a:rPr lang="ru-RU" sz="4800" b="1">
                <a:latin typeface="Calibri" pitchFamily="34" charset="0"/>
              </a:rPr>
              <a:t>Ц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цэ</a:t>
            </a:r>
            <a:r>
              <a:rPr lang="en-GB" sz="2400" b="1">
                <a:latin typeface="Calibri" pitchFamily="34" charset="0"/>
              </a:rPr>
              <a:t>] </a:t>
            </a:r>
            <a:r>
              <a:rPr lang="ru-RU" sz="4800" b="1">
                <a:latin typeface="Calibri" pitchFamily="34" charset="0"/>
              </a:rPr>
              <a:t>Ч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че</a:t>
            </a:r>
            <a:r>
              <a:rPr lang="en-GB" sz="2400" b="1">
                <a:latin typeface="Calibri" pitchFamily="34" charset="0"/>
              </a:rPr>
              <a:t>]</a:t>
            </a:r>
            <a:endParaRPr lang="ru-RU" sz="2400" b="1">
              <a:latin typeface="Calibri" pitchFamily="34" charset="0"/>
            </a:endParaRPr>
          </a:p>
          <a:p>
            <a:pPr algn="ctr"/>
            <a:r>
              <a:rPr lang="ru-RU" sz="4800" b="1">
                <a:latin typeface="Calibri" pitchFamily="34" charset="0"/>
              </a:rPr>
              <a:t>Ш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ша</a:t>
            </a:r>
            <a:r>
              <a:rPr lang="en-GB" sz="2400" b="1">
                <a:latin typeface="Calibri" pitchFamily="34" charset="0"/>
              </a:rPr>
              <a:t>]</a:t>
            </a:r>
            <a:r>
              <a:rPr lang="ru-RU" sz="2400" b="1">
                <a:latin typeface="Calibri" pitchFamily="34" charset="0"/>
              </a:rPr>
              <a:t> </a:t>
            </a:r>
            <a:r>
              <a:rPr lang="ru-RU" sz="4800" b="1">
                <a:latin typeface="Calibri" pitchFamily="34" charset="0"/>
              </a:rPr>
              <a:t>Щ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ща</a:t>
            </a:r>
            <a:r>
              <a:rPr lang="en-GB" sz="2400" b="1">
                <a:latin typeface="Calibri" pitchFamily="34" charset="0"/>
              </a:rPr>
              <a:t>] </a:t>
            </a:r>
            <a:r>
              <a:rPr lang="ru-RU" sz="4800" b="1">
                <a:latin typeface="Calibri" pitchFamily="34" charset="0"/>
              </a:rPr>
              <a:t>Ъ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</a:rPr>
              <a:t>[</a:t>
            </a:r>
            <a:r>
              <a:rPr lang="be-BY" sz="2400" b="1">
                <a:solidFill>
                  <a:srgbClr val="000000"/>
                </a:solidFill>
                <a:latin typeface="Calibri" pitchFamily="34" charset="0"/>
              </a:rPr>
              <a:t>твердый знак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</a:rPr>
              <a:t>]</a:t>
            </a:r>
            <a:r>
              <a:rPr lang="ru-RU" sz="4800" b="1">
                <a:latin typeface="Calibri" pitchFamily="34" charset="0"/>
              </a:rPr>
              <a:t> Ы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ы</a:t>
            </a:r>
            <a:r>
              <a:rPr lang="en-GB" sz="2400" b="1">
                <a:latin typeface="Calibri" pitchFamily="34" charset="0"/>
              </a:rPr>
              <a:t>]</a:t>
            </a:r>
            <a:r>
              <a:rPr lang="ru-RU" sz="2400" b="1">
                <a:latin typeface="Calibri" pitchFamily="34" charset="0"/>
              </a:rPr>
              <a:t> </a:t>
            </a:r>
            <a:br>
              <a:rPr lang="ru-RU" sz="2400" b="1">
                <a:latin typeface="Calibri" pitchFamily="34" charset="0"/>
              </a:rPr>
            </a:br>
            <a:r>
              <a:rPr lang="ru-RU" sz="4800" b="1">
                <a:latin typeface="Calibri" pitchFamily="34" charset="0"/>
              </a:rPr>
              <a:t>Ь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</a:rPr>
              <a:t>[</a:t>
            </a:r>
            <a:r>
              <a:rPr lang="be-BY" sz="2400" b="1">
                <a:solidFill>
                  <a:srgbClr val="000000"/>
                </a:solidFill>
                <a:latin typeface="Calibri" pitchFamily="34" charset="0"/>
              </a:rPr>
              <a:t>мягкий знак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</a:rPr>
              <a:t>]</a:t>
            </a:r>
            <a:r>
              <a:rPr lang="be-BY" sz="24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4800" b="1">
                <a:latin typeface="Calibri" pitchFamily="34" charset="0"/>
              </a:rPr>
              <a:t>Э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э</a:t>
            </a:r>
            <a:r>
              <a:rPr lang="en-GB" sz="2400" b="1">
                <a:latin typeface="Calibri" pitchFamily="34" charset="0"/>
              </a:rPr>
              <a:t>]</a:t>
            </a:r>
            <a:r>
              <a:rPr lang="ru-RU" sz="2400" b="1">
                <a:latin typeface="Calibri" pitchFamily="34" charset="0"/>
              </a:rPr>
              <a:t> </a:t>
            </a:r>
            <a:r>
              <a:rPr lang="ru-RU" sz="4800" b="1">
                <a:latin typeface="Calibri" pitchFamily="34" charset="0"/>
              </a:rPr>
              <a:t>Ю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ю</a:t>
            </a:r>
            <a:r>
              <a:rPr lang="en-GB" sz="2400" b="1">
                <a:latin typeface="Calibri" pitchFamily="34" charset="0"/>
              </a:rPr>
              <a:t>]</a:t>
            </a:r>
            <a:r>
              <a:rPr lang="ru-RU" sz="2400" b="1">
                <a:latin typeface="Calibri" pitchFamily="34" charset="0"/>
              </a:rPr>
              <a:t> </a:t>
            </a:r>
            <a:r>
              <a:rPr lang="ru-RU" sz="4800" b="1">
                <a:latin typeface="Calibri" pitchFamily="34" charset="0"/>
              </a:rPr>
              <a:t>Я</a:t>
            </a:r>
            <a:r>
              <a:rPr lang="en-GB" sz="2400" b="1">
                <a:latin typeface="Calibri" pitchFamily="34" charset="0"/>
              </a:rPr>
              <a:t>[</a:t>
            </a:r>
            <a:r>
              <a:rPr lang="be-BY" sz="2400" b="1">
                <a:latin typeface="Calibri" pitchFamily="34" charset="0"/>
              </a:rPr>
              <a:t>я</a:t>
            </a:r>
            <a:r>
              <a:rPr lang="en-GB" sz="2400" b="1">
                <a:latin typeface="Calibri" pitchFamily="34" charset="0"/>
              </a:rPr>
              <a:t>]</a:t>
            </a:r>
            <a:endParaRPr lang="ru-RU" sz="2400" b="1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42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92250" y="314325"/>
            <a:ext cx="584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70C0"/>
                </a:solidFill>
                <a:latin typeface="Calibri" pitchFamily="34" charset="0"/>
              </a:rPr>
              <a:t>Современный алфавит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0263" y="1252538"/>
            <a:ext cx="7561262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B050"/>
                </a:solidFill>
                <a:latin typeface="Calibri" pitchFamily="34" charset="0"/>
              </a:rPr>
              <a:t>10 букв </a:t>
            </a:r>
            <a:r>
              <a:rPr lang="ru-RU" sz="3600">
                <a:latin typeface="Calibri" pitchFamily="34" charset="0"/>
              </a:rPr>
              <a:t>обозначают гласные звуки,  </a:t>
            </a:r>
          </a:p>
          <a:p>
            <a:r>
              <a:rPr lang="ru-RU" sz="3600">
                <a:solidFill>
                  <a:srgbClr val="00B050"/>
                </a:solidFill>
                <a:latin typeface="Calibri" pitchFamily="34" charset="0"/>
              </a:rPr>
              <a:t>21 буква </a:t>
            </a:r>
            <a:r>
              <a:rPr lang="ru-RU" sz="3600">
                <a:latin typeface="Calibri" pitchFamily="34" charset="0"/>
              </a:rPr>
              <a:t>обозначает согласные звуки и </a:t>
            </a:r>
            <a:r>
              <a:rPr lang="ru-RU" sz="3600">
                <a:solidFill>
                  <a:srgbClr val="00B050"/>
                </a:solidFill>
                <a:latin typeface="Calibri" pitchFamily="34" charset="0"/>
              </a:rPr>
              <a:t>2 буквы </a:t>
            </a:r>
            <a:r>
              <a:rPr lang="ru-RU" sz="3600">
                <a:latin typeface="Calibri" pitchFamily="34" charset="0"/>
              </a:rPr>
              <a:t>звуков не обозначают.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rot="19657725">
            <a:off x="4643438" y="3762375"/>
            <a:ext cx="1581150" cy="1617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235890">
            <a:off x="5510923" y="3296659"/>
            <a:ext cx="1830460" cy="18731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95256">
            <a:off x="6759575" y="3036888"/>
            <a:ext cx="1928813" cy="19732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739775" y="3125788"/>
            <a:ext cx="3459163" cy="7080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  <a:latin typeface="+mn-lt"/>
                <a:cs typeface="+mn-cs"/>
              </a:rPr>
              <a:t>10</a:t>
            </a:r>
            <a:r>
              <a:rPr lang="en-GB" sz="4000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ru-RU" sz="4000" b="1" dirty="0">
                <a:solidFill>
                  <a:srgbClr val="0070C0"/>
                </a:solidFill>
                <a:latin typeface="+mn-lt"/>
                <a:cs typeface="+mn-cs"/>
              </a:rPr>
              <a:t>+ 21</a:t>
            </a:r>
            <a:r>
              <a:rPr lang="en-GB" sz="4000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ru-RU" sz="4000" b="1" dirty="0">
                <a:solidFill>
                  <a:srgbClr val="0070C0"/>
                </a:solidFill>
                <a:latin typeface="+mn-lt"/>
                <a:cs typeface="+mn-cs"/>
              </a:rPr>
              <a:t>+ </a:t>
            </a:r>
            <a:r>
              <a:rPr lang="be-BY" sz="4000" b="1" dirty="0">
                <a:solidFill>
                  <a:srgbClr val="0070C0"/>
                </a:solidFill>
                <a:latin typeface="+mn-lt"/>
                <a:cs typeface="+mn-cs"/>
              </a:rPr>
              <a:t>2 </a:t>
            </a:r>
            <a:r>
              <a:rPr lang="ru-RU" sz="4000" b="1" dirty="0">
                <a:solidFill>
                  <a:srgbClr val="0070C0"/>
                </a:solidFill>
                <a:latin typeface="+mn-lt"/>
                <a:cs typeface="+mn-cs"/>
              </a:rPr>
              <a:t>= </a:t>
            </a:r>
            <a:r>
              <a:rPr lang="ru-RU" sz="4000" b="1" dirty="0">
                <a:solidFill>
                  <a:srgbClr val="00B050"/>
                </a:solidFill>
                <a:latin typeface="+mn-lt"/>
                <a:cs typeface="+mn-cs"/>
              </a:rPr>
              <a:t>33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550" y="5526088"/>
            <a:ext cx="72009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4800" b="1" dirty="0">
                <a:solidFill>
                  <a:srgbClr val="00B050"/>
                </a:solidFill>
                <a:latin typeface="+mn-lt"/>
                <a:cs typeface="+mn-cs"/>
              </a:rPr>
              <a:t>Е, Ё, Ю, Я </a:t>
            </a:r>
            <a:r>
              <a:rPr lang="be-BY" sz="2400" b="1" dirty="0">
                <a:solidFill>
                  <a:srgbClr val="00B050"/>
                </a:solidFill>
                <a:latin typeface="+mn-lt"/>
                <a:cs typeface="+mn-cs"/>
              </a:rPr>
              <a:t>обозначают </a:t>
            </a:r>
            <a:r>
              <a:rPr lang="be-BY" sz="4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</a:t>
            </a:r>
            <a:r>
              <a:rPr lang="be-BY" sz="2400" b="1" dirty="0">
                <a:solidFill>
                  <a:srgbClr val="00B050"/>
                </a:solidFill>
                <a:latin typeface="+mn-lt"/>
                <a:cs typeface="+mn-cs"/>
              </a:rPr>
              <a:t> или </a:t>
            </a:r>
            <a:r>
              <a:rPr lang="be-BY" sz="4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  <a:r>
              <a:rPr lang="be-BY" sz="2400" b="1" dirty="0">
                <a:solidFill>
                  <a:srgbClr val="00B050"/>
                </a:solidFill>
                <a:latin typeface="+mn-lt"/>
                <a:cs typeface="+mn-cs"/>
              </a:rPr>
              <a:t> звука!</a:t>
            </a:r>
            <a:endParaRPr lang="ru-RU" sz="2400" b="1" dirty="0">
              <a:solidFill>
                <a:srgbClr val="00B050"/>
              </a:solidFill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Tm="492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  <p:bldP spid="9" grpId="1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>
            <a:extLst>
              <a:ext uri="{FF2B5EF4-FFF2-40B4-BE49-F238E27FC236}">
                <a16:creationId xmlns:a16="http://schemas.microsoft.com/office/drawing/2014/main" id="{EC71FF1C-7DC7-B555-62F2-CA277B34D8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7704" y="1556792"/>
            <a:ext cx="6038701" cy="34479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используем</a:t>
            </a:r>
          </a:p>
          <a:p>
            <a:pPr algn="ctr"/>
            <a:r>
              <a:rPr lang="ru-RU" sz="9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АЛФАВИТ?</a:t>
            </a:r>
          </a:p>
        </p:txBody>
      </p:sp>
    </p:spTree>
    <p:extLst>
      <p:ext uri="{BB962C8B-B14F-4D97-AF65-F5344CB8AC3E}">
        <p14:creationId xmlns:p14="http://schemas.microsoft.com/office/powerpoint/2010/main" val="342994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414588" y="549275"/>
            <a:ext cx="47196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Calibri" pitchFamily="34" charset="0"/>
              </a:rPr>
              <a:t>Для чего нужен алфавит?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96863"/>
            <a:ext cx="180816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228850" y="333375"/>
            <a:ext cx="4935538" cy="935038"/>
          </a:xfrm>
          <a:prstGeom prst="wedgeRoundRectCallout">
            <a:avLst>
              <a:gd name="adj1" fmla="val -58140"/>
              <a:gd name="adj2" fmla="val 43507"/>
              <a:gd name="adj3" fmla="val 16667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47813" y="1517650"/>
            <a:ext cx="8123237" cy="3913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 алфавитном порядке: 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ведутся классные журналы,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      составляются списки учащихся;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7030A0"/>
                </a:solidFill>
                <a:latin typeface="+mn-lt"/>
                <a:cs typeface="+mn-cs"/>
              </a:rPr>
              <a:t>расставляются книги в библиотеке; 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хранятся медицинские карточки в больнице;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7030A0"/>
                </a:solidFill>
                <a:latin typeface="+mn-lt"/>
                <a:cs typeface="+mn-cs"/>
              </a:rPr>
              <a:t>составляются справочники и каталоги; 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располагаются  слова в словарях </a:t>
            </a:r>
          </a:p>
        </p:txBody>
      </p:sp>
    </p:spTree>
    <p:custDataLst>
      <p:tags r:id="rId1"/>
    </p:custDataLst>
  </p:cSld>
  <p:clrMapOvr>
    <a:masterClrMapping/>
  </p:clrMapOvr>
  <p:transition spd="slow" advTm="1063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114d61b84833e6a35cac21904f9c4bbde49a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2.9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15.8|1.5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7.5|6.7|3|6.8|13.1|14.9|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3.6|3.6|2.9|3|2.5|2.5|2.7|3.1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|2.1|2.8|2.5|2.4|5.8|12|0.7|2.6|3|2.2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5|2.3|13.7|1.5|0.9|1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.4|15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7022</TotalTime>
  <Words>465</Words>
  <Application>Microsoft Office PowerPoint</Application>
  <PresentationFormat>Экран (4:3)</PresentationFormat>
  <Paragraphs>71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Bookman Old Style</vt:lpstr>
      <vt:lpstr>Calibri</vt:lpstr>
      <vt:lpstr>Open Sans</vt:lpstr>
      <vt:lpstr>Propisi</vt:lpstr>
      <vt:lpstr>Times New Roman</vt:lpstr>
      <vt:lpstr>Trebuchet MS</vt:lpstr>
      <vt:lpstr>Тема Office</vt:lpstr>
      <vt:lpstr>Презентация PowerPoint</vt:lpstr>
      <vt:lpstr>Презентация PowerPoint</vt:lpstr>
      <vt:lpstr>Минутка чистописания</vt:lpstr>
      <vt:lpstr>Словарная работа</vt:lpstr>
      <vt:lpstr>Создатели славянской азбуки Кирилл и Мефодий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Выбери группу слов, расположенных в алфавитном порядке и составь из них предложение </vt:lpstr>
      <vt:lpstr>Запишите название транспорта в алфавитном порядке</vt:lpstr>
      <vt:lpstr>Запишите предложение. Подчеркните грамматическую основу и выпишите словосочетания.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Раздва Тричетыре Пякть</dc:title>
  <dc:creator>Katlianik</dc:creator>
  <cp:lastModifiedBy>Оксана Шафикова</cp:lastModifiedBy>
  <cp:revision>351</cp:revision>
  <dcterms:created xsi:type="dcterms:W3CDTF">2011-12-08T07:08:27Z</dcterms:created>
  <dcterms:modified xsi:type="dcterms:W3CDTF">2023-03-19T16:08:11Z</dcterms:modified>
</cp:coreProperties>
</file>