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70" r:id="rId14"/>
    <p:sldId id="271" r:id="rId15"/>
    <p:sldId id="272" r:id="rId16"/>
    <p:sldId id="273" r:id="rId17"/>
    <p:sldId id="274" r:id="rId18"/>
    <p:sldId id="266" r:id="rId19"/>
    <p:sldId id="26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78" y="10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8FE3B-F287-406A-8F4D-16349142745B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3ED1AA5-2316-41BF-B345-6A0A9ACBA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43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8FE3B-F287-406A-8F4D-16349142745B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3ED1AA5-2316-41BF-B345-6A0A9ACBA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022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8FE3B-F287-406A-8F4D-16349142745B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3ED1AA5-2316-41BF-B345-6A0A9ACBA67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410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8FE3B-F287-406A-8F4D-16349142745B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3ED1AA5-2316-41BF-B345-6A0A9ACBA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721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8FE3B-F287-406A-8F4D-16349142745B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3ED1AA5-2316-41BF-B345-6A0A9ACBA67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4175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8FE3B-F287-406A-8F4D-16349142745B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3ED1AA5-2316-41BF-B345-6A0A9ACBA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925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8FE3B-F287-406A-8F4D-16349142745B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D1AA5-2316-41BF-B345-6A0A9ACBA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020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8FE3B-F287-406A-8F4D-16349142745B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D1AA5-2316-41BF-B345-6A0A9ACBA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60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8FE3B-F287-406A-8F4D-16349142745B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D1AA5-2316-41BF-B345-6A0A9ACBA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570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8FE3B-F287-406A-8F4D-16349142745B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3ED1AA5-2316-41BF-B345-6A0A9ACBA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912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8FE3B-F287-406A-8F4D-16349142745B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3ED1AA5-2316-41BF-B345-6A0A9ACBA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016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8FE3B-F287-406A-8F4D-16349142745B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3ED1AA5-2316-41BF-B345-6A0A9ACBA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307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8FE3B-F287-406A-8F4D-16349142745B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D1AA5-2316-41BF-B345-6A0A9ACBA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440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8FE3B-F287-406A-8F4D-16349142745B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D1AA5-2316-41BF-B345-6A0A9ACBA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78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8FE3B-F287-406A-8F4D-16349142745B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D1AA5-2316-41BF-B345-6A0A9ACBA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244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8FE3B-F287-406A-8F4D-16349142745B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3ED1AA5-2316-41BF-B345-6A0A9ACBA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8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8FE3B-F287-406A-8F4D-16349142745B}" type="datetimeFigureOut">
              <a:rPr lang="ru-RU" smtClean="0"/>
              <a:t>26.12.2017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3ED1AA5-2316-41BF-B345-6A0A9ACBA6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6378"/>
            <a:ext cx="12192000" cy="7760677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071349" y="2491529"/>
            <a:ext cx="8915399" cy="1468800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КАЙНОЗОЙСКАЯ ЭРА</a:t>
            </a:r>
          </a:p>
        </p:txBody>
      </p:sp>
    </p:spTree>
    <p:extLst>
      <p:ext uri="{BB962C8B-B14F-4D97-AF65-F5344CB8AC3E}">
        <p14:creationId xmlns:p14="http://schemas.microsoft.com/office/powerpoint/2010/main" val="197624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52000">
              <a:schemeClr val="tx2">
                <a:lumMod val="60000"/>
                <a:lumOff val="40000"/>
              </a:schemeClr>
            </a:gs>
            <a:gs pos="74000">
              <a:schemeClr val="bg2">
                <a:lumMod val="50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52058" y="0"/>
            <a:ext cx="5652554" cy="7490640"/>
          </a:xfrm>
        </p:spPr>
        <p:txBody>
          <a:bodyPr>
            <a:normAutofit/>
          </a:bodyPr>
          <a:lstStyle/>
          <a:p>
            <a:r>
              <a:rPr lang="ru-RU" sz="2800" dirty="0"/>
              <a:t>Наряду с наземными моллюсками мы встречаем в отложениях ледникового времени типичные арктические (бореальные) и альпийские типы мягкотелых. Двустворчатые пресноводных бассейнов, </a:t>
            </a:r>
            <a:r>
              <a:rPr lang="ru-RU" sz="2800" dirty="0" smtClean="0"/>
              <a:t>распространенные </a:t>
            </a:r>
            <a:r>
              <a:rPr lang="ru-RU" sz="2800" dirty="0"/>
              <a:t>в настоящее время в Африке, были частыми обитателями европейских рек в межледниковые эпохи. </a:t>
            </a:r>
          </a:p>
          <a:p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022" y="0"/>
            <a:ext cx="5974080" cy="706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4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/>
            </a:gs>
            <a:gs pos="100000">
              <a:schemeClr val="accent2">
                <a:lumMod val="40000"/>
                <a:lumOff val="60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6582" y="82762"/>
            <a:ext cx="8911687" cy="1280890"/>
          </a:xfrm>
        </p:spPr>
        <p:txBody>
          <a:bodyPr/>
          <a:lstStyle/>
          <a:p>
            <a:r>
              <a:rPr lang="ru-RU" sz="4000" b="1" dirty="0"/>
              <a:t>Позвоночные  плейстоцена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007" y="3408219"/>
            <a:ext cx="11238605" cy="4381680"/>
          </a:xfrm>
        </p:spPr>
        <p:txBody>
          <a:bodyPr/>
          <a:lstStyle/>
          <a:p>
            <a:r>
              <a:rPr lang="ru-RU" sz="2400" dirty="0"/>
              <a:t>Наиболее типичные – млекопитающие, среди которых выделялись своим положением слоны.</a:t>
            </a:r>
          </a:p>
          <a:p>
            <a:r>
              <a:rPr lang="ru-RU" sz="2400" dirty="0"/>
              <a:t>Самым распространенным из хоботных был в конце плейстоцена был холодолюбивый шерстистый мамонт.</a:t>
            </a:r>
          </a:p>
          <a:p>
            <a:r>
              <a:rPr lang="ru-RU" sz="2400" dirty="0"/>
              <a:t>Прямым предком шерстистого мамонта был трогонтериев слон, обитавший в степях среднего плейстоцена.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582" y="867745"/>
            <a:ext cx="2853175" cy="23959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803" y="1603826"/>
            <a:ext cx="1091279" cy="4938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128" y="835484"/>
            <a:ext cx="3749365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4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000">
              <a:schemeClr val="accent1">
                <a:lumMod val="20000"/>
                <a:lumOff val="80000"/>
              </a:schemeClr>
            </a:gs>
            <a:gs pos="100000">
              <a:srgbClr val="7030A0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347"/>
            <a:ext cx="2804403" cy="22313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043" y="-51229"/>
            <a:ext cx="4266957" cy="22397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9199" y="337872"/>
            <a:ext cx="8911687" cy="1280890"/>
          </a:xfrm>
        </p:spPr>
        <p:txBody>
          <a:bodyPr>
            <a:noAutofit/>
          </a:bodyPr>
          <a:lstStyle/>
          <a:p>
            <a:r>
              <a:rPr lang="ru-RU" b="1" dirty="0"/>
              <a:t>Позвоночные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b="1" dirty="0"/>
              <a:t>плейстоцена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381" y="2282964"/>
            <a:ext cx="11105601" cy="5562087"/>
          </a:xfrm>
        </p:spPr>
        <p:txBody>
          <a:bodyPr/>
          <a:lstStyle/>
          <a:p>
            <a:r>
              <a:rPr lang="ru-RU" sz="2000" dirty="0"/>
              <a:t>В самом раннем плейстоцене Европы в лесах бок о бок с лесными слонами паслись носороги Мерка.</a:t>
            </a:r>
          </a:p>
          <a:p>
            <a:r>
              <a:rPr lang="ru-RU" sz="2000" dirty="0"/>
              <a:t>Видное место среди млекопитающих занимают лошади рода </a:t>
            </a:r>
            <a:r>
              <a:rPr lang="ru-RU" sz="2000" dirty="0" err="1"/>
              <a:t>Equus</a:t>
            </a:r>
            <a:endParaRPr lang="ru-RU" sz="2000" dirty="0"/>
          </a:p>
          <a:p>
            <a:r>
              <a:rPr lang="ru-RU" sz="2000" dirty="0"/>
              <a:t>В относительно теплые межледниковые эпохи в Европе основывались даже гиппопотамы.</a:t>
            </a:r>
          </a:p>
          <a:p>
            <a:r>
              <a:rPr lang="ru-RU" sz="2000" dirty="0"/>
              <a:t>Одним из самых замечательных жвачных парнокопытных был огромный большерогий олень (иногда называемый ирландским оленем</a:t>
            </a:r>
            <a:r>
              <a:rPr lang="ru-RU" sz="2000" dirty="0" smtClean="0"/>
              <a:t>).</a:t>
            </a:r>
          </a:p>
          <a:p>
            <a:r>
              <a:rPr lang="ru-RU" sz="2000" dirty="0"/>
              <a:t>С конца плейстоцена в Европе встречается тур, вероятный предок современный домашних быков, вымерших только в 18 веке.</a:t>
            </a:r>
          </a:p>
          <a:p>
            <a:r>
              <a:rPr lang="ru-RU" sz="2000" dirty="0"/>
              <a:t>Европу населяли многочисленные хищники. Самыми типичными из них были медведь, саблезубый тигр, пещерный лев, гиена, волк, лиса, енот и росомаха.</a:t>
            </a:r>
          </a:p>
          <a:p>
            <a:endParaRPr lang="ru-RU" sz="2000" dirty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2102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93000">
              <a:schemeClr val="accent4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796" y="3083436"/>
            <a:ext cx="5924204" cy="37745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211" y="3383423"/>
            <a:ext cx="8911687" cy="1280890"/>
          </a:xfrm>
        </p:spPr>
        <p:txBody>
          <a:bodyPr/>
          <a:lstStyle/>
          <a:p>
            <a:r>
              <a:rPr lang="ru-RU" b="1" dirty="0"/>
              <a:t>Неогеновый период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2148" y="0"/>
            <a:ext cx="11172103" cy="466431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Второй период кайнозоя.</a:t>
            </a:r>
          </a:p>
          <a:p>
            <a:r>
              <a:rPr lang="ru-RU" sz="3200" dirty="0">
                <a:solidFill>
                  <a:srgbClr val="FFFF00"/>
                </a:solidFill>
              </a:rPr>
              <a:t>Начался около 25 млн. лет назад.</a:t>
            </a:r>
          </a:p>
          <a:p>
            <a:r>
              <a:rPr lang="ru-RU" sz="3200" dirty="0">
                <a:solidFill>
                  <a:srgbClr val="FFFF00"/>
                </a:solidFill>
              </a:rPr>
              <a:t>Закончился 2млн. лет назад.</a:t>
            </a:r>
          </a:p>
          <a:p>
            <a:r>
              <a:rPr lang="ru-RU" sz="3200" dirty="0">
                <a:solidFill>
                  <a:srgbClr val="FFFF00"/>
                </a:solidFill>
              </a:rPr>
              <a:t>Млекопитающие осваивают моря и воздух.</a:t>
            </a:r>
          </a:p>
          <a:p>
            <a:r>
              <a:rPr lang="ru-RU" sz="3200" dirty="0">
                <a:solidFill>
                  <a:srgbClr val="FFFF00"/>
                </a:solidFill>
              </a:rPr>
              <a:t>Фауна становится похожей на современную.</a:t>
            </a:r>
          </a:p>
          <a:p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2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accent6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4554" y="1455383"/>
            <a:ext cx="8911687" cy="1280890"/>
          </a:xfrm>
        </p:spPr>
        <p:txBody>
          <a:bodyPr/>
          <a:lstStyle/>
          <a:p>
            <a:r>
              <a:rPr lang="ru-RU" dirty="0"/>
              <a:t>Неогеновый период.</a:t>
            </a:r>
            <a:br>
              <a:rPr lang="ru-RU" dirty="0"/>
            </a:br>
            <a:r>
              <a:rPr lang="ru-RU" dirty="0"/>
              <a:t>Животный мир.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3317" y="4182688"/>
            <a:ext cx="11288683" cy="4953000"/>
          </a:xfrm>
        </p:spPr>
        <p:txBody>
          <a:bodyPr/>
          <a:lstStyle/>
          <a:p>
            <a:r>
              <a:rPr lang="ru-RU" sz="2400" dirty="0"/>
              <a:t>Изменение климатических условий привело к образованию обширных степей, что благоприятствовало развитию копытных. В лесостепных зонах обитали жирафы, вблизи озер и болот-бегемоты, свиньи, тапиры. В густых кустарниковых зарослях жили носороги, муравьеды. Появляются мастодонты, слоны. На деревья живут лемуры, человекообразные обезьяны. Появляются дельфины, моржи, тюлени, также хищные животные: саблезубые тигры, гиены.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55" y="-319278"/>
            <a:ext cx="7331180" cy="450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3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chemeClr val="accent6">
                <a:lumMod val="50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273" y="-18183"/>
            <a:ext cx="13665921" cy="1280890"/>
          </a:xfrm>
        </p:spPr>
        <p:txBody>
          <a:bodyPr>
            <a:normAutofit/>
          </a:bodyPr>
          <a:lstStyle/>
          <a:p>
            <a:r>
              <a:rPr lang="ru-RU" sz="4000" b="1" dirty="0"/>
              <a:t>Неогеновый период</a:t>
            </a:r>
            <a:r>
              <a:rPr lang="ru-RU" sz="4000" b="1" dirty="0" smtClean="0"/>
              <a:t>.  Растительный </a:t>
            </a:r>
            <a:r>
              <a:rPr lang="ru-RU" sz="4000" b="1" dirty="0"/>
              <a:t>мир.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024" y="4256116"/>
            <a:ext cx="11088976" cy="4281927"/>
          </a:xfrm>
        </p:spPr>
        <p:txBody>
          <a:bodyPr>
            <a:normAutofit/>
          </a:bodyPr>
          <a:lstStyle/>
          <a:p>
            <a:r>
              <a:rPr lang="ru-RU" sz="2400" dirty="0"/>
              <a:t>В середине миоцена в южных районах растут пальмы и лавры, в средних широтах преобладают хвойные, тополя, ольхи, дубы, берёзы, на севере-ели, сосны, берёзы, осоки и т.д.</a:t>
            </a:r>
          </a:p>
          <a:p>
            <a:r>
              <a:rPr lang="ru-RU" sz="2400" dirty="0"/>
              <a:t>В плиоценовый период на юге ещё остались лавры и пальмы, встречаются ясени и тополя. На севере Европы-сосны, ели, берёзы, грабы. В конце плиоцена образовалась тундра.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1644"/>
            <a:ext cx="12192000" cy="355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6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9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lumMod val="50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146" y="0"/>
            <a:ext cx="8911687" cy="1280890"/>
          </a:xfrm>
        </p:spPr>
        <p:txBody>
          <a:bodyPr>
            <a:normAutofit/>
          </a:bodyPr>
          <a:lstStyle/>
          <a:p>
            <a:r>
              <a:rPr lang="ru-RU" sz="4000" b="1" dirty="0"/>
              <a:t>Миоцен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562301"/>
            <a:ext cx="12273742" cy="3777622"/>
          </a:xfrm>
        </p:spPr>
        <p:txBody>
          <a:bodyPr>
            <a:normAutofit/>
          </a:bodyPr>
          <a:lstStyle/>
          <a:p>
            <a:r>
              <a:rPr lang="ru-RU" sz="2800" dirty="0"/>
              <a:t>Миоцен- </a:t>
            </a:r>
            <a:r>
              <a:rPr lang="ru-RU" sz="2800" dirty="0" smtClean="0"/>
              <a:t>эпоха</a:t>
            </a:r>
            <a:r>
              <a:rPr lang="ru-RU" sz="2800" dirty="0"/>
              <a:t>, начавшаяся 23 млн. лет назад и закончившаяся 5,33 млн. лет назад. Много животных переселилось с материка на материк. В Европу и Азию переселяются лошади.</a:t>
            </a:r>
          </a:p>
          <a:p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331" y="0"/>
            <a:ext cx="9232669" cy="456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8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90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234" y="0"/>
            <a:ext cx="8911687" cy="1280890"/>
          </a:xfrm>
        </p:spPr>
        <p:txBody>
          <a:bodyPr>
            <a:normAutofit/>
          </a:bodyPr>
          <a:lstStyle/>
          <a:p>
            <a:r>
              <a:rPr lang="ru-RU" sz="4000" b="1" dirty="0"/>
              <a:t>Плиоцен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204" y="4710545"/>
            <a:ext cx="11903825" cy="3777622"/>
          </a:xfrm>
        </p:spPr>
        <p:txBody>
          <a:bodyPr/>
          <a:lstStyle/>
          <a:p>
            <a:r>
              <a:rPr lang="ru-RU" sz="2800" dirty="0"/>
              <a:t>Плиоцен-эпоха, начавшаяся 5,3 млн. лет назад и закончившаяся1,8 млн. лет назад. Расселяются безрогие носороги, антилопы, саблезубые тигры, тапиры. Климат стал прохладным, появляются быки, медведи.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34" y="640445"/>
            <a:ext cx="12009766" cy="388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7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232" y="-1289338"/>
            <a:ext cx="15240000" cy="85629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781395" y="4560917"/>
            <a:ext cx="11088976" cy="3777622"/>
          </a:xfrm>
        </p:spPr>
        <p:txBody>
          <a:bodyPr/>
          <a:lstStyle/>
          <a:p>
            <a:r>
              <a:rPr lang="ru-RU" sz="2400" dirty="0">
                <a:solidFill>
                  <a:srgbClr val="FFFF00"/>
                </a:solidFill>
              </a:rPr>
              <a:t>Через 5 млн. лет Земля вновь окажется во власти ледников. </a:t>
            </a:r>
          </a:p>
          <a:p>
            <a:r>
              <a:rPr lang="ru-RU" sz="2400" dirty="0">
                <a:solidFill>
                  <a:srgbClr val="FFFF00"/>
                </a:solidFill>
              </a:rPr>
              <a:t>   Грандиозный ледяной панцирь накроет все Северное полушарие умеренных широт, разрастется и ледяной щит Антарктиды. </a:t>
            </a:r>
          </a:p>
          <a:p>
            <a:r>
              <a:rPr lang="ru-RU" sz="2400" dirty="0">
                <a:solidFill>
                  <a:srgbClr val="FFFF00"/>
                </a:solidFill>
              </a:rPr>
              <a:t> В таких условиях смогут выжить только самые неприхотливые животные.</a:t>
            </a:r>
          </a:p>
          <a:p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99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502"/>
            <a:ext cx="12192000" cy="715310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77935" y="5899778"/>
            <a:ext cx="8915400" cy="377762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Какая чаша весов перевешивает : закономерности или случайности</a:t>
            </a:r>
            <a:r>
              <a:rPr lang="ru-RU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98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4777" y="-347353"/>
            <a:ext cx="8915399" cy="2262781"/>
          </a:xfrm>
        </p:spPr>
        <p:txBody>
          <a:bodyPr/>
          <a:lstStyle/>
          <a:p>
            <a:r>
              <a:rPr lang="ru-RU" dirty="0"/>
              <a:t>КАЙНОЗОЙСКАЯ ЭРА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8336" y="973777"/>
            <a:ext cx="10530835" cy="4086737"/>
          </a:xfrm>
        </p:spPr>
        <p:txBody>
          <a:bodyPr/>
          <a:lstStyle/>
          <a:p>
            <a:pPr algn="just"/>
            <a:r>
              <a:rPr lang="ru-RU" dirty="0"/>
              <a:t>Последний этап развития жизни  на Земле известен под названием кайнозойской эры . Он продолжался около 65 млн. лет и имеет с нашей точки зрения принципиальное значение, так как именно в это время из насекомоядных развились приматы, от которых происходит человек. В начале кайнозоя процессы альпийской складчатости достигают  кульминационного пункта, в </a:t>
            </a:r>
            <a:r>
              <a:rPr lang="ru-RU" dirty="0" smtClean="0"/>
              <a:t>следующие </a:t>
            </a:r>
            <a:r>
              <a:rPr lang="ru-RU" dirty="0"/>
              <a:t>эпохи </a:t>
            </a:r>
            <a:r>
              <a:rPr lang="ru-RU" dirty="0" smtClean="0"/>
              <a:t>земная поверхность </a:t>
            </a:r>
            <a:r>
              <a:rPr lang="ru-RU" dirty="0"/>
              <a:t>постепенно </a:t>
            </a:r>
            <a:br>
              <a:rPr lang="ru-RU" dirty="0"/>
            </a:br>
            <a:r>
              <a:rPr lang="ru-RU" dirty="0" smtClean="0"/>
              <a:t>приобретает  современные  очертания</a:t>
            </a:r>
            <a:r>
              <a:rPr lang="ru-RU" dirty="0"/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4988"/>
            <a:ext cx="12188611" cy="35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0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52000">
              <a:srgbClr val="92D050"/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1880" y="429516"/>
            <a:ext cx="11206430" cy="61842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303" y="4073025"/>
            <a:ext cx="3793278" cy="273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8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chemeClr val="bg1"/>
            </a:gs>
            <a:gs pos="63000">
              <a:schemeClr val="accent6">
                <a:lumMod val="95000"/>
                <a:lumOff val="5000"/>
              </a:schemeClr>
            </a:gs>
            <a:gs pos="98000">
              <a:schemeClr val="bg1">
                <a:lumMod val="75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403" y="5362365"/>
            <a:ext cx="8911687" cy="128089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5657" y="249382"/>
            <a:ext cx="10328955" cy="5661840"/>
          </a:xfrm>
        </p:spPr>
        <p:txBody>
          <a:bodyPr/>
          <a:lstStyle/>
          <a:p>
            <a:r>
              <a:rPr lang="ru-RU" sz="4000" b="1" dirty="0"/>
              <a:t>Третичный период.</a:t>
            </a:r>
          </a:p>
          <a:p>
            <a:pPr marL="0" indent="0">
              <a:buNone/>
            </a:pPr>
            <a:r>
              <a:rPr lang="ru-RU" sz="2400" dirty="0" smtClean="0"/>
              <a:t>	</a:t>
            </a:r>
            <a:r>
              <a:rPr lang="ru-RU" sz="2400" dirty="0"/>
              <a:t>  Продолжительность третичного периода оценивается специалистами в 63 млн. </a:t>
            </a:r>
            <a:r>
              <a:rPr lang="ru-RU" sz="2400" dirty="0" smtClean="0"/>
              <a:t>	лет</a:t>
            </a:r>
            <a:r>
              <a:rPr lang="ru-RU" sz="2400" dirty="0"/>
              <a:t>; он подразделяется на пять </a:t>
            </a:r>
            <a:r>
              <a:rPr lang="ru-RU" sz="2400" dirty="0" smtClean="0"/>
              <a:t>эпох: </a:t>
            </a:r>
          </a:p>
          <a:p>
            <a:pPr lvl="4"/>
            <a:r>
              <a:rPr lang="ru-RU" sz="3200" b="1" dirty="0" smtClean="0"/>
              <a:t> Палеоцен </a:t>
            </a:r>
            <a:endParaRPr lang="ru-RU" sz="3200" b="1" dirty="0"/>
          </a:p>
          <a:p>
            <a:pPr lvl="4"/>
            <a:r>
              <a:rPr lang="ru-RU" sz="3200" b="1" dirty="0" smtClean="0"/>
              <a:t> Эоцен  </a:t>
            </a:r>
            <a:endParaRPr lang="ru-RU" sz="3200" b="1" dirty="0"/>
          </a:p>
          <a:p>
            <a:pPr lvl="4"/>
            <a:r>
              <a:rPr lang="ru-RU" sz="3200" b="1" dirty="0" smtClean="0"/>
              <a:t> Олигоцен</a:t>
            </a:r>
            <a:endParaRPr lang="ru-RU" sz="3200" b="1" dirty="0"/>
          </a:p>
          <a:p>
            <a:pPr lvl="4"/>
            <a:r>
              <a:rPr lang="ru-RU" sz="3200" b="1" dirty="0"/>
              <a:t> </a:t>
            </a:r>
            <a:r>
              <a:rPr lang="ru-RU" sz="3200" b="1" dirty="0" smtClean="0"/>
              <a:t>Миоцен </a:t>
            </a:r>
            <a:endParaRPr lang="ru-RU" sz="3200" b="1" dirty="0"/>
          </a:p>
          <a:p>
            <a:pPr lvl="4"/>
            <a:r>
              <a:rPr lang="ru-RU" sz="3200" b="1" dirty="0" smtClean="0"/>
              <a:t> Плиоцен</a:t>
            </a:r>
            <a:endParaRPr lang="ru-RU" sz="3200" b="1" dirty="0"/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315" y="1910752"/>
            <a:ext cx="4570536" cy="454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5000">
              <a:schemeClr val="bg1">
                <a:lumMod val="7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400" y="387926"/>
            <a:ext cx="10913033" cy="5442858"/>
          </a:xfrm>
        </p:spPr>
        <p:txBody>
          <a:bodyPr>
            <a:normAutofit fontScale="32500" lnSpcReduction="20000"/>
          </a:bodyPr>
          <a:lstStyle/>
          <a:p>
            <a:r>
              <a:rPr lang="ru-RU" sz="9800" b="1" dirty="0"/>
              <a:t>ПАЛЕОЦЕНОВАЯ ЭПОХА </a:t>
            </a:r>
          </a:p>
          <a:p>
            <a:pPr marL="0" indent="0">
              <a:buNone/>
            </a:pPr>
            <a:r>
              <a:rPr lang="ru-RU" sz="7400" dirty="0"/>
              <a:t>  </a:t>
            </a:r>
          </a:p>
          <a:p>
            <a:pPr algn="just"/>
            <a:r>
              <a:rPr lang="ru-R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палеоценовую эпоху приходится примерно 7 млн лет. </a:t>
            </a:r>
          </a:p>
          <a:p>
            <a:pPr algn="just"/>
            <a:endParaRPr lang="ru-RU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7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морях появились первые нуммулиты — наиболее крупные из одноклеточных организмов. </a:t>
            </a:r>
          </a:p>
          <a:p>
            <a:pPr algn="just"/>
            <a:r>
              <a:rPr lang="ru-RU" sz="7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моллюсков явно преобладали двустворчатые и брюхоногие, заменившие почти исчезнувших головоногих. </a:t>
            </a:r>
          </a:p>
          <a:p>
            <a:pPr algn="just"/>
            <a:r>
              <a:rPr lang="ru-RU" sz="7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Членистоногие были близки к современным.</a:t>
            </a:r>
          </a:p>
          <a:p>
            <a:pPr algn="just"/>
            <a:r>
              <a:rPr lang="ru-RU" sz="7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Кончилось господство пресмыкающихся. </a:t>
            </a:r>
          </a:p>
          <a:p>
            <a:pPr algn="just"/>
            <a:r>
              <a:rPr lang="ru-RU" sz="7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Млекопитающие становились все многочисленнее и разнообразнее. </a:t>
            </a:r>
          </a:p>
          <a:p>
            <a:pPr algn="just"/>
            <a:r>
              <a:rPr lang="ru-RU" sz="7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Появились хищники—креодонты. Они еще значительно отличались от современных хищников и имели много общего с насекомоядными. </a:t>
            </a:r>
          </a:p>
          <a:p>
            <a:pPr algn="just"/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76428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390" y="225631"/>
            <a:ext cx="11195854" cy="5863721"/>
          </a:xfrm>
        </p:spPr>
        <p:txBody>
          <a:bodyPr>
            <a:normAutofit/>
          </a:bodyPr>
          <a:lstStyle/>
          <a:p>
            <a:r>
              <a:rPr lang="ru-RU" sz="3200" b="1" dirty="0"/>
              <a:t>ЭОЦЕНОВАЯ ЭПОХА </a:t>
            </a:r>
            <a:endParaRPr lang="ru-RU" sz="3200" b="1" dirty="0" smtClean="0"/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 Продолжительность - примерно в 19 млн лет. 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i="1" dirty="0"/>
              <a:t>Климат теплый. </a:t>
            </a:r>
          </a:p>
          <a:p>
            <a:r>
              <a:rPr lang="ru-RU" i="1" dirty="0"/>
              <a:t>Жизнь эоценового леса богата и разнообразна.</a:t>
            </a:r>
          </a:p>
          <a:p>
            <a:r>
              <a:rPr lang="ru-RU" i="1" dirty="0"/>
              <a:t>Появились первые лемуры и грызуны.</a:t>
            </a:r>
          </a:p>
          <a:p>
            <a:r>
              <a:rPr lang="ru-RU" i="1" dirty="0"/>
              <a:t>Лесные болота служили убежищем тяжелым водным носорогам—</a:t>
            </a:r>
            <a:r>
              <a:rPr lang="ru-RU" i="1" dirty="0" err="1"/>
              <a:t>аминодонтам</a:t>
            </a:r>
            <a:r>
              <a:rPr lang="ru-RU" i="1" dirty="0"/>
              <a:t>, похожим на бегемотов. </a:t>
            </a:r>
          </a:p>
          <a:p>
            <a:r>
              <a:rPr lang="ru-RU" i="1" dirty="0"/>
              <a:t>В Америке встречались первые предки верблюдов и лам, относящиеся к </a:t>
            </a:r>
            <a:r>
              <a:rPr lang="ru-RU" i="1" dirty="0" err="1"/>
              <a:t>мозоленогим</a:t>
            </a:r>
            <a:r>
              <a:rPr lang="ru-RU" i="1" dirty="0"/>
              <a:t> парнопалым. </a:t>
            </a:r>
          </a:p>
          <a:p>
            <a:r>
              <a:rPr lang="ru-RU" i="1" dirty="0"/>
              <a:t>В Северной Африке в эоцене появились первые хоботные, т. е. предки слонов. </a:t>
            </a:r>
          </a:p>
          <a:p>
            <a:r>
              <a:rPr lang="ru-RU" i="1" dirty="0"/>
              <a:t>Первые морские коровы, или сирены напоминают китов, но они травоядны. </a:t>
            </a:r>
          </a:p>
          <a:p>
            <a:r>
              <a:rPr lang="ru-RU" i="1" dirty="0"/>
              <a:t>Древние киты—рыбоядные </a:t>
            </a:r>
            <a:r>
              <a:rPr lang="ru-RU" i="1" dirty="0" err="1"/>
              <a:t>зейглодонты</a:t>
            </a:r>
            <a:r>
              <a:rPr lang="ru-RU" i="1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32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881" y="237507"/>
            <a:ext cx="11990119" cy="6317672"/>
          </a:xfrm>
        </p:spPr>
        <p:txBody>
          <a:bodyPr>
            <a:normAutofit/>
          </a:bodyPr>
          <a:lstStyle/>
          <a:p>
            <a:r>
              <a:rPr lang="ru-RU" sz="3200" b="1" dirty="0"/>
              <a:t>ОЛИГОЦЕНОВАЯ ЭПОХА </a:t>
            </a:r>
            <a:endParaRPr lang="ru-RU" sz="3200" b="1" dirty="0" smtClean="0"/>
          </a:p>
          <a:p>
            <a:endParaRPr lang="ru-RU" sz="2000" b="1" dirty="0"/>
          </a:p>
          <a:p>
            <a:r>
              <a:rPr lang="ru-RU" sz="2000" dirty="0"/>
              <a:t>Продолжалась 16млн лет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r>
              <a:rPr lang="ru-RU" sz="2000" i="1" dirty="0"/>
              <a:t>Климат умеренный и влажный.</a:t>
            </a:r>
          </a:p>
          <a:p>
            <a:r>
              <a:rPr lang="ru-RU" sz="2000" i="1" dirty="0"/>
              <a:t>Стало больше хвойных и лиственных деревьев.</a:t>
            </a:r>
          </a:p>
          <a:p>
            <a:r>
              <a:rPr lang="ru-RU" sz="2000" i="1" dirty="0"/>
              <a:t> Появились землеройки, кроты. </a:t>
            </a:r>
          </a:p>
          <a:p>
            <a:r>
              <a:rPr lang="ru-RU" sz="2000" i="1" dirty="0"/>
              <a:t> В лесах </a:t>
            </a:r>
          </a:p>
          <a:p>
            <a:r>
              <a:rPr lang="ru-RU" sz="2000" i="1" dirty="0"/>
              <a:t>жили настоящие белки, предки мышей, зайцев и дикобразов. </a:t>
            </a:r>
          </a:p>
          <a:p>
            <a:r>
              <a:rPr lang="ru-RU" sz="2000" i="1" dirty="0"/>
              <a:t>Много безрогих носорогов, родственных. современным. </a:t>
            </a:r>
          </a:p>
          <a:p>
            <a:r>
              <a:rPr lang="ru-RU" sz="2000" i="1" dirty="0"/>
              <a:t>Парнопалые жвачные (предки наших оленей, антилоп, жираф, коз, овец и быков) напоминали современных </a:t>
            </a:r>
            <a:r>
              <a:rPr lang="ru-RU" sz="2000" i="1" dirty="0" err="1"/>
              <a:t>оленьков</a:t>
            </a:r>
            <a:r>
              <a:rPr lang="ru-RU" sz="2000" i="1" dirty="0"/>
              <a:t> или кабаргу. </a:t>
            </a:r>
          </a:p>
          <a:p>
            <a:r>
              <a:rPr lang="ru-RU" sz="2000" i="1" dirty="0"/>
              <a:t>Особенно много было свиней.</a:t>
            </a:r>
          </a:p>
          <a:p>
            <a:r>
              <a:rPr lang="ru-RU" sz="2000" i="1" dirty="0"/>
              <a:t> К концу периода в море плавали </a:t>
            </a:r>
            <a:r>
              <a:rPr lang="ru-RU" sz="2000" i="1" dirty="0" err="1"/>
              <a:t>короткотелые</a:t>
            </a:r>
            <a:r>
              <a:rPr lang="ru-RU" sz="2000" i="1" dirty="0"/>
              <a:t> зубастые киты и предки беззубых китов. 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9031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755" y="3622469"/>
            <a:ext cx="11669486" cy="4838700"/>
          </a:xfrm>
        </p:spPr>
        <p:txBody>
          <a:bodyPr/>
          <a:lstStyle/>
          <a:p>
            <a:r>
              <a:rPr lang="ru-RU" sz="2800" dirty="0">
                <a:solidFill>
                  <a:srgbClr val="92D050"/>
                </a:solidFill>
              </a:rPr>
              <a:t>Флора межледниковых эпох носила в корне отличный характер. Неоднократные оледенения значительно опустошили европейскую флору, однако некоторым видам удалось выжить, отступив на юг, как это сделали лилии, розы и рододендроны, растущие сегодня в природе только в Малой Азии и на юге Европы.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1199" y="1264555"/>
            <a:ext cx="5025735" cy="212365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Растительность </a:t>
            </a:r>
          </a:p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межледниковых </a:t>
            </a:r>
          </a:p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эпох</a:t>
            </a:r>
            <a:endParaRPr lang="ru-RU" sz="4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0"/>
            <a:ext cx="66675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4000">
              <a:schemeClr val="bg2">
                <a:tint val="90000"/>
                <a:satMod val="92000"/>
                <a:lumMod val="120000"/>
              </a:schemeClr>
            </a:gs>
            <a:gs pos="57000">
              <a:schemeClr val="accent2">
                <a:lumMod val="60000"/>
                <a:lumOff val="40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238" y="175223"/>
            <a:ext cx="8911687" cy="1280890"/>
          </a:xfrm>
        </p:spPr>
        <p:txBody>
          <a:bodyPr/>
          <a:lstStyle/>
          <a:p>
            <a:r>
              <a:rPr lang="ru-RU" b="1" dirty="0" err="1" smtClean="0"/>
              <a:t>Бесспозвоничные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" y="1213658"/>
            <a:ext cx="10839594" cy="4481433"/>
          </a:xfrm>
        </p:spPr>
        <p:txBody>
          <a:bodyPr>
            <a:normAutofit/>
          </a:bodyPr>
          <a:lstStyle/>
          <a:p>
            <a:r>
              <a:rPr lang="ru-RU" sz="2800" dirty="0"/>
              <a:t>Широкое распространение получили в плейстоцене наземные улитки. Их остатки в изобилии встречаются в лёссе (тонкозернистые продукты выветривания, отложенные ветром). </a:t>
            </a:r>
          </a:p>
          <a:p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069" y="2689073"/>
            <a:ext cx="5092931" cy="41689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96" y="3574204"/>
            <a:ext cx="4681970" cy="335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1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711</Words>
  <Application>Microsoft Office PowerPoint</Application>
  <PresentationFormat>Широкоэкранный</PresentationFormat>
  <Paragraphs>82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Century Gothic</vt:lpstr>
      <vt:lpstr>Times New Roman</vt:lpstr>
      <vt:lpstr>Wingdings 3</vt:lpstr>
      <vt:lpstr>Легкий дым</vt:lpstr>
      <vt:lpstr>КАЙНОЗОЙСКАЯ ЭРА</vt:lpstr>
      <vt:lpstr>КАЙНОЗОЙСКАЯ ЭРА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Бесспозвоничные </vt:lpstr>
      <vt:lpstr>Презентация PowerPoint</vt:lpstr>
      <vt:lpstr>Позвоночные  плейстоцена </vt:lpstr>
      <vt:lpstr>Позвоночные   плейстоцена </vt:lpstr>
      <vt:lpstr>Неогеновый период</vt:lpstr>
      <vt:lpstr>Неогеновый период. Животный мир.</vt:lpstr>
      <vt:lpstr>Неогеновый период.  Растительный мир.</vt:lpstr>
      <vt:lpstr>Миоцен</vt:lpstr>
      <vt:lpstr>Плиоцен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2017-12-26T19:43:52Z</dcterms:created>
  <dcterms:modified xsi:type="dcterms:W3CDTF">2017-12-26T21:24:11Z</dcterms:modified>
</cp:coreProperties>
</file>