
<file path=[Content_Types].xml><?xml version="1.0" encoding="utf-8"?>
<Types xmlns="http://schemas.openxmlformats.org/package/2006/content-types">
  <Default Extension="png" ContentType="image/png"/>
  <Default Extension="svg"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0" r:id="rId3"/>
    <p:sldId id="257" r:id="rId4"/>
    <p:sldId id="259" r:id="rId5"/>
    <p:sldId id="260" r:id="rId6"/>
    <p:sldId id="261" r:id="rId7"/>
    <p:sldId id="291" r:id="rId8"/>
    <p:sldId id="292" r:id="rId9"/>
    <p:sldId id="294" r:id="rId10"/>
    <p:sldId id="295" r:id="rId11"/>
    <p:sldId id="262" r:id="rId12"/>
    <p:sldId id="263" r:id="rId13"/>
    <p:sldId id="265" r:id="rId14"/>
    <p:sldId id="266" r:id="rId15"/>
    <p:sldId id="267" r:id="rId16"/>
    <p:sldId id="268" r:id="rId17"/>
    <p:sldId id="269" r:id="rId18"/>
    <p:sldId id="270" r:id="rId19"/>
    <p:sldId id="271" r:id="rId20"/>
    <p:sldId id="272" r:id="rId21"/>
    <p:sldId id="274" r:id="rId22"/>
    <p:sldId id="275" r:id="rId23"/>
    <p:sldId id="264" r:id="rId24"/>
    <p:sldId id="276" r:id="rId25"/>
    <p:sldId id="277" r:id="rId26"/>
    <p:sldId id="278" r:id="rId27"/>
    <p:sldId id="280" r:id="rId28"/>
    <p:sldId id="281" r:id="rId29"/>
    <p:sldId id="283" r:id="rId30"/>
    <p:sldId id="284" r:id="rId31"/>
    <p:sldId id="285" r:id="rId32"/>
    <p:sldId id="286" r:id="rId33"/>
    <p:sldId id="287" r:id="rId34"/>
    <p:sldId id="279" r:id="rId35"/>
    <p:sldId id="288" r:id="rId36"/>
    <p:sldId id="28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660"/>
  </p:normalViewPr>
  <p:slideViewPr>
    <p:cSldViewPr snapToGrid="0">
      <p:cViewPr varScale="1">
        <p:scale>
          <a:sx n="115" d="100"/>
          <a:sy n="115" d="100"/>
        </p:scale>
        <p:origin x="24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4/22/2021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4/22/2021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4/22/2021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4/22/2021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4/22/2021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pacegid.com/earth.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6499" y="457201"/>
            <a:ext cx="11247821" cy="2552006"/>
          </a:xfrm>
        </p:spPr>
        <p:txBody>
          <a:bodyPr>
            <a:normAutofit/>
          </a:bodyPr>
          <a:lstStyle/>
          <a:p>
            <a:r>
              <a:rPr lang="ru-RU" sz="6000" dirty="0" smtClean="0">
                <a:latin typeface="Arial" panose="020B0604020202020204" pitchFamily="34" charset="0"/>
                <a:cs typeface="Arial" panose="020B0604020202020204" pitchFamily="34" charset="0"/>
              </a:rPr>
              <a:t>К 60-летию дня </a:t>
            </a:r>
            <a:r>
              <a:rPr lang="ru-RU" sz="6000" dirty="0" smtClean="0">
                <a:latin typeface="Arial" panose="020B0604020202020204" pitchFamily="34" charset="0"/>
                <a:cs typeface="Arial" panose="020B0604020202020204" pitchFamily="34" charset="0"/>
              </a:rPr>
              <a:t>космонавтики </a:t>
            </a:r>
            <a:r>
              <a:rPr lang="ru-RU" dirty="0" smtClean="0">
                <a:latin typeface="Arial" panose="020B0604020202020204" pitchFamily="34" charset="0"/>
                <a:cs typeface="Arial" panose="020B0604020202020204" pitchFamily="34" charset="0"/>
              </a:rPr>
              <a:t/>
            </a:r>
            <a:br>
              <a:rPr lang="ru-RU" dirty="0" smtClean="0">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089" y="3476945"/>
            <a:ext cx="5988286" cy="256640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824" y="3476945"/>
            <a:ext cx="3996545" cy="2566408"/>
          </a:xfrm>
          <a:prstGeom prst="rect">
            <a:avLst/>
          </a:prstGeom>
        </p:spPr>
      </p:pic>
    </p:spTree>
    <p:extLst>
      <p:ext uri="{BB962C8B-B14F-4D97-AF65-F5344CB8AC3E}">
        <p14:creationId xmlns:p14="http://schemas.microsoft.com/office/powerpoint/2010/main" val="225641150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Autofit/>
          </a:bodyPr>
          <a:lstStyle/>
          <a:p>
            <a:r>
              <a:rPr lang="ru-RU" sz="2000" dirty="0">
                <a:solidFill>
                  <a:schemeClr val="accent1">
                    <a:lumMod val="50000"/>
                  </a:schemeClr>
                </a:solidFill>
                <a:latin typeface="Arial" panose="020B0604020202020204" pitchFamily="34" charset="0"/>
                <a:cs typeface="Arial" panose="020B0604020202020204" pitchFamily="34" charset="0"/>
              </a:rPr>
              <a:t>27</a:t>
            </a:r>
            <a:r>
              <a:rPr lang="ru-RU" sz="2000" dirty="0">
                <a:solidFill>
                  <a:schemeClr val="accent1">
                    <a:lumMod val="50000"/>
                  </a:schemeClr>
                </a:solidFill>
              </a:rPr>
              <a:t> сентября </a:t>
            </a:r>
            <a:r>
              <a:rPr lang="ru-RU" sz="2000" dirty="0">
                <a:solidFill>
                  <a:schemeClr val="accent1">
                    <a:lumMod val="50000"/>
                  </a:schemeClr>
                </a:solidFill>
                <a:latin typeface="Arial" panose="020B0604020202020204" pitchFamily="34" charset="0"/>
                <a:cs typeface="Arial" panose="020B0604020202020204" pitchFamily="34" charset="0"/>
              </a:rPr>
              <a:t>1938</a:t>
            </a:r>
            <a:r>
              <a:rPr lang="ru-RU" sz="2000" dirty="0">
                <a:solidFill>
                  <a:schemeClr val="accent1">
                    <a:lumMod val="50000"/>
                  </a:schemeClr>
                </a:solidFill>
              </a:rPr>
              <a:t> года Сергея Королева судила Военная коллегия Верховного суда СССР. За участие в «контрреволюционной троцкистской организации», работавшей «на ослабление оборонной мощи страны», Сергея Павловича приговорили к </a:t>
            </a:r>
            <a:r>
              <a:rPr lang="ru-RU" sz="2000" dirty="0">
                <a:solidFill>
                  <a:schemeClr val="accent1">
                    <a:lumMod val="50000"/>
                  </a:schemeClr>
                </a:solidFill>
                <a:latin typeface="Arial" panose="020B0604020202020204" pitchFamily="34" charset="0"/>
                <a:cs typeface="Arial" panose="020B0604020202020204" pitchFamily="34" charset="0"/>
              </a:rPr>
              <a:t>10</a:t>
            </a:r>
            <a:r>
              <a:rPr lang="ru-RU" sz="2000" dirty="0">
                <a:solidFill>
                  <a:schemeClr val="accent1">
                    <a:lumMod val="50000"/>
                  </a:schemeClr>
                </a:solidFill>
              </a:rPr>
              <a:t> годам заключения. По этапу его доставили на прииск Мальдяк, где добывали золото. </a:t>
            </a:r>
            <a:br>
              <a:rPr lang="ru-RU" sz="2000" dirty="0">
                <a:solidFill>
                  <a:schemeClr val="accent1">
                    <a:lumMod val="50000"/>
                  </a:schemeClr>
                </a:solidFill>
              </a:rPr>
            </a:br>
            <a:r>
              <a:rPr lang="ru-RU" sz="2000" dirty="0">
                <a:solidFill>
                  <a:schemeClr val="accent1">
                    <a:lumMod val="50000"/>
                  </a:schemeClr>
                </a:solidFill>
              </a:rPr>
              <a:t/>
            </a:r>
            <a:br>
              <a:rPr lang="ru-RU" sz="2000" dirty="0">
                <a:solidFill>
                  <a:schemeClr val="accent1">
                    <a:lumMod val="50000"/>
                  </a:schemeClr>
                </a:solidFill>
              </a:rPr>
            </a:br>
            <a:r>
              <a:rPr lang="ru-RU" sz="2000" dirty="0">
                <a:solidFill>
                  <a:schemeClr val="accent1">
                    <a:lumMod val="50000"/>
                  </a:schemeClr>
                </a:solidFill>
              </a:rPr>
              <a:t>Зиму на прииске он не пережил бы: из полутысячи заключенных лагеря до весны доживали не более </a:t>
            </a:r>
            <a:r>
              <a:rPr lang="ru-RU" sz="2000" dirty="0">
                <a:solidFill>
                  <a:schemeClr val="accent1">
                    <a:lumMod val="50000"/>
                  </a:schemeClr>
                </a:solidFill>
                <a:latin typeface="Arial" panose="020B0604020202020204" pitchFamily="34" charset="0"/>
                <a:cs typeface="Arial" panose="020B0604020202020204" pitchFamily="34" charset="0"/>
              </a:rPr>
              <a:t>100</a:t>
            </a:r>
            <a:r>
              <a:rPr lang="ru-RU" sz="2000" dirty="0">
                <a:solidFill>
                  <a:schemeClr val="accent1">
                    <a:lumMod val="50000"/>
                  </a:schemeClr>
                </a:solidFill>
              </a:rPr>
              <a:t> человек. Его спасло то, что новый нарком внутренних дел Лаврентий Берия возобновил практику использования арестантов-интеллектуалов в «шарашках», успешно опробованную ОГПУ еще в конце </a:t>
            </a:r>
            <a:r>
              <a:rPr lang="ru-RU" sz="2000" dirty="0">
                <a:solidFill>
                  <a:schemeClr val="accent1">
                    <a:lumMod val="50000"/>
                  </a:schemeClr>
                </a:solidFill>
                <a:latin typeface="Arial" panose="020B0604020202020204" pitchFamily="34" charset="0"/>
                <a:cs typeface="Arial" panose="020B0604020202020204" pitchFamily="34" charset="0"/>
              </a:rPr>
              <a:t>1920</a:t>
            </a:r>
            <a:r>
              <a:rPr lang="ru-RU" sz="2000" dirty="0">
                <a:solidFill>
                  <a:schemeClr val="accent1">
                    <a:lumMod val="50000"/>
                  </a:schemeClr>
                </a:solidFill>
              </a:rPr>
              <a:t> х. </a:t>
            </a:r>
            <a:br>
              <a:rPr lang="ru-RU" sz="2000" dirty="0">
                <a:solidFill>
                  <a:schemeClr val="accent1">
                    <a:lumMod val="50000"/>
                  </a:schemeClr>
                </a:solidFill>
              </a:rPr>
            </a:br>
            <a:r>
              <a:rPr lang="ru-RU" sz="2000" dirty="0">
                <a:solidFill>
                  <a:schemeClr val="accent1">
                    <a:lumMod val="50000"/>
                  </a:schemeClr>
                </a:solidFill>
              </a:rPr>
              <a:t/>
            </a:r>
            <a:br>
              <a:rPr lang="ru-RU" sz="2000" dirty="0">
                <a:solidFill>
                  <a:schemeClr val="accent1">
                    <a:lumMod val="50000"/>
                  </a:schemeClr>
                </a:solidFill>
              </a:rPr>
            </a:br>
            <a:r>
              <a:rPr lang="ru-RU" sz="2000" dirty="0">
                <a:solidFill>
                  <a:schemeClr val="accent1">
                    <a:lumMod val="50000"/>
                  </a:schemeClr>
                </a:solidFill>
              </a:rPr>
              <a:t>Как раз в это время на просьбу о помощи матери Королева, Марии Николаевны, откликнулся известный летчик И Громов, совершивший перелет через Северный Полюс в Америку. </a:t>
            </a:r>
          </a:p>
        </p:txBody>
      </p:sp>
    </p:spTree>
    <p:extLst>
      <p:ext uri="{BB962C8B-B14F-4D97-AF65-F5344CB8AC3E}">
        <p14:creationId xmlns:p14="http://schemas.microsoft.com/office/powerpoint/2010/main" val="2294853972"/>
      </p:ext>
    </p:extLst>
  </p:cSld>
  <p:clrMapOvr>
    <a:masterClrMapping/>
  </p:clrMapOvr>
  <p:transition spd="slow">
    <p:cover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smtClean="0"/>
              <a:t>Путь к покорению космоса</a:t>
            </a:r>
            <a:endParaRPr lang="ru-RU" sz="5400" dirty="0"/>
          </a:p>
        </p:txBody>
      </p:sp>
      <p:sp>
        <p:nvSpPr>
          <p:cNvPr id="3" name="Объект 2"/>
          <p:cNvSpPr>
            <a:spLocks noGrp="1"/>
          </p:cNvSpPr>
          <p:nvPr>
            <p:ph idx="1"/>
          </p:nvPr>
        </p:nvSpPr>
        <p:spPr>
          <a:xfrm>
            <a:off x="875606" y="2012750"/>
            <a:ext cx="5370721" cy="4258313"/>
          </a:xfrm>
        </p:spPr>
        <p:txBody>
          <a:bodyPr>
            <a:normAutofit fontScale="92500" lnSpcReduction="20000"/>
          </a:bodyPr>
          <a:lstStyle/>
          <a:p>
            <a:r>
              <a:rPr lang="ru-RU" sz="2000" dirty="0">
                <a:solidFill>
                  <a:schemeClr val="accent1">
                    <a:lumMod val="50000"/>
                  </a:schemeClr>
                </a:solidFill>
                <a:latin typeface="Arial" panose="020B0604020202020204" pitchFamily="34" charset="0"/>
                <a:cs typeface="Arial" panose="020B0604020202020204" pitchFamily="34" charset="0"/>
              </a:rPr>
              <a:t>В 1954 году Королёв закончил работу над ракетой с ядерным боевым зарядом и приступил к созданию межконтинентальной ракеты.  В октябре 1957 года в небо ушла ракета с первым искусственным спутником.</a:t>
            </a:r>
          </a:p>
          <a:p>
            <a:r>
              <a:rPr lang="ru-RU" sz="2000" dirty="0">
                <a:solidFill>
                  <a:schemeClr val="accent1">
                    <a:lumMod val="50000"/>
                  </a:schemeClr>
                </a:solidFill>
                <a:latin typeface="Arial" panose="020B0604020202020204" pitchFamily="34" charset="0"/>
                <a:cs typeface="Arial" panose="020B0604020202020204" pitchFamily="34" charset="0"/>
              </a:rPr>
              <a:t>В 1959 году в сторону Луны по очереди отправились три космических аппарата. Первый и второй доставили на поверхность Луны вымпел с изображением герба СССР, а третий сделал снимки обратной стороны Луны. 12 апреля 1961 года был осуществлен первый в мире полет человека в космос, а 18 марта 1965 года человек впервые вышел в открытое пространство.</a:t>
            </a:r>
          </a:p>
          <a:p>
            <a:endParaRPr lang="ru-RU" dirty="0"/>
          </a:p>
        </p:txBody>
      </p:sp>
      <p:sp>
        <p:nvSpPr>
          <p:cNvPr id="4" name="Прямоугольник 3"/>
          <p:cNvSpPr/>
          <p:nvPr/>
        </p:nvSpPr>
        <p:spPr>
          <a:xfrm>
            <a:off x="754385" y="6333326"/>
            <a:ext cx="10983885" cy="276999"/>
          </a:xfrm>
          <a:prstGeom prst="rect">
            <a:avLst/>
          </a:prstGeom>
        </p:spPr>
        <p:txBody>
          <a:bodyPr wrap="square">
            <a:spAutoFit/>
          </a:bodyPr>
          <a:lstStyle/>
          <a:p>
            <a:r>
              <a:rPr lang="ru-RU" sz="1200" i="1" dirty="0">
                <a:solidFill>
                  <a:schemeClr val="accent1">
                    <a:lumMod val="50000"/>
                  </a:schemeClr>
                </a:solidFill>
              </a:rPr>
              <a:t>Королев был настолько увлечен своей работой, что буквально дневал и ночевал в лабораториях, на испытательных полигонах, космодроме.</a:t>
            </a:r>
            <a:endParaRPr lang="ru-RU" sz="1200" dirty="0">
              <a:solidFill>
                <a:schemeClr val="accent1">
                  <a:lumMod val="50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195" y="1840482"/>
            <a:ext cx="3275215" cy="4368318"/>
          </a:xfrm>
          <a:prstGeom prst="rect">
            <a:avLst/>
          </a:prstGeom>
        </p:spPr>
      </p:pic>
    </p:spTree>
    <p:extLst>
      <p:ext uri="{BB962C8B-B14F-4D97-AF65-F5344CB8AC3E}">
        <p14:creationId xmlns:p14="http://schemas.microsoft.com/office/powerpoint/2010/main" val="308203474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dirty="0"/>
              <a:t>Юрий Алексеевич Гагарин</a:t>
            </a:r>
          </a:p>
        </p:txBody>
      </p:sp>
      <p:sp>
        <p:nvSpPr>
          <p:cNvPr id="3" name="Объект 2"/>
          <p:cNvSpPr>
            <a:spLocks noGrp="1"/>
          </p:cNvSpPr>
          <p:nvPr>
            <p:ph idx="1"/>
          </p:nvPr>
        </p:nvSpPr>
        <p:spPr>
          <a:xfrm>
            <a:off x="581192" y="1831361"/>
            <a:ext cx="11029616" cy="1310849"/>
          </a:xfrm>
        </p:spPr>
        <p:txBody>
          <a:bodyPr>
            <a:normAutofit fontScale="92500"/>
          </a:bodyPr>
          <a:lstStyle/>
          <a:p>
            <a:r>
              <a:rPr lang="ru-RU" dirty="0">
                <a:solidFill>
                  <a:schemeClr val="accent1">
                    <a:lumMod val="50000"/>
                  </a:schemeClr>
                </a:solidFill>
              </a:rPr>
              <a:t>Юрий Гагарин – советский летчик, биографию которого каждый знает еще со школы. Гагарин -  человек, совершивший первый полет в космос. Летчик-космонавт стал образцом и легендой не только для жителей СССР, он почетный гражданин заграничных городов и международный общественный деятель. Юрий Алексеевич открыл новую страницу в исследовании космоса и стал символом развития советской науки и авиации. </a:t>
            </a:r>
          </a:p>
        </p:txBody>
      </p:sp>
      <p:pic>
        <p:nvPicPr>
          <p:cNvPr id="5" name="Рисунок 4"/>
          <p:cNvPicPr>
            <a:picLocks noChangeAspect="1"/>
          </p:cNvPicPr>
          <p:nvPr/>
        </p:nvPicPr>
        <p:blipFill>
          <a:blip r:embed="rId2"/>
          <a:stretch>
            <a:fillRect/>
          </a:stretch>
        </p:blipFill>
        <p:spPr>
          <a:xfrm>
            <a:off x="365061" y="3142210"/>
            <a:ext cx="5240991" cy="346487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183" y="3142210"/>
            <a:ext cx="6162531" cy="3464877"/>
          </a:xfrm>
          <a:prstGeom prst="rect">
            <a:avLst/>
          </a:prstGeom>
        </p:spPr>
      </p:pic>
    </p:spTree>
    <p:extLst>
      <p:ext uri="{BB962C8B-B14F-4D97-AF65-F5344CB8AC3E}">
        <p14:creationId xmlns:p14="http://schemas.microsoft.com/office/powerpoint/2010/main" val="21279701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7152" y="615142"/>
            <a:ext cx="11297696" cy="997527"/>
          </a:xfrm>
        </p:spPr>
        <p:txBody>
          <a:bodyPr>
            <a:normAutofit/>
          </a:bodyPr>
          <a:lstStyle/>
          <a:p>
            <a:r>
              <a:rPr lang="ru-RU" sz="1800" dirty="0" smtClean="0"/>
              <a:t>Юрий </a:t>
            </a:r>
            <a:r>
              <a:rPr lang="ru-RU" sz="1800" dirty="0"/>
              <a:t>Алексеевич Гагарин родился </a:t>
            </a:r>
            <a:r>
              <a:rPr lang="ru-RU" sz="1800" dirty="0">
                <a:latin typeface="Arial" panose="020B0604020202020204" pitchFamily="34" charset="0"/>
                <a:cs typeface="Arial" panose="020B0604020202020204" pitchFamily="34" charset="0"/>
              </a:rPr>
              <a:t>9 марта 1934 </a:t>
            </a:r>
            <a:r>
              <a:rPr lang="ru-RU" sz="1800" dirty="0"/>
              <a:t>года в деревушке Клушино, в Западной области СССР, в семье зажиточных крестьян. Мальчик был третьим из четверых детей. Детство Юры проходило спокойно и радостно, отец и мать уделяли ему много внимания. </a:t>
            </a:r>
          </a:p>
        </p:txBody>
      </p:sp>
      <p:sp>
        <p:nvSpPr>
          <p:cNvPr id="3" name="Объект 2"/>
          <p:cNvSpPr>
            <a:spLocks noGrp="1"/>
          </p:cNvSpPr>
          <p:nvPr>
            <p:ph idx="1"/>
          </p:nvPr>
        </p:nvSpPr>
        <p:spPr>
          <a:xfrm>
            <a:off x="447152" y="1958615"/>
            <a:ext cx="4856368" cy="4394871"/>
          </a:xfrm>
        </p:spPr>
        <p:txBody>
          <a:bodyPr>
            <a:normAutofit/>
          </a:bodyPr>
          <a:lstStyle/>
          <a:p>
            <a:r>
              <a:rPr lang="ru-RU" dirty="0">
                <a:solidFill>
                  <a:schemeClr val="accent1">
                    <a:lumMod val="50000"/>
                  </a:schemeClr>
                </a:solidFill>
              </a:rPr>
              <a:t>В 6 лет Юра пошел в школу, но успел закончить только первый класс, прежде чем началась Великая Отечественная война. Немецкие войска захватили часть территории СССР, дошли они и до Клушино, так что работа многих государственных учреждений, в том числе и школы, прекратилась. </a:t>
            </a:r>
            <a:r>
              <a:rPr lang="ru-RU" dirty="0" smtClean="0">
                <a:solidFill>
                  <a:schemeClr val="accent1">
                    <a:lumMod val="50000"/>
                  </a:schemeClr>
                </a:solidFill>
              </a:rPr>
              <a:t>Известно</a:t>
            </a:r>
            <a:r>
              <a:rPr lang="ru-RU" dirty="0">
                <a:solidFill>
                  <a:schemeClr val="accent1">
                    <a:lumMod val="50000"/>
                  </a:schemeClr>
                </a:solidFill>
              </a:rPr>
              <a:t>, что солдаты Германии выгнали семью Гагариных из дому и, отступая, забрали с собой молодежь в качестве военнопленных. Так увезли его брата и сестру.</a:t>
            </a:r>
          </a:p>
        </p:txBody>
      </p:sp>
      <p:pic>
        <p:nvPicPr>
          <p:cNvPr id="5" name="Рисунок 4"/>
          <p:cNvPicPr>
            <a:picLocks noChangeAspect="1"/>
          </p:cNvPicPr>
          <p:nvPr/>
        </p:nvPicPr>
        <p:blipFill>
          <a:blip r:embed="rId2"/>
          <a:stretch>
            <a:fillRect/>
          </a:stretch>
        </p:blipFill>
        <p:spPr>
          <a:xfrm>
            <a:off x="5458348" y="2162487"/>
            <a:ext cx="6286500" cy="4191000"/>
          </a:xfrm>
          <a:prstGeom prst="rect">
            <a:avLst/>
          </a:prstGeom>
        </p:spPr>
      </p:pic>
    </p:spTree>
    <p:extLst>
      <p:ext uri="{BB962C8B-B14F-4D97-AF65-F5344CB8AC3E}">
        <p14:creationId xmlns:p14="http://schemas.microsoft.com/office/powerpoint/2010/main" val="364693692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875" y="1924128"/>
            <a:ext cx="11281070" cy="777510"/>
          </a:xfrm>
        </p:spPr>
        <p:txBody>
          <a:bodyPr>
            <a:normAutofit fontScale="90000"/>
          </a:bodyPr>
          <a:lstStyle/>
          <a:p>
            <a:r>
              <a:rPr lang="ru-RU" sz="1800" dirty="0" smtClean="0">
                <a:solidFill>
                  <a:schemeClr val="accent1">
                    <a:lumMod val="50000"/>
                  </a:schemeClr>
                </a:solidFill>
              </a:rPr>
              <a:t>В </a:t>
            </a:r>
            <a:r>
              <a:rPr lang="ru-RU" sz="1800" dirty="0">
                <a:solidFill>
                  <a:schemeClr val="accent1">
                    <a:lumMod val="50000"/>
                  </a:schemeClr>
                </a:solidFill>
              </a:rPr>
              <a:t>Саратове Юрий впервые оказался в клубе авиалюбителей. В клубе читались доклады людей, ставших основателями космонавтики. Впервые познакомившись с выкладками Циолковского, молодой человек влюбился в небо и решил связать свою жизнь с авиацией</a:t>
            </a:r>
            <a:r>
              <a:rPr lang="ru-RU" sz="1200" dirty="0" smtClean="0"/>
              <a:t>.</a:t>
            </a:r>
            <a:endParaRPr lang="ru-RU" sz="1200" dirty="0"/>
          </a:p>
        </p:txBody>
      </p:sp>
      <p:sp>
        <p:nvSpPr>
          <p:cNvPr id="4" name="Прямоугольник 3"/>
          <p:cNvSpPr/>
          <p:nvPr/>
        </p:nvSpPr>
        <p:spPr>
          <a:xfrm>
            <a:off x="668824" y="800530"/>
            <a:ext cx="11523176" cy="707886"/>
          </a:xfrm>
          <a:prstGeom prst="rect">
            <a:avLst/>
          </a:prstGeom>
        </p:spPr>
        <p:txBody>
          <a:bodyPr wrap="square">
            <a:spAutoFit/>
          </a:bodyPr>
          <a:lstStyle/>
          <a:p>
            <a:r>
              <a:rPr lang="ru-RU" sz="2000" dirty="0">
                <a:solidFill>
                  <a:schemeClr val="bg1"/>
                </a:solidFill>
                <a:latin typeface="Arial" panose="020B0604020202020204" pitchFamily="34" charset="0"/>
                <a:cs typeface="Arial" panose="020B0604020202020204" pitchFamily="34" charset="0"/>
              </a:rPr>
              <a:t>В 15 </a:t>
            </a:r>
            <a:r>
              <a:rPr lang="ru-RU" sz="2000" dirty="0">
                <a:solidFill>
                  <a:schemeClr val="bg1"/>
                </a:solidFill>
              </a:rPr>
              <a:t>лет стал играть в баскетбол, в скором времени став капитаном команды. Через несколько лет Гагарин переехал в Саратов, поступив на учебу в местный индустриальный техникум.</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129" y="2502132"/>
            <a:ext cx="3005677" cy="4015046"/>
          </a:xfrm>
          <a:prstGeom prst="rect">
            <a:avLst/>
          </a:prstGeom>
        </p:spPr>
      </p:pic>
      <p:sp>
        <p:nvSpPr>
          <p:cNvPr id="6" name="Прямоугольник 5"/>
          <p:cNvSpPr/>
          <p:nvPr/>
        </p:nvSpPr>
        <p:spPr>
          <a:xfrm>
            <a:off x="439875" y="3117350"/>
            <a:ext cx="7631783" cy="2862322"/>
          </a:xfrm>
          <a:prstGeom prst="rect">
            <a:avLst/>
          </a:prstGeom>
        </p:spPr>
        <p:txBody>
          <a:bodyPr wrap="square">
            <a:spAutoFit/>
          </a:bodyPr>
          <a:lstStyle/>
          <a:p>
            <a:r>
              <a:rPr lang="ru-RU" dirty="0">
                <a:solidFill>
                  <a:schemeClr val="accent1">
                    <a:lumMod val="50000"/>
                  </a:schemeClr>
                </a:solidFill>
              </a:rPr>
              <a:t>Выпустившись из техникума, Юрий уже имел на своем счету несколько полетов на небольшом учебно-тренировочном самолете. Через пару месяцев после окончания техникума Гагарин был призван в Чкаловское военное авиаучилище для прохождения службы в армии. Во время учебы у Юрия возник конфликт с однокурсниками, который едва не закончился трагически. Гагарин был помощником командира взвода. Он очень строго относился к дисциплине, а некоторых сокурсников такое положение дел не устраивало. Они решили проучить юношу и жестоко избили его ночью. В результате этого Юрий попал в больницу, где ему пришлось провести </a:t>
            </a:r>
            <a:r>
              <a:rPr lang="ru-RU" dirty="0" smtClean="0">
                <a:solidFill>
                  <a:schemeClr val="accent1">
                    <a:lumMod val="50000"/>
                  </a:schemeClr>
                </a:solidFill>
              </a:rPr>
              <a:t>целый месяц.</a:t>
            </a:r>
            <a:endParaRPr lang="ru-RU" dirty="0">
              <a:solidFill>
                <a:schemeClr val="accent1">
                  <a:lumMod val="50000"/>
                </a:schemeClr>
              </a:solidFill>
            </a:endParaRPr>
          </a:p>
        </p:txBody>
      </p:sp>
    </p:spTree>
    <p:extLst>
      <p:ext uri="{BB962C8B-B14F-4D97-AF65-F5344CB8AC3E}">
        <p14:creationId xmlns:p14="http://schemas.microsoft.com/office/powerpoint/2010/main" val="172790104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691" y="976476"/>
            <a:ext cx="11029616" cy="977015"/>
          </a:xfrm>
        </p:spPr>
        <p:txBody>
          <a:bodyPr>
            <a:noAutofit/>
          </a:bodyPr>
          <a:lstStyle/>
          <a:p>
            <a:r>
              <a:rPr lang="ru-RU" sz="9600" dirty="0" smtClean="0"/>
              <a:t>Космонавтика</a:t>
            </a:r>
            <a:endParaRPr lang="ru-RU" sz="9600" dirty="0"/>
          </a:p>
        </p:txBody>
      </p:sp>
      <p:sp>
        <p:nvSpPr>
          <p:cNvPr id="3" name="Объект 2"/>
          <p:cNvSpPr>
            <a:spLocks noGrp="1"/>
          </p:cNvSpPr>
          <p:nvPr>
            <p:ph idx="1"/>
          </p:nvPr>
        </p:nvSpPr>
        <p:spPr>
          <a:xfrm>
            <a:off x="514691" y="1856301"/>
            <a:ext cx="11029616" cy="1202784"/>
          </a:xfrm>
        </p:spPr>
        <p:txBody>
          <a:bodyPr/>
          <a:lstStyle/>
          <a:p>
            <a:r>
              <a:rPr lang="ru-RU" dirty="0">
                <a:solidFill>
                  <a:schemeClr val="accent1">
                    <a:lumMod val="50000"/>
                  </a:schemeClr>
                </a:solidFill>
              </a:rPr>
              <a:t>В 1959 г. Гагарину присвоено было звание старшего лейтенанта. Тогда же он стал военным летчиком первого класса. В это время начался отбор кандидатов для первого состава отряда космонавтов. Узнав об этом, Юрий Алексеевич немедленно подал рапорт, в котором выразил просьбу зачислить его в этот отряд</a:t>
            </a:r>
            <a:r>
              <a:rPr lang="ru-RU" dirty="0" smtClean="0">
                <a:solidFill>
                  <a:schemeClr val="accent1">
                    <a:lumMod val="50000"/>
                  </a:schemeClr>
                </a:solidFill>
              </a:rPr>
              <a:t>.  </a:t>
            </a:r>
            <a:endParaRPr lang="ru-RU" dirty="0">
              <a:solidFill>
                <a:schemeClr val="accent1">
                  <a:lumMod val="50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748" y="2833316"/>
            <a:ext cx="5242559" cy="3727131"/>
          </a:xfrm>
          <a:prstGeom prst="rect">
            <a:avLst/>
          </a:prstGeom>
        </p:spPr>
      </p:pic>
      <p:sp>
        <p:nvSpPr>
          <p:cNvPr id="6" name="Прямоугольник 5"/>
          <p:cNvSpPr/>
          <p:nvPr/>
        </p:nvSpPr>
        <p:spPr>
          <a:xfrm>
            <a:off x="868683" y="3127220"/>
            <a:ext cx="5160816" cy="3139321"/>
          </a:xfrm>
          <a:prstGeom prst="rect">
            <a:avLst/>
          </a:prstGeom>
        </p:spPr>
        <p:txBody>
          <a:bodyPr wrap="square">
            <a:spAutoFit/>
          </a:bodyPr>
          <a:lstStyle/>
          <a:p>
            <a:r>
              <a:rPr lang="ru-RU" dirty="0">
                <a:solidFill>
                  <a:schemeClr val="accent1">
                    <a:lumMod val="50000"/>
                  </a:schemeClr>
                </a:solidFill>
              </a:rPr>
              <a:t>Главным критерием отбора претендентов стили не их заслуги либо навыки, а физические данные. Первые космические корабли обладали существенным ограничениями по грузоподъемности и размерам. На этот раз небольшой рост, из-за которого Юрия едва не отчислили из училища, сослужил ему хорошую службу. Он стал одним из тех факторов, благодаря которым заявка молодого офицера на зачисление в отряд космонавтов в итоге была одобрена</a:t>
            </a:r>
            <a:r>
              <a:rPr lang="ru-RU" dirty="0" smtClean="0">
                <a:solidFill>
                  <a:schemeClr val="accent1">
                    <a:lumMod val="50000"/>
                  </a:schemeClr>
                </a:solidFill>
              </a:rPr>
              <a:t>. </a:t>
            </a:r>
            <a:endParaRPr lang="ru-RU" dirty="0">
              <a:solidFill>
                <a:schemeClr val="accent1">
                  <a:lumMod val="50000"/>
                </a:schemeClr>
              </a:solidFill>
            </a:endParaRPr>
          </a:p>
        </p:txBody>
      </p:sp>
      <p:sp>
        <p:nvSpPr>
          <p:cNvPr id="4" name="Прямоугольник 3"/>
          <p:cNvSpPr/>
          <p:nvPr/>
        </p:nvSpPr>
        <p:spPr>
          <a:xfrm>
            <a:off x="1841958" y="6336381"/>
            <a:ext cx="3132524" cy="307777"/>
          </a:xfrm>
          <a:prstGeom prst="rect">
            <a:avLst/>
          </a:prstGeom>
        </p:spPr>
        <p:txBody>
          <a:bodyPr wrap="none">
            <a:spAutoFit/>
          </a:bodyPr>
          <a:lstStyle/>
          <a:p>
            <a:r>
              <a:rPr lang="ru-RU" sz="1400" dirty="0" smtClean="0">
                <a:solidFill>
                  <a:schemeClr val="accent1">
                    <a:lumMod val="50000"/>
                  </a:schemeClr>
                </a:solidFill>
              </a:rPr>
              <a:t>Рост Юрия Гагарина составлял </a:t>
            </a:r>
            <a:r>
              <a:rPr lang="ru-RU" sz="1400" dirty="0" smtClean="0">
                <a:solidFill>
                  <a:schemeClr val="accent1">
                    <a:lumMod val="50000"/>
                  </a:schemeClr>
                </a:solidFill>
                <a:latin typeface="Arial" panose="020B0604020202020204" pitchFamily="34" charset="0"/>
                <a:cs typeface="Arial" panose="020B0604020202020204" pitchFamily="34" charset="0"/>
              </a:rPr>
              <a:t>157</a:t>
            </a:r>
            <a:r>
              <a:rPr lang="ru-RU" sz="1400" dirty="0" smtClean="0">
                <a:solidFill>
                  <a:schemeClr val="accent1">
                    <a:lumMod val="50000"/>
                  </a:schemeClr>
                </a:solidFill>
              </a:rPr>
              <a:t> </a:t>
            </a:r>
            <a:r>
              <a:rPr lang="ru-RU" sz="1400" dirty="0">
                <a:solidFill>
                  <a:schemeClr val="accent1">
                    <a:lumMod val="50000"/>
                  </a:schemeClr>
                </a:solidFill>
              </a:rPr>
              <a:t>см</a:t>
            </a:r>
          </a:p>
        </p:txBody>
      </p:sp>
    </p:spTree>
    <p:extLst>
      <p:ext uri="{BB962C8B-B14F-4D97-AF65-F5344CB8AC3E}">
        <p14:creationId xmlns:p14="http://schemas.microsoft.com/office/powerpoint/2010/main" val="148684165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859125"/>
            <a:ext cx="11029616" cy="1013800"/>
          </a:xfrm>
        </p:spPr>
        <p:txBody>
          <a:bodyPr>
            <a:noAutofit/>
          </a:bodyPr>
          <a:lstStyle/>
          <a:p>
            <a:r>
              <a:rPr lang="ru-RU" sz="8800" dirty="0"/>
              <a:t>Выбор </a:t>
            </a:r>
            <a:r>
              <a:rPr lang="ru-RU" sz="8800" dirty="0" smtClean="0"/>
              <a:t>кандидата</a:t>
            </a:r>
            <a:endParaRPr lang="ru-RU" sz="8800" dirty="0"/>
          </a:p>
        </p:txBody>
      </p:sp>
      <p:sp>
        <p:nvSpPr>
          <p:cNvPr id="3" name="Объект 2"/>
          <p:cNvSpPr>
            <a:spLocks noGrp="1"/>
          </p:cNvSpPr>
          <p:nvPr>
            <p:ph idx="1"/>
          </p:nvPr>
        </p:nvSpPr>
        <p:spPr>
          <a:xfrm>
            <a:off x="606130" y="1872925"/>
            <a:ext cx="6958452" cy="1820586"/>
          </a:xfrm>
        </p:spPr>
        <p:txBody>
          <a:bodyPr>
            <a:normAutofit fontScale="92500" lnSpcReduction="10000"/>
          </a:bodyPr>
          <a:lstStyle/>
          <a:p>
            <a:r>
              <a:rPr lang="ru-RU" dirty="0">
                <a:solidFill>
                  <a:schemeClr val="accent1">
                    <a:lumMod val="50000"/>
                  </a:schemeClr>
                </a:solidFill>
              </a:rPr>
              <a:t>СССР постоянно соперничал с США, кто первым отправится в космос. </a:t>
            </a:r>
            <a:r>
              <a:rPr lang="ru-RU" dirty="0">
                <a:solidFill>
                  <a:schemeClr val="accent1">
                    <a:lumMod val="50000"/>
                  </a:schemeClr>
                </a:solidFill>
                <a:latin typeface="Arial" panose="020B0604020202020204" pitchFamily="34" charset="0"/>
                <a:cs typeface="Arial" panose="020B0604020202020204" pitchFamily="34" charset="0"/>
              </a:rPr>
              <a:t>В 1961 </a:t>
            </a:r>
            <a:r>
              <a:rPr lang="ru-RU" dirty="0">
                <a:solidFill>
                  <a:schemeClr val="accent1">
                    <a:lumMod val="50000"/>
                  </a:schemeClr>
                </a:solidFill>
              </a:rPr>
              <a:t>году решено было срочно подобрать подходящую кандидатуру и не позднее апреля осуществить запуск космического корабля. Поступили сведения, что американцы планируют запустить человека в космос двадцатого апреля, поэтому важно было опередить их. Из трех кандидатов главным претендентом выбрали Гагарина. Его дублером командование назначило Германа Титова</a:t>
            </a:r>
            <a:r>
              <a:rPr lang="ru-RU" dirty="0" smtClean="0">
                <a:solidFill>
                  <a:schemeClr val="accent1">
                    <a:lumMod val="50000"/>
                  </a:schemeClr>
                </a:solidFill>
              </a:rPr>
              <a:t>.   </a:t>
            </a:r>
            <a:endParaRPr lang="ru-RU" dirty="0">
              <a:solidFill>
                <a:schemeClr val="accent1">
                  <a:lumMod val="50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339" y="1972110"/>
            <a:ext cx="2989556" cy="4562261"/>
          </a:xfrm>
          <a:prstGeom prst="rect">
            <a:avLst/>
          </a:prstGeom>
        </p:spPr>
      </p:pic>
      <p:pic>
        <p:nvPicPr>
          <p:cNvPr id="8" name="Рисунок 7"/>
          <p:cNvPicPr>
            <a:picLocks noChangeAspect="1"/>
          </p:cNvPicPr>
          <p:nvPr/>
        </p:nvPicPr>
        <p:blipFill>
          <a:blip r:embed="rId3"/>
          <a:stretch>
            <a:fillRect/>
          </a:stretch>
        </p:blipFill>
        <p:spPr>
          <a:xfrm>
            <a:off x="1948986" y="3743103"/>
            <a:ext cx="4272741" cy="2741675"/>
          </a:xfrm>
          <a:prstGeom prst="rect">
            <a:avLst/>
          </a:prstGeom>
        </p:spPr>
      </p:pic>
    </p:spTree>
    <p:extLst>
      <p:ext uri="{BB962C8B-B14F-4D97-AF65-F5344CB8AC3E}">
        <p14:creationId xmlns:p14="http://schemas.microsoft.com/office/powerpoint/2010/main" val="383144875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632" y="1903615"/>
            <a:ext cx="7108758" cy="4769977"/>
          </a:xfrm>
          <a:prstGeom prst="rect">
            <a:avLst/>
          </a:prstGeom>
        </p:spPr>
      </p:pic>
    </p:spTree>
    <p:extLst>
      <p:ext uri="{BB962C8B-B14F-4D97-AF65-F5344CB8AC3E}">
        <p14:creationId xmlns:p14="http://schemas.microsoft.com/office/powerpoint/2010/main" val="267333057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8065" y="1820487"/>
            <a:ext cx="11029615" cy="2192886"/>
          </a:xfrm>
        </p:spPr>
        <p:txBody>
          <a:bodyPr>
            <a:normAutofit lnSpcReduction="10000"/>
          </a:bodyPr>
          <a:lstStyle/>
          <a:p>
            <a:r>
              <a:rPr lang="ru-RU" dirty="0">
                <a:solidFill>
                  <a:schemeClr val="accent1">
                    <a:lumMod val="50000"/>
                  </a:schemeClr>
                </a:solidFill>
              </a:rPr>
              <a:t>Что именно сыграло определяющую роль в этом решении Сергея Королева, неизвестно. Споры на данную тему не утихают и сегодня. В оставленных Королевым записях имеется пометка, что Титов имеет лучшую подготовку, чем Гагарин. Возможно, в данном вопросе определяющим стал политический фактор. Все понимали, что первый космонавт станет символом этого величайшего достижения СССР. Юрий, имевший классическую славянскую внешность и идеальную биографию всей своей семьи, больше подошел на роль такого символа, чем Титов. Согласно другой теории, Титов был важнее для проекта, чем Гагарин, поэтому Королеву не хотелось им рисковать. Генеральный конструктор планировал отправить его в другой, более продолжительный полет, который должен был длиться </a:t>
            </a:r>
            <a:r>
              <a:rPr lang="ru-RU" dirty="0" smtClean="0">
                <a:solidFill>
                  <a:schemeClr val="accent1">
                    <a:lumMod val="50000"/>
                  </a:schemeClr>
                </a:solidFill>
              </a:rPr>
              <a:t>целые сутки.</a:t>
            </a:r>
            <a:endParaRPr lang="ru-RU" dirty="0">
              <a:solidFill>
                <a:schemeClr val="accent1">
                  <a:lumMod val="50000"/>
                </a:schemeClr>
              </a:solidFill>
            </a:endParaRPr>
          </a:p>
        </p:txBody>
      </p:sp>
    </p:spTree>
    <p:extLst>
      <p:ext uri="{BB962C8B-B14F-4D97-AF65-F5344CB8AC3E}">
        <p14:creationId xmlns:p14="http://schemas.microsoft.com/office/powerpoint/2010/main" val="4288930398"/>
      </p:ext>
    </p:extLst>
  </p:cSld>
  <p:clrMapOvr>
    <a:masterClrMapping/>
  </p:clrMapOvr>
  <p:transition spd="slow">
    <p:cover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35329" y="1971168"/>
            <a:ext cx="5753107" cy="4539201"/>
          </a:xfrm>
        </p:spPr>
        <p:txBody>
          <a:bodyPr>
            <a:normAutofit/>
          </a:bodyPr>
          <a:lstStyle/>
          <a:p>
            <a:r>
              <a:rPr lang="ru-RU" dirty="0">
                <a:solidFill>
                  <a:schemeClr val="accent1">
                    <a:lumMod val="50000"/>
                  </a:schemeClr>
                </a:solidFill>
              </a:rPr>
              <a:t>У пяти кандидатов были схожие физические параметры, одинаковые воинские звания, похожие уровни подготовки. Однако в личных беседах, которые Королев проводил с каждым претендентом, Гагарин проявил себя, как наиболее честный, порядочный и открытый человек. Остальные кандидаты заявились, что подготовка проходит идеально, тогда как Юрий не постеснялся рассказать и об имеющихся у него проблемах. Королеву было очень важно узнать после полета, какие именно трудности возникали у космонавта во время полета, поэтому он остановил свой выбор на Гагарине</a:t>
            </a:r>
            <a:r>
              <a:rPr lang="ru-RU" dirty="0" smtClean="0">
                <a:solidFill>
                  <a:schemeClr val="accent1">
                    <a:lumMod val="50000"/>
                  </a:schemeClr>
                </a:solidFill>
              </a:rPr>
              <a:t>.</a:t>
            </a:r>
            <a:endParaRPr lang="ru-RU" dirty="0">
              <a:solidFill>
                <a:schemeClr val="accent1">
                  <a:lumMod val="50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952" y="1971168"/>
            <a:ext cx="4331299" cy="4539201"/>
          </a:xfrm>
          <a:prstGeom prst="rect">
            <a:avLst/>
          </a:prstGeom>
        </p:spPr>
      </p:pic>
    </p:spTree>
    <p:extLst>
      <p:ext uri="{BB962C8B-B14F-4D97-AF65-F5344CB8AC3E}">
        <p14:creationId xmlns:p14="http://schemas.microsoft.com/office/powerpoint/2010/main" val="296097122"/>
      </p:ext>
    </p:extLst>
  </p:cSld>
  <p:clrMapOvr>
    <a:masterClrMapping/>
  </p:clrMapOvr>
  <p:transition spd="slow">
    <p:cover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Юрий Гагарин. 12 апреля 1961 г._Yuri Gagarin. 12 april 196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7475" y="1902112"/>
            <a:ext cx="5727645" cy="4686072"/>
          </a:xfr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784" y="1902112"/>
            <a:ext cx="3516457" cy="4688610"/>
          </a:xfrm>
          <a:prstGeom prst="rect">
            <a:avLst/>
          </a:prstGeom>
        </p:spPr>
      </p:pic>
    </p:spTree>
    <p:extLst>
      <p:ext uri="{BB962C8B-B14F-4D97-AF65-F5344CB8AC3E}">
        <p14:creationId xmlns:p14="http://schemas.microsoft.com/office/powerpoint/2010/main" val="22430580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t>Первый космический </a:t>
            </a:r>
            <a:r>
              <a:rPr lang="ru-RU" sz="5400" dirty="0" smtClean="0"/>
              <a:t>полет</a:t>
            </a:r>
            <a:endParaRPr lang="ru-RU" sz="5400" dirty="0"/>
          </a:p>
        </p:txBody>
      </p:sp>
      <p:sp>
        <p:nvSpPr>
          <p:cNvPr id="3" name="Объект 2"/>
          <p:cNvSpPr>
            <a:spLocks noGrp="1"/>
          </p:cNvSpPr>
          <p:nvPr>
            <p:ph idx="1"/>
          </p:nvPr>
        </p:nvSpPr>
        <p:spPr>
          <a:xfrm>
            <a:off x="581192" y="1900101"/>
            <a:ext cx="11029616" cy="911838"/>
          </a:xfrm>
        </p:spPr>
        <p:txBody>
          <a:bodyPr>
            <a:normAutofit fontScale="85000" lnSpcReduction="20000"/>
          </a:bodyPr>
          <a:lstStyle/>
          <a:p>
            <a:r>
              <a:rPr lang="ru-RU" dirty="0">
                <a:solidFill>
                  <a:schemeClr val="accent1">
                    <a:lumMod val="50000"/>
                  </a:schemeClr>
                </a:solidFill>
              </a:rPr>
              <a:t>Полет в космос на советском космическом корабле «Восток» был сопряжен с очень большими рисками. Запуск космического корабля готовился в огромной спешке. Многие важные системы судна продублированы не были. На корабле не было системы мягкой посадки, а также экстренного аварийного спасения. Поэтому шанс того, что космонавт погибнет еще до запуска </a:t>
            </a:r>
            <a:r>
              <a:rPr lang="ru-RU" dirty="0" smtClean="0">
                <a:solidFill>
                  <a:schemeClr val="accent1">
                    <a:lumMod val="50000"/>
                  </a:schemeClr>
                </a:solidFill>
              </a:rPr>
              <a:t>ракеты, был </a:t>
            </a:r>
            <a:r>
              <a:rPr lang="ru-RU" dirty="0">
                <a:solidFill>
                  <a:schemeClr val="accent1">
                    <a:lumMod val="50000"/>
                  </a:schemeClr>
                </a:solidFill>
              </a:rPr>
              <a:t>чрезвычайно велик</a:t>
            </a:r>
            <a:r>
              <a:rPr lang="ru-RU" dirty="0" smtClean="0">
                <a:solidFill>
                  <a:schemeClr val="accent1">
                    <a:lumMod val="50000"/>
                  </a:schemeClr>
                </a:solidFill>
              </a:rPr>
              <a:t>.</a:t>
            </a:r>
            <a:endParaRPr lang="ru-RU" dirty="0">
              <a:solidFill>
                <a:schemeClr val="accent1">
                  <a:lumMod val="50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040" y="2610195"/>
            <a:ext cx="5256414" cy="3942310"/>
          </a:xfrm>
          <a:prstGeom prst="rect">
            <a:avLst/>
          </a:prstGeom>
        </p:spPr>
      </p:pic>
      <p:sp>
        <p:nvSpPr>
          <p:cNvPr id="5" name="Прямоугольник 4"/>
          <p:cNvSpPr/>
          <p:nvPr/>
        </p:nvSpPr>
        <p:spPr>
          <a:xfrm>
            <a:off x="940024" y="2842412"/>
            <a:ext cx="4736184" cy="3477875"/>
          </a:xfrm>
          <a:prstGeom prst="rect">
            <a:avLst/>
          </a:prstGeom>
        </p:spPr>
        <p:txBody>
          <a:bodyPr wrap="square">
            <a:spAutoFit/>
          </a:bodyPr>
          <a:lstStyle/>
          <a:p>
            <a:r>
              <a:rPr lang="ru-RU" sz="2000" dirty="0">
                <a:solidFill>
                  <a:schemeClr val="accent1">
                    <a:lumMod val="50000"/>
                  </a:schemeClr>
                </a:solidFill>
                <a:latin typeface="Arial" panose="020B0604020202020204" pitchFamily="34" charset="0"/>
                <a:cs typeface="Arial" panose="020B0604020202020204" pitchFamily="34" charset="0"/>
              </a:rPr>
              <a:t>12</a:t>
            </a:r>
            <a:r>
              <a:rPr lang="ru-RU" sz="2000" dirty="0">
                <a:solidFill>
                  <a:schemeClr val="accent1">
                    <a:lumMod val="50000"/>
                  </a:schemeClr>
                </a:solidFill>
              </a:rPr>
              <a:t> апреля космический корабль взлетел с советского космодрома «Байконур». Во время запуска с оборудованием судна возникли серьезные неполадки, поэтому оно поднялось на сотню километров выше, нежели было запланировано изначально. В случае, если бы тормозная система сработала некорректно, корабль возвращался бы больше месяца, тогда как пищи и воды на нем было запасено всего на десять дней</a:t>
            </a:r>
            <a:r>
              <a:rPr lang="ru-RU" sz="2000" dirty="0" smtClean="0">
                <a:solidFill>
                  <a:schemeClr val="accent1">
                    <a:lumMod val="50000"/>
                  </a:schemeClr>
                </a:solidFill>
              </a:rPr>
              <a:t>.</a:t>
            </a:r>
            <a:endParaRPr lang="ru-RU" sz="2000" dirty="0">
              <a:solidFill>
                <a:schemeClr val="accent1">
                  <a:lumMod val="50000"/>
                </a:schemeClr>
              </a:solidFill>
            </a:endParaRPr>
          </a:p>
        </p:txBody>
      </p:sp>
    </p:spTree>
    <p:extLst>
      <p:ext uri="{BB962C8B-B14F-4D97-AF65-F5344CB8AC3E}">
        <p14:creationId xmlns:p14="http://schemas.microsoft.com/office/powerpoint/2010/main" val="370609493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868410"/>
            <a:ext cx="11029616" cy="1013800"/>
          </a:xfrm>
        </p:spPr>
        <p:txBody>
          <a:bodyPr>
            <a:noAutofit/>
          </a:bodyPr>
          <a:lstStyle/>
          <a:p>
            <a:r>
              <a:rPr lang="ru-RU" sz="8800" dirty="0"/>
              <a:t>Всемирная </a:t>
            </a:r>
            <a:r>
              <a:rPr lang="ru-RU" sz="8800" dirty="0" smtClean="0"/>
              <a:t>слава</a:t>
            </a:r>
            <a:endParaRPr lang="ru-RU" sz="8800" dirty="0"/>
          </a:p>
        </p:txBody>
      </p:sp>
      <p:sp>
        <p:nvSpPr>
          <p:cNvPr id="3" name="Объект 2"/>
          <p:cNvSpPr>
            <a:spLocks noGrp="1"/>
          </p:cNvSpPr>
          <p:nvPr>
            <p:ph idx="1"/>
          </p:nvPr>
        </p:nvSpPr>
        <p:spPr>
          <a:xfrm>
            <a:off x="581192" y="1882209"/>
            <a:ext cx="11029616" cy="777864"/>
          </a:xfrm>
        </p:spPr>
        <p:txBody>
          <a:bodyPr>
            <a:normAutofit fontScale="92500" lnSpcReduction="20000"/>
          </a:bodyPr>
          <a:lstStyle/>
          <a:p>
            <a:r>
              <a:rPr lang="ru-RU" dirty="0">
                <a:solidFill>
                  <a:schemeClr val="accent1">
                    <a:lumMod val="50000"/>
                  </a:schemeClr>
                </a:solidFill>
              </a:rPr>
              <a:t>Когда о полете Гагарина стало уже известно широким массам, космонавт тут же стал звездой всемирной величины. Немалый вклад в это внес Хрущев, который настоял, чтобы в честь космонавта состоялось грандиозное чествование. Произошло это через день после полета</a:t>
            </a:r>
            <a:r>
              <a:rPr lang="ru-RU" dirty="0" smtClean="0">
                <a:solidFill>
                  <a:schemeClr val="accent1">
                    <a:lumMod val="50000"/>
                  </a:schemeClr>
                </a:solidFill>
              </a:rPr>
              <a:t>.</a:t>
            </a:r>
            <a:endParaRPr lang="ru-RU" dirty="0">
              <a:solidFill>
                <a:schemeClr val="accent1">
                  <a:lumMod val="50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991" y="2660073"/>
            <a:ext cx="5340369" cy="3657600"/>
          </a:xfrm>
          <a:prstGeom prst="rect">
            <a:avLst/>
          </a:prstGeom>
        </p:spPr>
      </p:pic>
      <p:sp>
        <p:nvSpPr>
          <p:cNvPr id="5" name="Прямоугольник 4"/>
          <p:cNvSpPr/>
          <p:nvPr/>
        </p:nvSpPr>
        <p:spPr>
          <a:xfrm>
            <a:off x="581192" y="2800682"/>
            <a:ext cx="5553601" cy="1770780"/>
          </a:xfrm>
          <a:prstGeom prst="rect">
            <a:avLst/>
          </a:prstGeom>
        </p:spPr>
        <p:txBody>
          <a:bodyPr wrap="square">
            <a:spAutoFit/>
          </a:bodyPr>
          <a:lstStyle/>
          <a:p>
            <a:r>
              <a:rPr lang="ru-RU" dirty="0">
                <a:solidFill>
                  <a:schemeClr val="accent1">
                    <a:lumMod val="50000"/>
                  </a:schemeClr>
                </a:solidFill>
              </a:rPr>
              <a:t>Через месяц космонавт отправился с «Миссией мира» в тур по двадцати с лишним странам. Во время этой поездки космонавт проявил личную харизму, зарекомендовав себя в качестве обаятельного, тактичного молодого человека. Это позволило укрепить положительный образ Советского Союза</a:t>
            </a:r>
            <a:r>
              <a:rPr lang="ru-RU" dirty="0" smtClean="0">
                <a:solidFill>
                  <a:schemeClr val="accent1">
                    <a:lumMod val="50000"/>
                  </a:schemeClr>
                </a:solidFill>
              </a:rPr>
              <a:t>.</a:t>
            </a:r>
            <a:endParaRPr lang="ru-RU" dirty="0">
              <a:solidFill>
                <a:schemeClr val="accent1">
                  <a:lumMod val="50000"/>
                </a:schemeClr>
              </a:solidFill>
            </a:endParaRPr>
          </a:p>
        </p:txBody>
      </p:sp>
      <p:sp>
        <p:nvSpPr>
          <p:cNvPr id="6" name="Прямоугольник 5"/>
          <p:cNvSpPr/>
          <p:nvPr/>
        </p:nvSpPr>
        <p:spPr>
          <a:xfrm>
            <a:off x="309992" y="4768973"/>
            <a:ext cx="6096000" cy="1477328"/>
          </a:xfrm>
          <a:prstGeom prst="rect">
            <a:avLst/>
          </a:prstGeom>
        </p:spPr>
        <p:txBody>
          <a:bodyPr>
            <a:spAutoFit/>
          </a:bodyPr>
          <a:lstStyle/>
          <a:p>
            <a:r>
              <a:rPr lang="ru-RU" dirty="0">
                <a:solidFill>
                  <a:schemeClr val="accent1">
                    <a:lumMod val="50000"/>
                  </a:schemeClr>
                </a:solidFill>
              </a:rPr>
              <a:t>В течение нескольких следующих лет Гагарин занимался, главным образом, общественной деятельностью, практически, оставив летную службу. Он внес ощутимый вклад в процесс популяризации космонавтики, мечтал оказаться в составе лунного космического экипажа. </a:t>
            </a:r>
          </a:p>
        </p:txBody>
      </p:sp>
    </p:spTree>
    <p:extLst>
      <p:ext uri="{BB962C8B-B14F-4D97-AF65-F5344CB8AC3E}">
        <p14:creationId xmlns:p14="http://schemas.microsoft.com/office/powerpoint/2010/main" val="30146917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474" y="934913"/>
            <a:ext cx="11029616" cy="1013800"/>
          </a:xfrm>
        </p:spPr>
        <p:txBody>
          <a:bodyPr>
            <a:noAutofit/>
          </a:bodyPr>
          <a:lstStyle/>
          <a:p>
            <a:r>
              <a:rPr lang="ru-RU" sz="9600" dirty="0"/>
              <a:t>Личная </a:t>
            </a:r>
            <a:r>
              <a:rPr lang="ru-RU" sz="9600" dirty="0" smtClean="0"/>
              <a:t>жизнь</a:t>
            </a:r>
            <a:endParaRPr lang="ru-RU" sz="9600" dirty="0"/>
          </a:p>
        </p:txBody>
      </p:sp>
      <p:sp>
        <p:nvSpPr>
          <p:cNvPr id="3" name="Объект 2"/>
          <p:cNvSpPr>
            <a:spLocks noGrp="1"/>
          </p:cNvSpPr>
          <p:nvPr>
            <p:ph idx="1"/>
          </p:nvPr>
        </p:nvSpPr>
        <p:spPr>
          <a:xfrm>
            <a:off x="6160430" y="1948714"/>
            <a:ext cx="5450378" cy="3650060"/>
          </a:xfrm>
        </p:spPr>
        <p:txBody>
          <a:bodyPr>
            <a:normAutofit lnSpcReduction="10000"/>
          </a:bodyPr>
          <a:lstStyle/>
          <a:p>
            <a:r>
              <a:rPr lang="ru-RU" dirty="0">
                <a:solidFill>
                  <a:schemeClr val="accent1">
                    <a:lumMod val="50000"/>
                  </a:schemeClr>
                </a:solidFill>
              </a:rPr>
              <a:t>Личная жизнь первого космонавта была счастливой и безоблачной. Со своей будущей супругой Юрий Гагарин познакомился до того, как стал членом отряда космонавтов. Валентина Горячева была медиком, она являлась сотрудницей Центра управления полетами. В </a:t>
            </a:r>
            <a:r>
              <a:rPr lang="ru-RU" dirty="0">
                <a:solidFill>
                  <a:schemeClr val="accent1">
                    <a:lumMod val="50000"/>
                  </a:schemeClr>
                </a:solidFill>
                <a:latin typeface="Arial" panose="020B0604020202020204" pitchFamily="34" charset="0"/>
                <a:cs typeface="Arial" panose="020B0604020202020204" pitchFamily="34" charset="0"/>
              </a:rPr>
              <a:t>1959</a:t>
            </a:r>
            <a:r>
              <a:rPr lang="ru-RU" dirty="0">
                <a:solidFill>
                  <a:schemeClr val="accent1">
                    <a:lumMod val="50000"/>
                  </a:schemeClr>
                </a:solidFill>
              </a:rPr>
              <a:t> году у Гагариных родилась дочка Лена, а за месяц до полета Юрия в космос у него появилась вторая дочь – Галя. Юрий обожал дочек. Как и они, он очень любил животных. В доме космонавта жили цыплята, утки, лань, белка. Валентина поначалу была недовольна этим увлечением зоопарком, однако впоследствии смирилась с ним</a:t>
            </a:r>
            <a:r>
              <a:rPr lang="ru-RU" dirty="0" smtClean="0">
                <a:solidFill>
                  <a:schemeClr val="accent1">
                    <a:lumMod val="50000"/>
                  </a:schemeClr>
                </a:solidFill>
              </a:rPr>
              <a:t>.</a:t>
            </a:r>
            <a:endParaRPr lang="ru-RU" dirty="0">
              <a:solidFill>
                <a:schemeClr val="accent1">
                  <a:lumMod val="50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2" y="1948713"/>
            <a:ext cx="5475090" cy="3650060"/>
          </a:xfrm>
          <a:prstGeom prst="rect">
            <a:avLst/>
          </a:prstGeom>
        </p:spPr>
      </p:pic>
      <p:sp>
        <p:nvSpPr>
          <p:cNvPr id="5" name="Прямоугольник 4"/>
          <p:cNvSpPr/>
          <p:nvPr/>
        </p:nvSpPr>
        <p:spPr>
          <a:xfrm>
            <a:off x="454429" y="5706492"/>
            <a:ext cx="11632276" cy="830997"/>
          </a:xfrm>
          <a:prstGeom prst="rect">
            <a:avLst/>
          </a:prstGeom>
        </p:spPr>
        <p:txBody>
          <a:bodyPr wrap="square">
            <a:spAutoFit/>
          </a:bodyPr>
          <a:lstStyle/>
          <a:p>
            <a:r>
              <a:rPr lang="ru-RU" sz="1600" dirty="0">
                <a:solidFill>
                  <a:schemeClr val="accent1">
                    <a:lumMod val="50000"/>
                  </a:schemeClr>
                </a:solidFill>
              </a:rPr>
              <a:t>Став взрослыми, дочери Гагариных подарили своей маме двух внуков. Елена родила дочь Екатерину, а Галя – сына Юрия. Екатерина впоследствии стала искусствоведом. Юрий решил связать биографию с государственным управлением. После смерти супруга Валентина Гагарина замуж больше не вышла</a:t>
            </a:r>
            <a:r>
              <a:rPr lang="ru-RU" sz="1600" dirty="0" smtClean="0">
                <a:solidFill>
                  <a:schemeClr val="accent1">
                    <a:lumMod val="50000"/>
                  </a:schemeClr>
                </a:solidFill>
              </a:rPr>
              <a:t>.</a:t>
            </a:r>
            <a:endParaRPr lang="ru-RU" sz="1600" dirty="0">
              <a:solidFill>
                <a:schemeClr val="accent1">
                  <a:lumMod val="50000"/>
                </a:schemeClr>
              </a:solidFill>
            </a:endParaRPr>
          </a:p>
        </p:txBody>
      </p:sp>
    </p:spTree>
    <p:extLst>
      <p:ext uri="{BB962C8B-B14F-4D97-AF65-F5344CB8AC3E}">
        <p14:creationId xmlns:p14="http://schemas.microsoft.com/office/powerpoint/2010/main" val="117671430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3147" y="909974"/>
            <a:ext cx="4705704" cy="1013800"/>
          </a:xfrm>
        </p:spPr>
        <p:txBody>
          <a:bodyPr>
            <a:noAutofit/>
          </a:bodyPr>
          <a:lstStyle/>
          <a:p>
            <a:r>
              <a:rPr lang="ru-RU" sz="9600" dirty="0" smtClean="0"/>
              <a:t>Гибель</a:t>
            </a:r>
            <a:endParaRPr lang="ru-RU" sz="9600" dirty="0"/>
          </a:p>
        </p:txBody>
      </p:sp>
      <p:sp>
        <p:nvSpPr>
          <p:cNvPr id="3" name="Объект 2"/>
          <p:cNvSpPr>
            <a:spLocks noGrp="1"/>
          </p:cNvSpPr>
          <p:nvPr>
            <p:ph idx="1"/>
          </p:nvPr>
        </p:nvSpPr>
        <p:spPr>
          <a:xfrm>
            <a:off x="581192" y="1923774"/>
            <a:ext cx="11029615" cy="852677"/>
          </a:xfrm>
        </p:spPr>
        <p:txBody>
          <a:bodyPr>
            <a:normAutofit fontScale="92500" lnSpcReduction="10000"/>
          </a:bodyPr>
          <a:lstStyle/>
          <a:p>
            <a:r>
              <a:rPr lang="ru-RU" dirty="0"/>
              <a:t>Погиб Юрий Гагарин весной </a:t>
            </a:r>
            <a:r>
              <a:rPr lang="ru-RU" dirty="0">
                <a:latin typeface="Arial" panose="020B0604020202020204" pitchFamily="34" charset="0"/>
                <a:cs typeface="Arial" panose="020B0604020202020204" pitchFamily="34" charset="0"/>
              </a:rPr>
              <a:t>1968 г</a:t>
            </a:r>
            <a:r>
              <a:rPr lang="ru-RU" dirty="0"/>
              <a:t>. Двадцать седьмого марта он выполнял тренировочный полет в паре с инструктором Владимиром Серегиным. Их самолет не смог выйти из совершаемого маневра, в результате чего летчики погибли. Их тела кремированы, урны с прахом пилотов захоронены в Кремлевской стене</a:t>
            </a:r>
            <a:r>
              <a:rPr lang="ru-RU" dirty="0" smtClean="0"/>
              <a:t>.</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2811555"/>
            <a:ext cx="5497997" cy="3715443"/>
          </a:xfrm>
          <a:prstGeom prst="rect">
            <a:avLst/>
          </a:prstGeom>
        </p:spPr>
      </p:pic>
      <p:sp>
        <p:nvSpPr>
          <p:cNvPr id="7" name="Прямоугольник 6"/>
          <p:cNvSpPr/>
          <p:nvPr/>
        </p:nvSpPr>
        <p:spPr>
          <a:xfrm>
            <a:off x="581192" y="2776451"/>
            <a:ext cx="5362408" cy="3785652"/>
          </a:xfrm>
          <a:prstGeom prst="rect">
            <a:avLst/>
          </a:prstGeom>
        </p:spPr>
        <p:txBody>
          <a:bodyPr wrap="square">
            <a:spAutoFit/>
          </a:bodyPr>
          <a:lstStyle/>
          <a:p>
            <a:r>
              <a:rPr lang="ru-RU" sz="2000" dirty="0">
                <a:solidFill>
                  <a:schemeClr val="accent1">
                    <a:lumMod val="50000"/>
                  </a:schemeClr>
                </a:solidFill>
              </a:rPr>
              <a:t>Точные причины гибели пилотов неизвестны. Возможно, трагедия была вызвана опасным приближением к них машине другого самолета, который в последний момент уклонился от столкновения. Из-за этого самолет Гагарина мог уйти в штопор. Летчики, имеющие неверные сведения о метеоусловиях, могли не успеть вывести из штопора воздушную машину. За время, прошедшее с момента гибели первого космонавта, установить истину так и не удалось</a:t>
            </a:r>
            <a:r>
              <a:rPr lang="ru-RU" sz="2000" dirty="0" smtClean="0">
                <a:solidFill>
                  <a:schemeClr val="accent1">
                    <a:lumMod val="50000"/>
                  </a:schemeClr>
                </a:solidFill>
              </a:rPr>
              <a:t>.</a:t>
            </a:r>
            <a:endParaRPr lang="ru-RU" sz="2000" dirty="0">
              <a:solidFill>
                <a:schemeClr val="accent1">
                  <a:lumMod val="50000"/>
                </a:schemeClr>
              </a:solidFill>
            </a:endParaRPr>
          </a:p>
        </p:txBody>
      </p:sp>
    </p:spTree>
    <p:extLst>
      <p:ext uri="{BB962C8B-B14F-4D97-AF65-F5344CB8AC3E}">
        <p14:creationId xmlns:p14="http://schemas.microsoft.com/office/powerpoint/2010/main" val="1107253423"/>
      </p:ext>
    </p:extLst>
  </p:cSld>
  <p:clrMapOvr>
    <a:masterClrMapping/>
  </p:clrMapOvr>
  <p:transition spd="slow">
    <p:cover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1192" y="1972679"/>
            <a:ext cx="11029615" cy="1851176"/>
          </a:xfrm>
        </p:spPr>
        <p:txBody>
          <a:bodyPr>
            <a:normAutofit lnSpcReduction="10000"/>
          </a:bodyPr>
          <a:lstStyle/>
          <a:p>
            <a:r>
              <a:rPr lang="ru-RU" dirty="0">
                <a:solidFill>
                  <a:schemeClr val="accent1">
                    <a:lumMod val="50000"/>
                  </a:schemeClr>
                </a:solidFill>
              </a:rPr>
              <a:t>Из-за отсутствия фактов и официального объяснения возникло множество теорий и предположений относительно причины трагической гибели Гагарина. Согласно одной из них, у космонавта был конфликт с руководством, в результате которого его «убрали». Также ходят слухи о том, что Гагарин был арестован, а его смерть является фальсификацией. Некоторые убеждены, что первый космонавт лично разыграл свою гибель, после чего тайно покинул страну. Согласно еще одной теории, Юрий Алексеевич погиб в процессе испытаний нового космического судна, а о тренировочном полете сообщили, чтобы отвести внимание от неудачи в космической программе</a:t>
            </a:r>
            <a:r>
              <a:rPr lang="ru-RU" dirty="0" smtClean="0">
                <a:solidFill>
                  <a:schemeClr val="accent1">
                    <a:lumMod val="50000"/>
                  </a:schemeClr>
                </a:solidFill>
              </a:rPr>
              <a:t>.</a:t>
            </a:r>
            <a:endParaRPr lang="ru-RU" dirty="0">
              <a:solidFill>
                <a:schemeClr val="accent1">
                  <a:lumMod val="50000"/>
                </a:schemeClr>
              </a:solidFill>
            </a:endParaRPr>
          </a:p>
        </p:txBody>
      </p:sp>
      <p:sp>
        <p:nvSpPr>
          <p:cNvPr id="4" name="Прямоугольник 3"/>
          <p:cNvSpPr/>
          <p:nvPr/>
        </p:nvSpPr>
        <p:spPr>
          <a:xfrm>
            <a:off x="581191" y="3998422"/>
            <a:ext cx="11029615" cy="1238596"/>
          </a:xfrm>
          <a:prstGeom prst="rect">
            <a:avLst/>
          </a:prstGeom>
        </p:spPr>
        <p:txBody>
          <a:bodyPr wrap="square">
            <a:spAutoFit/>
          </a:bodyPr>
          <a:lstStyle/>
          <a:p>
            <a:r>
              <a:rPr lang="ru-RU" dirty="0">
                <a:solidFill>
                  <a:schemeClr val="accent1">
                    <a:lumMod val="50000"/>
                  </a:schemeClr>
                </a:solidFill>
              </a:rPr>
              <a:t>Несколько лет назад другой известный космонавт Алексей Леонов сообщил прессе рассекреченную информацию, что причиной гибели Серегина и Гагарина стал самолет, который неожиданно возник рядом с их машиной и вогнал ее в спираль своим воздушным потоком. Пилоты не успели вывести из падения свое воздушное судно, в результате чего трагически погибли</a:t>
            </a:r>
            <a:r>
              <a:rPr lang="ru-RU" dirty="0" smtClean="0">
                <a:solidFill>
                  <a:schemeClr val="accent1">
                    <a:lumMod val="50000"/>
                  </a:schemeClr>
                </a:solidFill>
              </a:rPr>
              <a:t>.</a:t>
            </a:r>
            <a:endParaRPr lang="ru-RU" dirty="0">
              <a:solidFill>
                <a:schemeClr val="accent1">
                  <a:lumMod val="50000"/>
                </a:schemeClr>
              </a:solidFill>
            </a:endParaRPr>
          </a:p>
        </p:txBody>
      </p:sp>
    </p:spTree>
    <p:extLst>
      <p:ext uri="{BB962C8B-B14F-4D97-AF65-F5344CB8AC3E}">
        <p14:creationId xmlns:p14="http://schemas.microsoft.com/office/powerpoint/2010/main" val="3317997012"/>
      </p:ext>
    </p:extLst>
  </p:cSld>
  <p:clrMapOvr>
    <a:masterClrMapping/>
  </p:clrMapOvr>
  <p:transition spd="slow">
    <p:cover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1" y="872835"/>
            <a:ext cx="11029616" cy="651927"/>
          </a:xfrm>
        </p:spPr>
        <p:txBody>
          <a:bodyPr>
            <a:noAutofit/>
          </a:bodyPr>
          <a:lstStyle/>
          <a:p>
            <a:r>
              <a:rPr lang="ru-RU" sz="4000" dirty="0" smtClean="0"/>
              <a:t>Развитие современной космонавтики</a:t>
            </a:r>
            <a:endParaRPr lang="ru-RU" sz="4000" dirty="0"/>
          </a:p>
        </p:txBody>
      </p:sp>
      <p:sp>
        <p:nvSpPr>
          <p:cNvPr id="3" name="Объект 2"/>
          <p:cNvSpPr>
            <a:spLocks noGrp="1"/>
          </p:cNvSpPr>
          <p:nvPr>
            <p:ph idx="1"/>
          </p:nvPr>
        </p:nvSpPr>
        <p:spPr>
          <a:xfrm>
            <a:off x="628902" y="1939429"/>
            <a:ext cx="11029615" cy="462950"/>
          </a:xfrm>
        </p:spPr>
        <p:txBody>
          <a:bodyPr>
            <a:noAutofit/>
          </a:bodyPr>
          <a:lstStyle/>
          <a:p>
            <a:r>
              <a:rPr lang="ru-RU" dirty="0">
                <a:solidFill>
                  <a:schemeClr val="accent1">
                    <a:lumMod val="50000"/>
                  </a:schemeClr>
                </a:solidFill>
              </a:rPr>
              <a:t>Космонавтика в России во многом наследует космические программы Советского Союза. Главным органом управления космической отрасли в России является государственная корпорация «Роскосмос</a:t>
            </a:r>
            <a:r>
              <a:rPr lang="ru-RU" dirty="0" smtClean="0">
                <a:solidFill>
                  <a:schemeClr val="accent1">
                    <a:lumMod val="50000"/>
                  </a:schemeClr>
                </a:solidFill>
              </a:rPr>
              <a:t>».</a:t>
            </a:r>
            <a:endParaRPr lang="ru-RU" dirty="0">
              <a:solidFill>
                <a:schemeClr val="accent1">
                  <a:lumMod val="50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380" y="2524257"/>
            <a:ext cx="7216658" cy="4097262"/>
          </a:xfrm>
          <a:prstGeom prst="rect">
            <a:avLst/>
          </a:prstGeom>
        </p:spPr>
      </p:pic>
    </p:spTree>
    <p:extLst>
      <p:ext uri="{BB962C8B-B14F-4D97-AF65-F5344CB8AC3E}">
        <p14:creationId xmlns:p14="http://schemas.microsoft.com/office/powerpoint/2010/main" val="260602049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1" y="943225"/>
            <a:ext cx="11029616" cy="1013800"/>
          </a:xfrm>
        </p:spPr>
        <p:txBody>
          <a:bodyPr>
            <a:noAutofit/>
          </a:bodyPr>
          <a:lstStyle/>
          <a:p>
            <a:r>
              <a:rPr lang="ru-RU" sz="9600" b="1" dirty="0" smtClean="0"/>
              <a:t>Роскосмос</a:t>
            </a:r>
            <a:endParaRPr lang="ru-RU" sz="9600" dirty="0"/>
          </a:p>
        </p:txBody>
      </p:sp>
      <p:sp>
        <p:nvSpPr>
          <p:cNvPr id="3" name="Объект 2"/>
          <p:cNvSpPr>
            <a:spLocks noGrp="1"/>
          </p:cNvSpPr>
          <p:nvPr>
            <p:ph idx="1"/>
          </p:nvPr>
        </p:nvSpPr>
        <p:spPr>
          <a:xfrm>
            <a:off x="581191" y="1957025"/>
            <a:ext cx="11029616" cy="521139"/>
          </a:xfrm>
        </p:spPr>
        <p:txBody>
          <a:bodyPr>
            <a:noAutofit/>
          </a:bodyPr>
          <a:lstStyle/>
          <a:p>
            <a:r>
              <a:rPr lang="ru-RU" dirty="0">
                <a:solidFill>
                  <a:schemeClr val="accent1">
                    <a:lumMod val="50000"/>
                  </a:schemeClr>
                </a:solidFill>
              </a:rPr>
              <a:t>Данная организация контролирует ряд предприятий, а также научных объединений, подавляющее большинство которых было создано во времена СССР. Среди них:</a:t>
            </a:r>
          </a:p>
        </p:txBody>
      </p:sp>
      <p:sp>
        <p:nvSpPr>
          <p:cNvPr id="4" name="Прямоугольник 3"/>
          <p:cNvSpPr/>
          <p:nvPr/>
        </p:nvSpPr>
        <p:spPr>
          <a:xfrm>
            <a:off x="521965" y="2552978"/>
            <a:ext cx="11148067" cy="3477875"/>
          </a:xfrm>
          <a:prstGeom prst="rect">
            <a:avLst/>
          </a:prstGeom>
        </p:spPr>
        <p:txBody>
          <a:bodyPr wrap="square">
            <a:spAutoFit/>
          </a:bodyPr>
          <a:lstStyle/>
          <a:p>
            <a:r>
              <a:rPr lang="ru-RU" sz="2000" dirty="0" smtClean="0">
                <a:solidFill>
                  <a:schemeClr val="accent1">
                    <a:lumMod val="50000"/>
                  </a:schemeClr>
                </a:solidFill>
                <a:latin typeface="Arial" panose="020B0604020202020204" pitchFamily="34" charset="0"/>
                <a:cs typeface="Arial" panose="020B0604020202020204" pitchFamily="34" charset="0"/>
              </a:rPr>
              <a:t>1-</a:t>
            </a:r>
            <a:r>
              <a:rPr lang="ru-RU" sz="2000" dirty="0" smtClean="0">
                <a:solidFill>
                  <a:schemeClr val="accent1">
                    <a:lumMod val="50000"/>
                  </a:schemeClr>
                </a:solidFill>
              </a:rPr>
              <a:t>Центр </a:t>
            </a:r>
            <a:r>
              <a:rPr lang="ru-RU" sz="2000" dirty="0">
                <a:solidFill>
                  <a:schemeClr val="accent1">
                    <a:lumMod val="50000"/>
                  </a:schemeClr>
                </a:solidFill>
              </a:rPr>
              <a:t>управления полетами. Научно-исследовательское подразделение института </a:t>
            </a:r>
            <a:r>
              <a:rPr lang="ru-RU" sz="2000" dirty="0" smtClean="0">
                <a:solidFill>
                  <a:schemeClr val="accent1">
                    <a:lumMod val="50000"/>
                  </a:schemeClr>
                </a:solidFill>
              </a:rPr>
              <a:t>машиностроения.</a:t>
            </a:r>
          </a:p>
          <a:p>
            <a:r>
              <a:rPr lang="ru-RU" sz="2000" dirty="0">
                <a:solidFill>
                  <a:schemeClr val="accent1">
                    <a:lumMod val="50000"/>
                  </a:schemeClr>
                </a:solidFill>
                <a:latin typeface="Arial" panose="020B0604020202020204" pitchFamily="34" charset="0"/>
                <a:cs typeface="Arial" panose="020B0604020202020204" pitchFamily="34" charset="0"/>
              </a:rPr>
              <a:t>2-</a:t>
            </a:r>
            <a:r>
              <a:rPr lang="ru-RU" sz="2000" dirty="0">
                <a:solidFill>
                  <a:schemeClr val="accent1">
                    <a:lumMod val="50000"/>
                  </a:schemeClr>
                </a:solidFill>
              </a:rPr>
              <a:t>Звездный городок — закрытый поселок городского типа, который основан в </a:t>
            </a:r>
            <a:r>
              <a:rPr lang="ru-RU" sz="2000" dirty="0">
                <a:solidFill>
                  <a:schemeClr val="accent1">
                    <a:lumMod val="50000"/>
                  </a:schemeClr>
                </a:solidFill>
                <a:latin typeface="Arial" panose="020B0604020202020204" pitchFamily="34" charset="0"/>
                <a:cs typeface="Arial" panose="020B0604020202020204" pitchFamily="34" charset="0"/>
              </a:rPr>
              <a:t>1961</a:t>
            </a:r>
            <a:r>
              <a:rPr lang="ru-RU" sz="2000" dirty="0">
                <a:solidFill>
                  <a:schemeClr val="accent1">
                    <a:lumMod val="50000"/>
                  </a:schemeClr>
                </a:solidFill>
              </a:rPr>
              <a:t>-м году на территории Щелковского района</a:t>
            </a:r>
            <a:r>
              <a:rPr lang="ru-RU" sz="2000" dirty="0" smtClean="0">
                <a:solidFill>
                  <a:schemeClr val="accent1">
                    <a:lumMod val="50000"/>
                  </a:schemeClr>
                </a:solidFill>
              </a:rPr>
              <a:t>.</a:t>
            </a:r>
          </a:p>
          <a:p>
            <a:r>
              <a:rPr lang="ru-RU" sz="2000" dirty="0">
                <a:solidFill>
                  <a:schemeClr val="accent1">
                    <a:lumMod val="50000"/>
                  </a:schemeClr>
                </a:solidFill>
                <a:latin typeface="Arial" panose="020B0604020202020204" pitchFamily="34" charset="0"/>
                <a:cs typeface="Arial" panose="020B0604020202020204" pitchFamily="34" charset="0"/>
              </a:rPr>
              <a:t>3-</a:t>
            </a:r>
            <a:r>
              <a:rPr lang="ru-RU" sz="2000" dirty="0">
                <a:solidFill>
                  <a:schemeClr val="accent1">
                    <a:lumMod val="50000"/>
                  </a:schemeClr>
                </a:solidFill>
              </a:rPr>
              <a:t>Центр подготовки космонавтов, названный именем Юрия Гагарина. Основан в </a:t>
            </a:r>
            <a:r>
              <a:rPr lang="ru-RU" sz="2000" dirty="0">
                <a:solidFill>
                  <a:schemeClr val="accent1">
                    <a:lumMod val="50000"/>
                  </a:schemeClr>
                </a:solidFill>
                <a:latin typeface="Arial" panose="020B0604020202020204" pitchFamily="34" charset="0"/>
                <a:cs typeface="Arial" panose="020B0604020202020204" pitchFamily="34" charset="0"/>
              </a:rPr>
              <a:t>1960</a:t>
            </a:r>
            <a:r>
              <a:rPr lang="ru-RU" sz="2000" dirty="0">
                <a:solidFill>
                  <a:schemeClr val="accent1">
                    <a:lumMod val="50000"/>
                  </a:schemeClr>
                </a:solidFill>
              </a:rPr>
              <a:t>-м году и располагается в Звездном городке</a:t>
            </a:r>
            <a:r>
              <a:rPr lang="ru-RU" sz="2000" dirty="0" smtClean="0">
                <a:solidFill>
                  <a:schemeClr val="accent1">
                    <a:lumMod val="50000"/>
                  </a:schemeClr>
                </a:solidFill>
              </a:rPr>
              <a:t>.</a:t>
            </a:r>
          </a:p>
          <a:p>
            <a:r>
              <a:rPr lang="ru-RU" sz="2000" dirty="0">
                <a:solidFill>
                  <a:schemeClr val="accent1">
                    <a:lumMod val="50000"/>
                  </a:schemeClr>
                </a:solidFill>
                <a:latin typeface="Arial" panose="020B0604020202020204" pitchFamily="34" charset="0"/>
                <a:cs typeface="Arial" panose="020B0604020202020204" pitchFamily="34" charset="0"/>
              </a:rPr>
              <a:t>4-</a:t>
            </a:r>
            <a:r>
              <a:rPr lang="ru-RU" sz="2000" dirty="0">
                <a:solidFill>
                  <a:schemeClr val="accent1">
                    <a:lumMod val="50000"/>
                  </a:schemeClr>
                </a:solidFill>
              </a:rPr>
              <a:t>Космодром «Байконур». Основан в </a:t>
            </a:r>
            <a:r>
              <a:rPr lang="ru-RU" sz="2000" dirty="0">
                <a:solidFill>
                  <a:schemeClr val="accent1">
                    <a:lumMod val="50000"/>
                  </a:schemeClr>
                </a:solidFill>
                <a:latin typeface="Arial" panose="020B0604020202020204" pitchFamily="34" charset="0"/>
                <a:cs typeface="Arial" panose="020B0604020202020204" pitchFamily="34" charset="0"/>
              </a:rPr>
              <a:t>1955</a:t>
            </a:r>
            <a:r>
              <a:rPr lang="ru-RU" sz="2000" dirty="0">
                <a:solidFill>
                  <a:schemeClr val="accent1">
                    <a:lumMod val="50000"/>
                  </a:schemeClr>
                </a:solidFill>
              </a:rPr>
              <a:t>-м году на территории в </a:t>
            </a:r>
            <a:r>
              <a:rPr lang="ru-RU" sz="2000" dirty="0">
                <a:solidFill>
                  <a:schemeClr val="accent1">
                    <a:lumMod val="50000"/>
                  </a:schemeClr>
                </a:solidFill>
                <a:latin typeface="Arial" panose="020B0604020202020204" pitchFamily="34" charset="0"/>
                <a:cs typeface="Arial" panose="020B0604020202020204" pitchFamily="34" charset="0"/>
              </a:rPr>
              <a:t>6717</a:t>
            </a:r>
            <a:r>
              <a:rPr lang="ru-RU" sz="2000" dirty="0">
                <a:solidFill>
                  <a:schemeClr val="accent1">
                    <a:lumMod val="50000"/>
                  </a:schemeClr>
                </a:solidFill>
              </a:rPr>
              <a:t> км² около города </a:t>
            </a:r>
            <a:r>
              <a:rPr lang="ru-RU" sz="2000" dirty="0" err="1">
                <a:solidFill>
                  <a:schemeClr val="accent1">
                    <a:lumMod val="50000"/>
                  </a:schemeClr>
                </a:solidFill>
              </a:rPr>
              <a:t>Казалы</a:t>
            </a:r>
            <a:r>
              <a:rPr lang="ru-RU" sz="2000" dirty="0">
                <a:solidFill>
                  <a:schemeClr val="accent1">
                    <a:lumMod val="50000"/>
                  </a:schemeClr>
                </a:solidFill>
              </a:rPr>
              <a:t>, Казахстан</a:t>
            </a:r>
            <a:r>
              <a:rPr lang="ru-RU" sz="2000" dirty="0" smtClean="0">
                <a:solidFill>
                  <a:schemeClr val="accent1">
                    <a:lumMod val="50000"/>
                  </a:schemeClr>
                </a:solidFill>
              </a:rPr>
              <a:t>.</a:t>
            </a:r>
          </a:p>
          <a:p>
            <a:r>
              <a:rPr lang="ru-RU" sz="2000" dirty="0">
                <a:solidFill>
                  <a:schemeClr val="accent1">
                    <a:lumMod val="50000"/>
                  </a:schemeClr>
                </a:solidFill>
                <a:latin typeface="Arial" panose="020B0604020202020204" pitchFamily="34" charset="0"/>
                <a:cs typeface="Arial" panose="020B0604020202020204" pitchFamily="34" charset="0"/>
              </a:rPr>
              <a:t>5-</a:t>
            </a:r>
            <a:r>
              <a:rPr lang="ru-RU" sz="2000" dirty="0">
                <a:solidFill>
                  <a:schemeClr val="accent1">
                    <a:lumMod val="50000"/>
                  </a:schemeClr>
                </a:solidFill>
              </a:rPr>
              <a:t>Космодром «Восточный» начал создаваться в </a:t>
            </a:r>
            <a:r>
              <a:rPr lang="ru-RU" sz="2000" dirty="0">
                <a:solidFill>
                  <a:schemeClr val="accent1">
                    <a:lumMod val="50000"/>
                  </a:schemeClr>
                </a:solidFill>
                <a:latin typeface="Arial" panose="020B0604020202020204" pitchFamily="34" charset="0"/>
                <a:cs typeface="Arial" panose="020B0604020202020204" pitchFamily="34" charset="0"/>
              </a:rPr>
              <a:t>2011</a:t>
            </a:r>
            <a:r>
              <a:rPr lang="ru-RU" sz="2000" dirty="0">
                <a:solidFill>
                  <a:schemeClr val="accent1">
                    <a:lumMod val="50000"/>
                  </a:schemeClr>
                </a:solidFill>
              </a:rPr>
              <a:t>-м году в Амурской области, около города Циолковский</a:t>
            </a:r>
            <a:r>
              <a:rPr lang="ru-RU" sz="2000" dirty="0" smtClean="0">
                <a:solidFill>
                  <a:schemeClr val="accent1">
                    <a:lumMod val="50000"/>
                  </a:schemeClr>
                </a:solidFill>
              </a:rPr>
              <a:t>.</a:t>
            </a:r>
          </a:p>
          <a:p>
            <a:r>
              <a:rPr lang="ru-RU" sz="2000" dirty="0">
                <a:solidFill>
                  <a:schemeClr val="accent1">
                    <a:lumMod val="50000"/>
                  </a:schemeClr>
                </a:solidFill>
                <a:latin typeface="Arial" panose="020B0604020202020204" pitchFamily="34" charset="0"/>
                <a:cs typeface="Arial" panose="020B0604020202020204" pitchFamily="34" charset="0"/>
              </a:rPr>
              <a:t>6-</a:t>
            </a:r>
            <a:r>
              <a:rPr lang="ru-RU" sz="2000" dirty="0">
                <a:solidFill>
                  <a:schemeClr val="accent1">
                    <a:lumMod val="50000"/>
                  </a:schemeClr>
                </a:solidFill>
              </a:rPr>
              <a:t>Космодром «Плесецк». </a:t>
            </a:r>
          </a:p>
        </p:txBody>
      </p:sp>
    </p:spTree>
    <p:extLst>
      <p:ext uri="{BB962C8B-B14F-4D97-AF65-F5344CB8AC3E}">
        <p14:creationId xmlns:p14="http://schemas.microsoft.com/office/powerpoint/2010/main" val="362297704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66896"/>
            <a:ext cx="11029616" cy="685177"/>
          </a:xfrm>
        </p:spPr>
        <p:txBody>
          <a:bodyPr>
            <a:noAutofit/>
          </a:bodyPr>
          <a:lstStyle/>
          <a:p>
            <a:r>
              <a:rPr lang="ru-RU" sz="4400" b="1" dirty="0" smtClean="0"/>
              <a:t>Развитие космонавтики в России</a:t>
            </a:r>
            <a:endParaRPr lang="ru-RU" sz="4400" dirty="0"/>
          </a:p>
        </p:txBody>
      </p:sp>
      <p:sp>
        <p:nvSpPr>
          <p:cNvPr id="3" name="Объект 2"/>
          <p:cNvSpPr>
            <a:spLocks noGrp="1"/>
          </p:cNvSpPr>
          <p:nvPr>
            <p:ph idx="1"/>
          </p:nvPr>
        </p:nvSpPr>
        <p:spPr>
          <a:xfrm>
            <a:off x="581192" y="1385625"/>
            <a:ext cx="11029616" cy="280071"/>
          </a:xfrm>
        </p:spPr>
        <p:txBody>
          <a:bodyPr>
            <a:noAutofit/>
          </a:bodyPr>
          <a:lstStyle/>
          <a:p>
            <a:r>
              <a:rPr lang="ru-RU" sz="2000" dirty="0">
                <a:solidFill>
                  <a:schemeClr val="bg1"/>
                </a:solidFill>
              </a:rPr>
              <a:t>Наследием Советского Союза для России стали несколько значимых космических </a:t>
            </a:r>
            <a:r>
              <a:rPr lang="ru-RU" sz="2000" dirty="0" smtClean="0">
                <a:solidFill>
                  <a:schemeClr val="bg1"/>
                </a:solidFill>
              </a:rPr>
              <a:t>программ.</a:t>
            </a:r>
            <a:endParaRPr lang="ru-RU" sz="2000" dirty="0">
              <a:solidFill>
                <a:schemeClr val="bg1"/>
              </a:solidFill>
            </a:endParaRPr>
          </a:p>
        </p:txBody>
      </p:sp>
      <p:sp>
        <p:nvSpPr>
          <p:cNvPr id="4" name="Прямоугольник 3"/>
          <p:cNvSpPr/>
          <p:nvPr/>
        </p:nvSpPr>
        <p:spPr>
          <a:xfrm>
            <a:off x="136810" y="1947044"/>
            <a:ext cx="6184669" cy="523220"/>
          </a:xfrm>
          <a:prstGeom prst="rect">
            <a:avLst/>
          </a:prstGeom>
        </p:spPr>
        <p:txBody>
          <a:bodyPr wrap="square">
            <a:spAutoFit/>
          </a:bodyPr>
          <a:lstStyle/>
          <a:p>
            <a:r>
              <a:rPr lang="ru-RU" sz="2800" dirty="0">
                <a:solidFill>
                  <a:schemeClr val="accent1">
                    <a:lumMod val="50000"/>
                  </a:schemeClr>
                </a:solidFill>
              </a:rPr>
              <a:t>Орбитальные станции «Мир» и «МКС»</a:t>
            </a:r>
          </a:p>
        </p:txBody>
      </p:sp>
      <p:sp>
        <p:nvSpPr>
          <p:cNvPr id="5" name="Прямоугольник 4"/>
          <p:cNvSpPr/>
          <p:nvPr/>
        </p:nvSpPr>
        <p:spPr>
          <a:xfrm>
            <a:off x="477631" y="2649002"/>
            <a:ext cx="6076604" cy="3539430"/>
          </a:xfrm>
          <a:prstGeom prst="rect">
            <a:avLst/>
          </a:prstGeom>
        </p:spPr>
        <p:txBody>
          <a:bodyPr wrap="square">
            <a:spAutoFit/>
          </a:bodyPr>
          <a:lstStyle/>
          <a:p>
            <a:r>
              <a:rPr lang="ru-RU" sz="2800" dirty="0">
                <a:solidFill>
                  <a:schemeClr val="accent1">
                    <a:lumMod val="50000"/>
                  </a:schemeClr>
                </a:solidFill>
              </a:rPr>
              <a:t>Прежде всего орбитальный комплекс «Мир» функционировал до </a:t>
            </a:r>
            <a:r>
              <a:rPr lang="ru-RU" sz="2800" dirty="0">
                <a:solidFill>
                  <a:schemeClr val="accent1">
                    <a:lumMod val="50000"/>
                  </a:schemeClr>
                </a:solidFill>
                <a:latin typeface="Arial" panose="020B0604020202020204" pitchFamily="34" charset="0"/>
                <a:cs typeface="Arial" panose="020B0604020202020204" pitchFamily="34" charset="0"/>
              </a:rPr>
              <a:t>2001</a:t>
            </a:r>
            <a:r>
              <a:rPr lang="ru-RU" sz="2800" dirty="0">
                <a:solidFill>
                  <a:schemeClr val="accent1">
                    <a:lumMod val="50000"/>
                  </a:schemeClr>
                </a:solidFill>
              </a:rPr>
              <a:t>-го года. До </a:t>
            </a:r>
            <a:r>
              <a:rPr lang="ru-RU" sz="2800" dirty="0">
                <a:solidFill>
                  <a:schemeClr val="accent1">
                    <a:lumMod val="50000"/>
                  </a:schemeClr>
                </a:solidFill>
                <a:latin typeface="Arial" panose="020B0604020202020204" pitchFamily="34" charset="0"/>
                <a:cs typeface="Arial" panose="020B0604020202020204" pitchFamily="34" charset="0"/>
              </a:rPr>
              <a:t>1991</a:t>
            </a:r>
            <a:r>
              <a:rPr lang="ru-RU" sz="2800" dirty="0">
                <a:solidFill>
                  <a:schemeClr val="accent1">
                    <a:lumMod val="50000"/>
                  </a:schemeClr>
                </a:solidFill>
              </a:rPr>
              <a:t>-го года в состав его конструкции были введены три модуля, а после – еще два, которые использовались для исследования атмосферы и поверхности Земли, а также ее природных ресурсов</a:t>
            </a:r>
            <a:r>
              <a:rPr lang="ru-RU" sz="2800" dirty="0" smtClean="0">
                <a:solidFill>
                  <a:schemeClr val="accent1">
                    <a:lumMod val="50000"/>
                  </a:schemeClr>
                </a:solidFill>
              </a:rPr>
              <a:t>.</a:t>
            </a:r>
            <a:endParaRPr lang="ru-RU" sz="2800" dirty="0">
              <a:solidFill>
                <a:schemeClr val="accent1">
                  <a:lumMod val="50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235" y="1947044"/>
            <a:ext cx="4576799" cy="4380650"/>
          </a:xfrm>
          <a:prstGeom prst="rect">
            <a:avLst/>
          </a:prstGeom>
        </p:spPr>
      </p:pic>
    </p:spTree>
    <p:extLst>
      <p:ext uri="{BB962C8B-B14F-4D97-AF65-F5344CB8AC3E}">
        <p14:creationId xmlns:p14="http://schemas.microsoft.com/office/powerpoint/2010/main" val="36005194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011098" y="2009704"/>
            <a:ext cx="4747996" cy="3850770"/>
          </a:xfrm>
        </p:spPr>
        <p:txBody>
          <a:bodyPr>
            <a:normAutofit fontScale="92500" lnSpcReduction="10000"/>
          </a:bodyPr>
          <a:lstStyle/>
          <a:p>
            <a:r>
              <a:rPr lang="ru-RU" dirty="0">
                <a:solidFill>
                  <a:schemeClr val="accent1">
                    <a:lumMod val="50000"/>
                  </a:schemeClr>
                </a:solidFill>
              </a:rPr>
              <a:t>В </a:t>
            </a:r>
            <a:r>
              <a:rPr lang="ru-RU" dirty="0">
                <a:solidFill>
                  <a:schemeClr val="accent1">
                    <a:lumMod val="50000"/>
                  </a:schemeClr>
                </a:solidFill>
                <a:latin typeface="Arial" panose="020B0604020202020204" pitchFamily="34" charset="0"/>
                <a:cs typeface="Arial" panose="020B0604020202020204" pitchFamily="34" charset="0"/>
              </a:rPr>
              <a:t>1992</a:t>
            </a:r>
            <a:r>
              <a:rPr lang="ru-RU" dirty="0">
                <a:solidFill>
                  <a:schemeClr val="accent1">
                    <a:lumMod val="50000"/>
                  </a:schemeClr>
                </a:solidFill>
              </a:rPr>
              <a:t>-м году началась совместная космическая программа США и России под названием «Мир — Шаттл», согласно которой американские шаттлы включали в свой экипаж российских космонавтов, а экипажи российских «Союз» состояли из космонавтов России и астронавтов США.  Экипажи обоих типов кораблей посещали станцию «Мир». В результате этого сотрудничества возникла идея международной космической станции, работа над которой будет проводиться совместно несколькими национальными космическими агентствами. </a:t>
            </a:r>
            <a:r>
              <a:rPr lang="ru-RU" dirty="0">
                <a:solidFill>
                  <a:schemeClr val="accent1">
                    <a:lumMod val="50000"/>
                  </a:schemeClr>
                </a:solidFill>
                <a:latin typeface="Arial" panose="020B0604020202020204" pitchFamily="34" charset="0"/>
                <a:cs typeface="Arial" panose="020B0604020202020204" pitchFamily="34" charset="0"/>
              </a:rPr>
              <a:t>20</a:t>
            </a:r>
            <a:r>
              <a:rPr lang="ru-RU" dirty="0">
                <a:solidFill>
                  <a:schemeClr val="accent1">
                    <a:lumMod val="50000"/>
                  </a:schemeClr>
                </a:solidFill>
              </a:rPr>
              <a:t>-го ноября </a:t>
            </a:r>
            <a:r>
              <a:rPr lang="ru-RU" dirty="0">
                <a:solidFill>
                  <a:schemeClr val="accent1">
                    <a:lumMod val="50000"/>
                  </a:schemeClr>
                </a:solidFill>
                <a:latin typeface="Arial" panose="020B0604020202020204" pitchFamily="34" charset="0"/>
                <a:cs typeface="Arial" panose="020B0604020202020204" pitchFamily="34" charset="0"/>
              </a:rPr>
              <a:t>1998</a:t>
            </a:r>
            <a:r>
              <a:rPr lang="ru-RU" dirty="0">
                <a:solidFill>
                  <a:schemeClr val="accent1">
                    <a:lumMod val="50000"/>
                  </a:schemeClr>
                </a:solidFill>
              </a:rPr>
              <a:t>-го года на орбиту </a:t>
            </a:r>
            <a:r>
              <a:rPr lang="ru-RU" b="1" i="1" dirty="0">
                <a:solidFill>
                  <a:schemeClr val="accent1">
                    <a:lumMod val="50000"/>
                  </a:schemeClr>
                </a:solidFill>
                <a:hlinkClick r:id="rId2"/>
              </a:rPr>
              <a:t>Земли</a:t>
            </a:r>
            <a:r>
              <a:rPr lang="ru-RU" dirty="0">
                <a:solidFill>
                  <a:schemeClr val="accent1">
                    <a:lumMod val="50000"/>
                  </a:schemeClr>
                </a:solidFill>
                <a:hlinkClick r:id="rId2"/>
              </a:rPr>
              <a:t> </a:t>
            </a:r>
            <a:r>
              <a:rPr lang="ru-RU" dirty="0">
                <a:solidFill>
                  <a:schemeClr val="accent1">
                    <a:lumMod val="50000"/>
                  </a:schemeClr>
                </a:solidFill>
              </a:rPr>
              <a:t>Россией был выведен первый модуль станции</a:t>
            </a:r>
            <a:r>
              <a:rPr lang="ru-RU" dirty="0" smtClean="0">
                <a:solidFill>
                  <a:schemeClr val="accent1">
                    <a:lumMod val="50000"/>
                  </a:schemeClr>
                </a:solidFill>
              </a:rPr>
              <a:t>.</a:t>
            </a:r>
            <a:endParaRPr lang="ru-RU" dirty="0">
              <a:solidFill>
                <a:schemeClr val="accent1">
                  <a:lumMod val="50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44" y="2009704"/>
            <a:ext cx="6535146" cy="4347909"/>
          </a:xfrm>
          <a:prstGeom prst="rect">
            <a:avLst/>
          </a:prstGeom>
        </p:spPr>
      </p:pic>
      <p:sp>
        <p:nvSpPr>
          <p:cNvPr id="5" name="Прямоугольник 4"/>
          <p:cNvSpPr/>
          <p:nvPr/>
        </p:nvSpPr>
        <p:spPr>
          <a:xfrm>
            <a:off x="7126882" y="5860474"/>
            <a:ext cx="4516429" cy="584775"/>
          </a:xfrm>
          <a:prstGeom prst="rect">
            <a:avLst/>
          </a:prstGeom>
        </p:spPr>
        <p:txBody>
          <a:bodyPr wrap="square">
            <a:spAutoFit/>
          </a:bodyPr>
          <a:lstStyle/>
          <a:p>
            <a:r>
              <a:rPr lang="ru-RU" sz="1600" dirty="0">
                <a:solidFill>
                  <a:schemeClr val="accent1">
                    <a:lumMod val="50000"/>
                  </a:schemeClr>
                </a:solidFill>
              </a:rPr>
              <a:t>В </a:t>
            </a:r>
            <a:r>
              <a:rPr lang="ru-RU" sz="1600" dirty="0">
                <a:solidFill>
                  <a:schemeClr val="accent1">
                    <a:lumMod val="50000"/>
                  </a:schemeClr>
                </a:solidFill>
                <a:latin typeface="Arial" panose="020B0604020202020204" pitchFamily="34" charset="0"/>
                <a:cs typeface="Arial" panose="020B0604020202020204" pitchFamily="34" charset="0"/>
              </a:rPr>
              <a:t>2016</a:t>
            </a:r>
            <a:r>
              <a:rPr lang="ru-RU" sz="1600" dirty="0">
                <a:solidFill>
                  <a:schemeClr val="accent1">
                    <a:lumMod val="50000"/>
                  </a:schemeClr>
                </a:solidFill>
              </a:rPr>
              <a:t>-м году конструкция МКС включает </a:t>
            </a:r>
            <a:r>
              <a:rPr lang="ru-RU" sz="1600" dirty="0">
                <a:solidFill>
                  <a:schemeClr val="accent1">
                    <a:lumMod val="50000"/>
                  </a:schemeClr>
                </a:solidFill>
                <a:latin typeface="Arial" panose="020B0604020202020204" pitchFamily="34" charset="0"/>
                <a:cs typeface="Arial" panose="020B0604020202020204" pitchFamily="34" charset="0"/>
              </a:rPr>
              <a:t>14</a:t>
            </a:r>
            <a:r>
              <a:rPr lang="ru-RU" sz="1600" dirty="0">
                <a:solidFill>
                  <a:schemeClr val="accent1">
                    <a:lumMod val="50000"/>
                  </a:schemeClr>
                </a:solidFill>
              </a:rPr>
              <a:t> модулей, среди которых </a:t>
            </a:r>
            <a:r>
              <a:rPr lang="ru-RU" sz="1600" dirty="0">
                <a:solidFill>
                  <a:schemeClr val="accent1">
                    <a:lumMod val="50000"/>
                  </a:schemeClr>
                </a:solidFill>
                <a:latin typeface="Arial" panose="020B0604020202020204" pitchFamily="34" charset="0"/>
                <a:cs typeface="Arial" panose="020B0604020202020204" pitchFamily="34" charset="0"/>
              </a:rPr>
              <a:t>5</a:t>
            </a:r>
            <a:r>
              <a:rPr lang="ru-RU" sz="1600" dirty="0">
                <a:solidFill>
                  <a:schemeClr val="accent1">
                    <a:lumMod val="50000"/>
                  </a:schemeClr>
                </a:solidFill>
              </a:rPr>
              <a:t> российских.</a:t>
            </a:r>
          </a:p>
        </p:txBody>
      </p:sp>
    </p:spTree>
    <p:extLst>
      <p:ext uri="{BB962C8B-B14F-4D97-AF65-F5344CB8AC3E}">
        <p14:creationId xmlns:p14="http://schemas.microsoft.com/office/powerpoint/2010/main" val="411190623"/>
      </p:ext>
    </p:extLst>
  </p:cSld>
  <p:clrMapOvr>
    <a:masterClrMapping/>
  </p:clrMapOvr>
  <p:transition spd="slow">
    <p:cover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1" y="881148"/>
            <a:ext cx="11029616" cy="635301"/>
          </a:xfrm>
        </p:spPr>
        <p:txBody>
          <a:bodyPr>
            <a:noAutofit/>
          </a:bodyPr>
          <a:lstStyle/>
          <a:p>
            <a:r>
              <a:rPr lang="ru-RU" sz="4000" b="1" dirty="0"/>
              <a:t>Пилотируемые космические </a:t>
            </a:r>
            <a:r>
              <a:rPr lang="ru-RU" sz="4000" b="1" dirty="0" smtClean="0"/>
              <a:t>корабли</a:t>
            </a:r>
            <a:endParaRPr lang="ru-RU" sz="4000" dirty="0"/>
          </a:p>
        </p:txBody>
      </p:sp>
      <p:sp>
        <p:nvSpPr>
          <p:cNvPr id="3" name="Объект 2"/>
          <p:cNvSpPr>
            <a:spLocks noGrp="1"/>
          </p:cNvSpPr>
          <p:nvPr>
            <p:ph idx="1"/>
          </p:nvPr>
        </p:nvSpPr>
        <p:spPr>
          <a:xfrm>
            <a:off x="581191" y="1961801"/>
            <a:ext cx="10882060" cy="1313413"/>
          </a:xfrm>
        </p:spPr>
        <p:txBody>
          <a:bodyPr>
            <a:normAutofit/>
          </a:bodyPr>
          <a:lstStyle/>
          <a:p>
            <a:r>
              <a:rPr lang="ru-RU" dirty="0">
                <a:solidFill>
                  <a:schemeClr val="accent1">
                    <a:lumMod val="50000"/>
                  </a:schemeClr>
                </a:solidFill>
              </a:rPr>
              <a:t>Другим важным наследием Советского Союза является серия кораблей «Союз», включающая ряд модификаций. Последняя из разработанных в СССР модификаций — «Союз-ТМ», который впервые стартовал в </a:t>
            </a:r>
            <a:r>
              <a:rPr lang="ru-RU" dirty="0">
                <a:solidFill>
                  <a:schemeClr val="accent1">
                    <a:lumMod val="50000"/>
                  </a:schemeClr>
                </a:solidFill>
                <a:latin typeface="Arial" panose="020B0604020202020204" pitchFamily="34" charset="0"/>
                <a:cs typeface="Arial" panose="020B0604020202020204" pitchFamily="34" charset="0"/>
              </a:rPr>
              <a:t>1986</a:t>
            </a:r>
            <a:r>
              <a:rPr lang="ru-RU" dirty="0">
                <a:solidFill>
                  <a:schemeClr val="accent1">
                    <a:lumMod val="50000"/>
                  </a:schemeClr>
                </a:solidFill>
              </a:rPr>
              <a:t>-м году. В </a:t>
            </a:r>
            <a:r>
              <a:rPr lang="ru-RU" dirty="0">
                <a:solidFill>
                  <a:schemeClr val="accent1">
                    <a:lumMod val="50000"/>
                  </a:schemeClr>
                </a:solidFill>
                <a:latin typeface="Arial" panose="020B0604020202020204" pitchFamily="34" charset="0"/>
                <a:cs typeface="Arial" panose="020B0604020202020204" pitchFamily="34" charset="0"/>
              </a:rPr>
              <a:t>2002</a:t>
            </a:r>
            <a:r>
              <a:rPr lang="ru-RU" dirty="0">
                <a:solidFill>
                  <a:schemeClr val="accent1">
                    <a:lumMod val="50000"/>
                  </a:schemeClr>
                </a:solidFill>
              </a:rPr>
              <a:t>-м году космическая программа России включила в эксплуатацию новую модификацию – «Союз-ТМА», а в </a:t>
            </a:r>
            <a:r>
              <a:rPr lang="ru-RU" dirty="0">
                <a:solidFill>
                  <a:schemeClr val="accent1">
                    <a:lumMod val="50000"/>
                  </a:schemeClr>
                </a:solidFill>
                <a:latin typeface="Arial" panose="020B0604020202020204" pitchFamily="34" charset="0"/>
                <a:cs typeface="Arial" panose="020B0604020202020204" pitchFamily="34" charset="0"/>
              </a:rPr>
              <a:t>2010</a:t>
            </a:r>
            <a:r>
              <a:rPr lang="ru-RU" dirty="0">
                <a:solidFill>
                  <a:schemeClr val="accent1">
                    <a:lumMod val="50000"/>
                  </a:schemeClr>
                </a:solidFill>
              </a:rPr>
              <a:t>-м – «Союз ТМА-М».</a:t>
            </a:r>
          </a:p>
        </p:txBody>
      </p:sp>
      <p:sp>
        <p:nvSpPr>
          <p:cNvPr id="4" name="Прямоугольник 3"/>
          <p:cNvSpPr/>
          <p:nvPr/>
        </p:nvSpPr>
        <p:spPr>
          <a:xfrm>
            <a:off x="581191" y="3720566"/>
            <a:ext cx="11214569" cy="1200329"/>
          </a:xfrm>
          <a:prstGeom prst="rect">
            <a:avLst/>
          </a:prstGeom>
        </p:spPr>
        <p:txBody>
          <a:bodyPr wrap="square">
            <a:spAutoFit/>
          </a:bodyPr>
          <a:lstStyle/>
          <a:p>
            <a:r>
              <a:rPr lang="ru-RU" dirty="0">
                <a:solidFill>
                  <a:schemeClr val="accent1">
                    <a:lumMod val="50000"/>
                  </a:schemeClr>
                </a:solidFill>
              </a:rPr>
              <a:t>Стоит отметить, что было совершено </a:t>
            </a:r>
            <a:r>
              <a:rPr lang="ru-RU" dirty="0">
                <a:solidFill>
                  <a:schemeClr val="accent1">
                    <a:lumMod val="50000"/>
                  </a:schemeClr>
                </a:solidFill>
                <a:latin typeface="Arial" panose="020B0604020202020204" pitchFamily="34" charset="0"/>
                <a:cs typeface="Arial" panose="020B0604020202020204" pitchFamily="34" charset="0"/>
              </a:rPr>
              <a:t>127</a:t>
            </a:r>
            <a:r>
              <a:rPr lang="ru-RU" dirty="0">
                <a:solidFill>
                  <a:schemeClr val="accent1">
                    <a:lumMod val="50000"/>
                  </a:schemeClr>
                </a:solidFill>
              </a:rPr>
              <a:t> запусков кораблей серии «Союз», из них два завершились катастрофой и два – авариями без жертв. Подобной статистикой может похвастаться лишь американская программа «Спейс шаттл», которая, однако, была прекращена в </a:t>
            </a:r>
            <a:r>
              <a:rPr lang="ru-RU" dirty="0">
                <a:solidFill>
                  <a:schemeClr val="accent1">
                    <a:lumMod val="50000"/>
                  </a:schemeClr>
                </a:solidFill>
                <a:latin typeface="Arial" panose="020B0604020202020204" pitchFamily="34" charset="0"/>
                <a:cs typeface="Arial" panose="020B0604020202020204" pitchFamily="34" charset="0"/>
              </a:rPr>
              <a:t>2011</a:t>
            </a:r>
            <a:r>
              <a:rPr lang="ru-RU" dirty="0">
                <a:solidFill>
                  <a:schemeClr val="accent1">
                    <a:lumMod val="50000"/>
                  </a:schemeClr>
                </a:solidFill>
              </a:rPr>
              <a:t>-м году. Т</a:t>
            </a:r>
            <a:r>
              <a:rPr lang="ru-RU" dirty="0" smtClean="0">
                <a:solidFill>
                  <a:schemeClr val="accent1">
                    <a:lumMod val="50000"/>
                  </a:schemeClr>
                </a:solidFill>
              </a:rPr>
              <a:t>ранспортировкой </a:t>
            </a:r>
            <a:r>
              <a:rPr lang="ru-RU" dirty="0">
                <a:solidFill>
                  <a:schemeClr val="accent1">
                    <a:lumMod val="50000"/>
                  </a:schemeClr>
                </a:solidFill>
              </a:rPr>
              <a:t>космонавтов и астронавтов на МКС занимаются лишь российские корабли «Союз».</a:t>
            </a:r>
          </a:p>
        </p:txBody>
      </p:sp>
    </p:spTree>
    <p:extLst>
      <p:ext uri="{BB962C8B-B14F-4D97-AF65-F5344CB8AC3E}">
        <p14:creationId xmlns:p14="http://schemas.microsoft.com/office/powerpoint/2010/main" val="42528173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922713"/>
            <a:ext cx="11029616" cy="568800"/>
          </a:xfrm>
        </p:spPr>
        <p:txBody>
          <a:bodyPr>
            <a:noAutofit/>
          </a:bodyPr>
          <a:lstStyle/>
          <a:p>
            <a:r>
              <a:rPr lang="ru-RU" sz="3200" dirty="0" smtClean="0"/>
              <a:t>Основоположники российской космонавтики.</a:t>
            </a:r>
            <a:endParaRPr lang="ru-RU" sz="3200" dirty="0"/>
          </a:p>
        </p:txBody>
      </p:sp>
      <p:sp>
        <p:nvSpPr>
          <p:cNvPr id="3" name="Объект 2"/>
          <p:cNvSpPr>
            <a:spLocks noGrp="1"/>
          </p:cNvSpPr>
          <p:nvPr>
            <p:ph idx="1"/>
          </p:nvPr>
        </p:nvSpPr>
        <p:spPr>
          <a:xfrm>
            <a:off x="581192" y="1914489"/>
            <a:ext cx="11029615" cy="945089"/>
          </a:xfrm>
        </p:spPr>
        <p:txBody>
          <a:bodyPr>
            <a:normAutofit/>
          </a:bodyPr>
          <a:lstStyle/>
          <a:p>
            <a:pPr marL="0" indent="0">
              <a:buNone/>
            </a:pPr>
            <a:r>
              <a:rPr lang="ru-RU" sz="2400" dirty="0" smtClean="0">
                <a:solidFill>
                  <a:schemeClr val="accent1">
                    <a:lumMod val="75000"/>
                  </a:schemeClr>
                </a:solidFill>
              </a:rPr>
              <a:t>К основоположникам космонавтики в странах бывшего СССР и современной России можно отнести</a:t>
            </a:r>
            <a:r>
              <a:rPr lang="en-US" sz="2400" dirty="0" smtClean="0">
                <a:solidFill>
                  <a:schemeClr val="accent1">
                    <a:lumMod val="75000"/>
                  </a:schemeClr>
                </a:solidFill>
                <a:latin typeface="Arial Rounded MT Bold" panose="020F0704030504030204" pitchFamily="34" charset="0"/>
              </a:rPr>
              <a:t>:</a:t>
            </a:r>
            <a:endParaRPr lang="ru-RU" sz="2400" dirty="0">
              <a:solidFill>
                <a:schemeClr val="accent1">
                  <a:lumMod val="75000"/>
                </a:schemeClr>
              </a:solidFill>
            </a:endParaRPr>
          </a:p>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537" y="2618509"/>
            <a:ext cx="4584218" cy="3442748"/>
          </a:xfrm>
          <a:prstGeom prst="rect">
            <a:avLst/>
          </a:prstGeom>
        </p:spPr>
      </p:pic>
      <p:sp>
        <p:nvSpPr>
          <p:cNvPr id="7" name="Прямоугольник 6"/>
          <p:cNvSpPr/>
          <p:nvPr/>
        </p:nvSpPr>
        <p:spPr>
          <a:xfrm>
            <a:off x="1181753" y="6061256"/>
            <a:ext cx="4013702" cy="369332"/>
          </a:xfrm>
          <a:prstGeom prst="rect">
            <a:avLst/>
          </a:prstGeom>
        </p:spPr>
        <p:txBody>
          <a:bodyPr wrap="square">
            <a:spAutoFit/>
          </a:bodyPr>
          <a:lstStyle/>
          <a:p>
            <a:r>
              <a:rPr lang="ru-RU" dirty="0">
                <a:solidFill>
                  <a:schemeClr val="accent1">
                    <a:lumMod val="75000"/>
                  </a:schemeClr>
                </a:solidFill>
              </a:rPr>
              <a:t>Константин Эдуардович Циолковский</a:t>
            </a:r>
          </a:p>
        </p:txBody>
      </p:sp>
      <p:pic>
        <p:nvPicPr>
          <p:cNvPr id="9" name="Рисунок 8"/>
          <p:cNvPicPr>
            <a:picLocks noChangeAspect="1"/>
          </p:cNvPicPr>
          <p:nvPr/>
        </p:nvPicPr>
        <p:blipFill>
          <a:blip r:embed="rId3"/>
          <a:stretch>
            <a:fillRect/>
          </a:stretch>
        </p:blipFill>
        <p:spPr>
          <a:xfrm>
            <a:off x="6507457" y="2618509"/>
            <a:ext cx="4459179" cy="3442748"/>
          </a:xfrm>
          <a:prstGeom prst="rect">
            <a:avLst/>
          </a:prstGeom>
        </p:spPr>
      </p:pic>
      <p:sp>
        <p:nvSpPr>
          <p:cNvPr id="10" name="Прямоугольник 9"/>
          <p:cNvSpPr/>
          <p:nvPr/>
        </p:nvSpPr>
        <p:spPr>
          <a:xfrm>
            <a:off x="6811812" y="6061256"/>
            <a:ext cx="3850468" cy="461665"/>
          </a:xfrm>
          <a:prstGeom prst="rect">
            <a:avLst/>
          </a:prstGeom>
        </p:spPr>
        <p:txBody>
          <a:bodyPr wrap="square">
            <a:spAutoFit/>
          </a:bodyPr>
          <a:lstStyle/>
          <a:p>
            <a:r>
              <a:rPr lang="ru-RU" sz="2400" dirty="0">
                <a:solidFill>
                  <a:schemeClr val="accent1">
                    <a:lumMod val="75000"/>
                  </a:schemeClr>
                </a:solidFill>
              </a:rPr>
              <a:t>Королёв Сергей Павлович</a:t>
            </a:r>
          </a:p>
        </p:txBody>
      </p:sp>
    </p:spTree>
    <p:extLst>
      <p:ext uri="{BB962C8B-B14F-4D97-AF65-F5344CB8AC3E}">
        <p14:creationId xmlns:p14="http://schemas.microsoft.com/office/powerpoint/2010/main" val="278261892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24196" y="2344301"/>
            <a:ext cx="5573530" cy="3794645"/>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138" y="2344302"/>
            <a:ext cx="5697532" cy="3794645"/>
          </a:xfrm>
          <a:prstGeom prst="rect">
            <a:avLst/>
          </a:prstGeom>
        </p:spPr>
      </p:pic>
    </p:spTree>
    <p:extLst>
      <p:ext uri="{BB962C8B-B14F-4D97-AF65-F5344CB8AC3E}">
        <p14:creationId xmlns:p14="http://schemas.microsoft.com/office/powerpoint/2010/main" val="62793504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5556" y="1787236"/>
            <a:ext cx="6218619" cy="4522124"/>
          </a:xfrm>
        </p:spPr>
        <p:txBody>
          <a:bodyPr/>
          <a:lstStyle/>
          <a:p>
            <a:r>
              <a:rPr lang="ru-RU" dirty="0">
                <a:solidFill>
                  <a:schemeClr val="accent1">
                    <a:lumMod val="50000"/>
                  </a:schemeClr>
                </a:solidFill>
              </a:rPr>
              <a:t>Сегодня ведется разработка нового поколения космических кораблей на замену советских «Союзов», которое символизирует новую эпоху освоения космоса Россией и называются «Федерация». Интересно, что название было выбрано по результатам голосования россиян. Задачи, которые поставлены перед «Федерацией» — это транспортировка космонавтов и грузов на орбитальные станции Земли, а также полет и посадка на Луну. Среди особенностей корабля: наличие санузла, возможность доставки шести людей на космическую станцию и четырех – на Луну (или к астероиду), возможность доставки на МКС груза массой </a:t>
            </a:r>
            <a:r>
              <a:rPr lang="ru-RU" dirty="0">
                <a:solidFill>
                  <a:schemeClr val="accent1">
                    <a:lumMod val="50000"/>
                  </a:schemeClr>
                </a:solidFill>
                <a:latin typeface="Arial" panose="020B0604020202020204" pitchFamily="34" charset="0"/>
                <a:cs typeface="Arial" panose="020B0604020202020204" pitchFamily="34" charset="0"/>
              </a:rPr>
              <a:t>2</a:t>
            </a:r>
            <a:r>
              <a:rPr lang="ru-RU" dirty="0">
                <a:solidFill>
                  <a:schemeClr val="accent1">
                    <a:lumMod val="50000"/>
                  </a:schemeClr>
                </a:solidFill>
              </a:rPr>
              <a:t> тонны. Новый пилотируемый корабль также заменит и транспортные корабли серии «Прогресс».</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175" y="2441170"/>
            <a:ext cx="5383877" cy="3214255"/>
          </a:xfrm>
          <a:prstGeom prst="rect">
            <a:avLst/>
          </a:prstGeom>
        </p:spPr>
      </p:pic>
    </p:spTree>
    <p:extLst>
      <p:ext uri="{BB962C8B-B14F-4D97-AF65-F5344CB8AC3E}">
        <p14:creationId xmlns:p14="http://schemas.microsoft.com/office/powerpoint/2010/main" val="127626546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876" y="606828"/>
            <a:ext cx="11306008" cy="1030779"/>
          </a:xfrm>
        </p:spPr>
        <p:txBody>
          <a:bodyPr>
            <a:normAutofit/>
          </a:bodyPr>
          <a:lstStyle/>
          <a:p>
            <a:r>
              <a:rPr lang="ru-RU" sz="5400" b="1" dirty="0"/>
              <a:t>Космическая программа </a:t>
            </a:r>
            <a:r>
              <a:rPr lang="ru-RU" sz="5400" b="1" dirty="0" smtClean="0"/>
              <a:t>РФ</a:t>
            </a:r>
            <a:endParaRPr lang="ru-RU" sz="5400" dirty="0"/>
          </a:p>
        </p:txBody>
      </p:sp>
      <p:sp>
        <p:nvSpPr>
          <p:cNvPr id="3" name="Объект 2"/>
          <p:cNvSpPr>
            <a:spLocks noGrp="1"/>
          </p:cNvSpPr>
          <p:nvPr>
            <p:ph idx="1"/>
          </p:nvPr>
        </p:nvSpPr>
        <p:spPr>
          <a:xfrm>
            <a:off x="439876" y="1872925"/>
            <a:ext cx="11306008" cy="4768944"/>
          </a:xfrm>
        </p:spPr>
        <p:txBody>
          <a:bodyPr>
            <a:normAutofit/>
          </a:bodyPr>
          <a:lstStyle/>
          <a:p>
            <a:r>
              <a:rPr lang="ru-RU" dirty="0">
                <a:solidFill>
                  <a:schemeClr val="accent1">
                    <a:lumMod val="50000"/>
                  </a:schemeClr>
                </a:solidFill>
              </a:rPr>
              <a:t>Помимо разработки и испытаний уже описанного нового космического корабля «Федерация» и поддержки деятельности МКС, космическая программа России включает следующие задачи:</a:t>
            </a:r>
          </a:p>
          <a:p>
            <a:r>
              <a:rPr lang="ru-RU" dirty="0">
                <a:solidFill>
                  <a:schemeClr val="accent1">
                    <a:lumMod val="50000"/>
                  </a:schemeClr>
                </a:solidFill>
              </a:rPr>
              <a:t>Расширение состава орбитальной спутниковой группировки, которая на </a:t>
            </a:r>
            <a:r>
              <a:rPr lang="ru-RU" dirty="0">
                <a:solidFill>
                  <a:schemeClr val="accent1">
                    <a:lumMod val="50000"/>
                  </a:schemeClr>
                </a:solidFill>
                <a:latin typeface="Arial" panose="020B0604020202020204" pitchFamily="34" charset="0"/>
                <a:cs typeface="Arial" panose="020B0604020202020204" pitchFamily="34" charset="0"/>
              </a:rPr>
              <a:t>2016</a:t>
            </a:r>
            <a:r>
              <a:rPr lang="ru-RU" dirty="0">
                <a:solidFill>
                  <a:schemeClr val="accent1">
                    <a:lumMod val="50000"/>
                  </a:schemeClr>
                </a:solidFill>
              </a:rPr>
              <a:t>-й год состоит из 141-го космического аппарата. Среди них семь спутников дистанционного зондирования (ДЗЗ), пять научных спутников («Спектр-Р», «МиР», «Аист №</a:t>
            </a:r>
            <a:r>
              <a:rPr lang="ru-RU" dirty="0">
                <a:solidFill>
                  <a:schemeClr val="accent1">
                    <a:lumMod val="50000"/>
                  </a:schemeClr>
                </a:solidFill>
                <a:latin typeface="Arial" panose="020B0604020202020204" pitchFamily="34" charset="0"/>
                <a:cs typeface="Arial" panose="020B0604020202020204" pitchFamily="34" charset="0"/>
              </a:rPr>
              <a:t>1</a:t>
            </a:r>
            <a:r>
              <a:rPr lang="ru-RU" dirty="0">
                <a:solidFill>
                  <a:schemeClr val="accent1">
                    <a:lumMod val="50000"/>
                  </a:schemeClr>
                </a:solidFill>
              </a:rPr>
              <a:t>/№</a:t>
            </a:r>
            <a:r>
              <a:rPr lang="ru-RU" dirty="0">
                <a:solidFill>
                  <a:schemeClr val="accent1">
                    <a:lumMod val="50000"/>
                  </a:schemeClr>
                </a:solidFill>
                <a:latin typeface="Arial" panose="020B0604020202020204" pitchFamily="34" charset="0"/>
                <a:cs typeface="Arial" panose="020B0604020202020204" pitchFamily="34" charset="0"/>
              </a:rPr>
              <a:t>2</a:t>
            </a:r>
            <a:r>
              <a:rPr lang="ru-RU" dirty="0">
                <a:solidFill>
                  <a:schemeClr val="accent1">
                    <a:lumMod val="50000"/>
                  </a:schemeClr>
                </a:solidFill>
              </a:rPr>
              <a:t>», «Можаец»), 29 навигационных (ГЛОНАСС) и более 60-ти спутников связи. Кроме того, не менее 60-ти спутников военного и разведывательного характера.</a:t>
            </a:r>
          </a:p>
          <a:p>
            <a:r>
              <a:rPr lang="ru-RU" dirty="0">
                <a:solidFill>
                  <a:schemeClr val="accent1">
                    <a:lumMod val="50000"/>
                  </a:schemeClr>
                </a:solidFill>
              </a:rPr>
              <a:t>Проведение летных испытаний нового семейства ракет-носителей «Ангара» вместе с пилотируемым транспортным кораблем нового корабля – прототип «Федерации». За обеспечение запусков отвечает космодром «Восточный».</a:t>
            </a:r>
          </a:p>
          <a:p>
            <a:r>
              <a:rPr lang="ru-RU" dirty="0">
                <a:solidFill>
                  <a:schemeClr val="accent1">
                    <a:lumMod val="50000"/>
                  </a:schemeClr>
                </a:solidFill>
              </a:rPr>
              <a:t>Разработка двигателя ракеты на природном газе, вероятно – метане.</a:t>
            </a:r>
          </a:p>
          <a:p>
            <a:r>
              <a:rPr lang="ru-RU" dirty="0">
                <a:solidFill>
                  <a:schemeClr val="accent1">
                    <a:lumMod val="50000"/>
                  </a:schemeClr>
                </a:solidFill>
              </a:rPr>
              <a:t>В рамках проекта под названием «Резонанс» — исследование магнитосферы Земли и воздействия на нее электромагнитных волн.</a:t>
            </a:r>
          </a:p>
          <a:p>
            <a:r>
              <a:rPr lang="ru-RU" dirty="0">
                <a:solidFill>
                  <a:schemeClr val="accent1">
                    <a:lumMod val="50000"/>
                  </a:schemeClr>
                </a:solidFill>
              </a:rPr>
              <a:t>Исследования Луны посредством запуска нескольких космических аппаратов.</a:t>
            </a:r>
          </a:p>
          <a:p>
            <a:endParaRPr lang="ru-RU" dirty="0">
              <a:solidFill>
                <a:schemeClr val="accent1">
                  <a:lumMod val="50000"/>
                </a:schemeClr>
              </a:solidFill>
            </a:endParaRPr>
          </a:p>
        </p:txBody>
      </p:sp>
    </p:spTree>
    <p:extLst>
      <p:ext uri="{BB962C8B-B14F-4D97-AF65-F5344CB8AC3E}">
        <p14:creationId xmlns:p14="http://schemas.microsoft.com/office/powerpoint/2010/main" val="311636401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8352" y="2467147"/>
            <a:ext cx="1904314" cy="457201"/>
          </a:xfrm>
        </p:spPr>
        <p:txBody>
          <a:bodyPr>
            <a:normAutofit fontScale="90000"/>
          </a:bodyPr>
          <a:lstStyle/>
          <a:p>
            <a:r>
              <a:rPr lang="ru-RU" dirty="0" smtClean="0">
                <a:solidFill>
                  <a:schemeClr val="accent1">
                    <a:lumMod val="50000"/>
                  </a:schemeClr>
                </a:solidFill>
              </a:rPr>
              <a:t>«</a:t>
            </a:r>
            <a:r>
              <a:rPr lang="ru-RU" dirty="0">
                <a:solidFill>
                  <a:schemeClr val="accent1">
                    <a:lumMod val="50000"/>
                  </a:schemeClr>
                </a:solidFill>
              </a:rPr>
              <a:t>Спектр-Р</a:t>
            </a:r>
            <a:r>
              <a:rPr lang="ru-RU" dirty="0" smtClean="0">
                <a:solidFill>
                  <a:schemeClr val="accent1">
                    <a:lumMod val="50000"/>
                  </a:schemeClr>
                </a:solidFill>
              </a:rPr>
              <a: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206" y="2924348"/>
            <a:ext cx="4560607" cy="2565342"/>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780" y="2147975"/>
            <a:ext cx="5623685" cy="3798916"/>
          </a:xfrm>
          <a:prstGeom prst="rect">
            <a:avLst/>
          </a:prstGeom>
        </p:spPr>
      </p:pic>
      <p:sp>
        <p:nvSpPr>
          <p:cNvPr id="7" name="Прямоугольник 6"/>
          <p:cNvSpPr/>
          <p:nvPr/>
        </p:nvSpPr>
        <p:spPr>
          <a:xfrm>
            <a:off x="8069249" y="5958495"/>
            <a:ext cx="1080745" cy="461665"/>
          </a:xfrm>
          <a:prstGeom prst="rect">
            <a:avLst/>
          </a:prstGeom>
        </p:spPr>
        <p:txBody>
          <a:bodyPr wrap="none">
            <a:spAutoFit/>
          </a:bodyPr>
          <a:lstStyle/>
          <a:p>
            <a:r>
              <a:rPr lang="ru-RU" sz="2400" dirty="0">
                <a:solidFill>
                  <a:schemeClr val="accent1">
                    <a:lumMod val="50000"/>
                  </a:schemeClr>
                </a:solidFill>
              </a:rPr>
              <a:t>«МиР</a:t>
            </a:r>
            <a:r>
              <a:rPr lang="ru-RU" sz="2400" dirty="0" smtClean="0">
                <a:solidFill>
                  <a:schemeClr val="accent1">
                    <a:lumMod val="50000"/>
                  </a:schemeClr>
                </a:solidFill>
              </a:rPr>
              <a:t>»</a:t>
            </a:r>
            <a:endParaRPr lang="ru-RU" sz="2400" dirty="0"/>
          </a:p>
        </p:txBody>
      </p:sp>
    </p:spTree>
    <p:extLst>
      <p:ext uri="{BB962C8B-B14F-4D97-AF65-F5344CB8AC3E}">
        <p14:creationId xmlns:p14="http://schemas.microsoft.com/office/powerpoint/2010/main" val="151495363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628" y="2546081"/>
            <a:ext cx="5043529" cy="3347643"/>
          </a:xfrm>
        </p:spPr>
      </p:pic>
      <p:sp>
        <p:nvSpPr>
          <p:cNvPr id="7" name="Прямоугольник 6"/>
          <p:cNvSpPr/>
          <p:nvPr/>
        </p:nvSpPr>
        <p:spPr>
          <a:xfrm>
            <a:off x="2189198" y="2084416"/>
            <a:ext cx="1744388" cy="461665"/>
          </a:xfrm>
          <a:prstGeom prst="rect">
            <a:avLst/>
          </a:prstGeom>
        </p:spPr>
        <p:txBody>
          <a:bodyPr wrap="none">
            <a:spAutoFit/>
          </a:bodyPr>
          <a:lstStyle/>
          <a:p>
            <a:r>
              <a:rPr lang="ru-RU" sz="2400" dirty="0">
                <a:solidFill>
                  <a:schemeClr val="accent1">
                    <a:lumMod val="50000"/>
                  </a:schemeClr>
                </a:solidFill>
              </a:rPr>
              <a:t>«</a:t>
            </a:r>
            <a:r>
              <a:rPr lang="ru-RU" sz="2400" dirty="0" smtClean="0">
                <a:solidFill>
                  <a:schemeClr val="accent1">
                    <a:lumMod val="50000"/>
                  </a:schemeClr>
                </a:solidFill>
              </a:rPr>
              <a:t>Аист</a:t>
            </a:r>
            <a:r>
              <a:rPr lang="en-US" sz="2400" dirty="0" smtClean="0">
                <a:solidFill>
                  <a:schemeClr val="accent1">
                    <a:lumMod val="50000"/>
                  </a:schemeClr>
                </a:solidFill>
              </a:rPr>
              <a:t> </a:t>
            </a:r>
            <a:r>
              <a:rPr lang="ru-RU" sz="2400" dirty="0" smtClean="0">
                <a:solidFill>
                  <a:schemeClr val="accent1">
                    <a:lumMod val="50000"/>
                  </a:schemeClr>
                </a:solidFill>
              </a:rPr>
              <a:t>№</a:t>
            </a:r>
            <a:r>
              <a:rPr lang="ru-RU" sz="2400" dirty="0">
                <a:solidFill>
                  <a:schemeClr val="accent1">
                    <a:lumMod val="50000"/>
                  </a:schemeClr>
                </a:solidFill>
                <a:latin typeface="Arial" panose="020B0604020202020204" pitchFamily="34" charset="0"/>
                <a:cs typeface="Arial" panose="020B0604020202020204" pitchFamily="34" charset="0"/>
              </a:rPr>
              <a:t>2</a:t>
            </a:r>
            <a:r>
              <a:rPr lang="ru-RU" sz="2400" dirty="0" smtClean="0">
                <a:solidFill>
                  <a:schemeClr val="accent1">
                    <a:lumMod val="50000"/>
                  </a:schemeClr>
                </a:solidFill>
              </a:rPr>
              <a:t>» </a:t>
            </a:r>
            <a:endParaRPr lang="ru-RU" sz="24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870" y="2315248"/>
            <a:ext cx="5713963" cy="3809308"/>
          </a:xfrm>
          <a:prstGeom prst="rect">
            <a:avLst/>
          </a:prstGeom>
        </p:spPr>
      </p:pic>
      <p:sp>
        <p:nvSpPr>
          <p:cNvPr id="9" name="Прямоугольник 8"/>
          <p:cNvSpPr/>
          <p:nvPr/>
        </p:nvSpPr>
        <p:spPr>
          <a:xfrm>
            <a:off x="7945448" y="1853583"/>
            <a:ext cx="1582806" cy="461665"/>
          </a:xfrm>
          <a:prstGeom prst="rect">
            <a:avLst/>
          </a:prstGeom>
        </p:spPr>
        <p:txBody>
          <a:bodyPr wrap="none">
            <a:spAutoFit/>
          </a:bodyPr>
          <a:lstStyle/>
          <a:p>
            <a:r>
              <a:rPr lang="ru-RU" sz="2400" dirty="0">
                <a:solidFill>
                  <a:schemeClr val="accent1">
                    <a:lumMod val="50000"/>
                  </a:schemeClr>
                </a:solidFill>
              </a:rPr>
              <a:t>«Можаец»</a:t>
            </a:r>
          </a:p>
        </p:txBody>
      </p:sp>
    </p:spTree>
    <p:extLst>
      <p:ext uri="{BB962C8B-B14F-4D97-AF65-F5344CB8AC3E}">
        <p14:creationId xmlns:p14="http://schemas.microsoft.com/office/powerpoint/2010/main" val="284076994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8372" y="943226"/>
            <a:ext cx="4215253" cy="1010265"/>
          </a:xfrm>
        </p:spPr>
        <p:txBody>
          <a:bodyPr>
            <a:noAutofit/>
          </a:bodyPr>
          <a:lstStyle/>
          <a:p>
            <a:r>
              <a:rPr lang="ru-RU" sz="9600" b="1" dirty="0" smtClean="0"/>
              <a:t>Итоги</a:t>
            </a:r>
            <a:endParaRPr lang="ru-RU" sz="9600" dirty="0"/>
          </a:p>
        </p:txBody>
      </p:sp>
      <p:sp>
        <p:nvSpPr>
          <p:cNvPr id="3" name="Объект 2"/>
          <p:cNvSpPr>
            <a:spLocks noGrp="1"/>
          </p:cNvSpPr>
          <p:nvPr>
            <p:ph idx="1"/>
          </p:nvPr>
        </p:nvSpPr>
        <p:spPr>
          <a:xfrm>
            <a:off x="581190" y="1953491"/>
            <a:ext cx="11029615" cy="3678303"/>
          </a:xfrm>
        </p:spPr>
        <p:txBody>
          <a:bodyPr/>
          <a:lstStyle/>
          <a:p>
            <a:r>
              <a:rPr lang="ru-RU" dirty="0">
                <a:solidFill>
                  <a:schemeClr val="accent1">
                    <a:lumMod val="50000"/>
                  </a:schemeClr>
                </a:solidFill>
              </a:rPr>
              <a:t>Российская космонавтика унаследовала ряд значимых разработок СССР в области космической техники, и сегодня вполне справляется с поддержкой отечественных стандартов, финансируя развитие технологий в области освоения космоса. Однако, общественность довольно скудно проинформирована об успехах российской космонавтики, и, вероятно, ожидает от Роскосмоса таких же «больших» открытий, как те, которые были совершены Советским Союзом. К сожалению, или к счастью, человечество достигло тех пределов освоения космоса, когда одна держава не способна сделать значительный шаг в этом направлении. Поэтому все более космическая программа различных держав переплетается и ставит перед собой единые цели. Согласно заявлениям ЕКА, НАСА и Роскосмса, их приоритетной целью является пилотируемый полет на Марс – событие, которое все человечество ожидает наблюдать уже в наш век.</a:t>
            </a:r>
          </a:p>
        </p:txBody>
      </p:sp>
    </p:spTree>
    <p:extLst>
      <p:ext uri="{BB962C8B-B14F-4D97-AF65-F5344CB8AC3E}">
        <p14:creationId xmlns:p14="http://schemas.microsoft.com/office/powerpoint/2010/main" val="313139009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7200" dirty="0" smtClean="0"/>
              <a:t>Спасибо за внимание.</a:t>
            </a:r>
            <a:endParaRPr lang="ru-RU" sz="7200" dirty="0"/>
          </a:p>
        </p:txBody>
      </p:sp>
      <p:sp>
        <p:nvSpPr>
          <p:cNvPr id="3" name="Объект 2"/>
          <p:cNvSpPr>
            <a:spLocks noGrp="1"/>
          </p:cNvSpPr>
          <p:nvPr>
            <p:ph idx="1"/>
          </p:nvPr>
        </p:nvSpPr>
        <p:spPr>
          <a:xfrm>
            <a:off x="581192" y="1806423"/>
            <a:ext cx="11029615" cy="3678303"/>
          </a:xfrm>
        </p:spPr>
        <p:txBody>
          <a:bodyPr>
            <a:normAutofit/>
          </a:bodyPr>
          <a:lstStyle/>
          <a:p>
            <a:r>
              <a:rPr lang="ru-RU" sz="5400" dirty="0" smtClean="0">
                <a:solidFill>
                  <a:schemeClr val="accent1">
                    <a:lumMod val="50000"/>
                  </a:schemeClr>
                </a:solidFill>
              </a:rPr>
              <a:t>Над презентацией работали</a:t>
            </a:r>
            <a:r>
              <a:rPr lang="en-US" sz="5400" dirty="0" smtClean="0">
                <a:solidFill>
                  <a:schemeClr val="accent1">
                    <a:lumMod val="50000"/>
                  </a:schemeClr>
                </a:solidFill>
              </a:rPr>
              <a:t>:</a:t>
            </a:r>
            <a:endParaRPr lang="ru-RU" sz="5400" dirty="0" smtClean="0">
              <a:solidFill>
                <a:schemeClr val="accent1">
                  <a:lumMod val="50000"/>
                </a:schemeClr>
              </a:solidFill>
            </a:endParaRPr>
          </a:p>
          <a:p>
            <a:r>
              <a:rPr lang="ru-RU" sz="5400" dirty="0" smtClean="0">
                <a:solidFill>
                  <a:schemeClr val="accent1">
                    <a:lumMod val="50000"/>
                  </a:schemeClr>
                </a:solidFill>
              </a:rPr>
              <a:t>Иван Башлыков </a:t>
            </a:r>
          </a:p>
          <a:p>
            <a:r>
              <a:rPr lang="ru-RU" sz="5400" dirty="0" smtClean="0">
                <a:solidFill>
                  <a:schemeClr val="accent1">
                    <a:lumMod val="50000"/>
                  </a:schemeClr>
                </a:solidFill>
              </a:rPr>
              <a:t>Алексей Калинин</a:t>
            </a:r>
            <a:endParaRPr lang="ru-RU" sz="5400" dirty="0">
              <a:solidFill>
                <a:schemeClr val="accent1">
                  <a:lumMod val="50000"/>
                </a:schemeClr>
              </a:solidFill>
            </a:endParaRPr>
          </a:p>
        </p:txBody>
      </p:sp>
    </p:spTree>
    <p:extLst>
      <p:ext uri="{BB962C8B-B14F-4D97-AF65-F5344CB8AC3E}">
        <p14:creationId xmlns:p14="http://schemas.microsoft.com/office/powerpoint/2010/main" val="1543790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1" y="755206"/>
            <a:ext cx="11029616" cy="626989"/>
          </a:xfrm>
        </p:spPr>
        <p:txBody>
          <a:bodyPr>
            <a:noAutofit/>
          </a:bodyPr>
          <a:lstStyle/>
          <a:p>
            <a:r>
              <a:rPr lang="ru-RU" sz="4000" b="1" dirty="0"/>
              <a:t>Константин Эдуардович </a:t>
            </a:r>
            <a:r>
              <a:rPr lang="ru-RU" sz="4000" b="1" dirty="0" smtClean="0"/>
              <a:t>Циолковский</a:t>
            </a:r>
            <a:endParaRPr lang="ru-RU" sz="4000" dirty="0"/>
          </a:p>
        </p:txBody>
      </p:sp>
      <p:sp>
        <p:nvSpPr>
          <p:cNvPr id="3" name="Объект 2"/>
          <p:cNvSpPr>
            <a:spLocks noGrp="1"/>
          </p:cNvSpPr>
          <p:nvPr>
            <p:ph idx="1"/>
          </p:nvPr>
        </p:nvSpPr>
        <p:spPr>
          <a:xfrm>
            <a:off x="581192" y="1878487"/>
            <a:ext cx="11029616" cy="820397"/>
          </a:xfrm>
        </p:spPr>
        <p:txBody>
          <a:bodyPr>
            <a:normAutofit fontScale="92500" lnSpcReduction="10000"/>
          </a:bodyPr>
          <a:lstStyle/>
          <a:p>
            <a:pPr marL="0" indent="0">
              <a:buNone/>
            </a:pPr>
            <a:r>
              <a:rPr lang="ru-RU" i="1" dirty="0" smtClean="0">
                <a:solidFill>
                  <a:schemeClr val="accent1">
                    <a:lumMod val="75000"/>
                  </a:schemeClr>
                </a:solidFill>
              </a:rPr>
              <a:t>Константин </a:t>
            </a:r>
            <a:r>
              <a:rPr lang="ru-RU" i="1" dirty="0">
                <a:solidFill>
                  <a:schemeClr val="accent1">
                    <a:lumMod val="75000"/>
                  </a:schemeClr>
                </a:solidFill>
              </a:rPr>
              <a:t>Циолковский — ученый-самоучка, ставший основоположником современной космонавтики. Его стремлению к звездам не помешали ни бедность, ни глухота, ни изолированность от отечественного научного сообщества.</a:t>
            </a:r>
            <a:endParaRPr lang="ru-RU" dirty="0">
              <a:solidFill>
                <a:schemeClr val="accent1">
                  <a:lumMod val="75000"/>
                </a:schemeClr>
              </a:solidFill>
            </a:endParaRPr>
          </a:p>
        </p:txBody>
      </p:sp>
      <p:sp>
        <p:nvSpPr>
          <p:cNvPr id="4" name="Прямоугольник 3"/>
          <p:cNvSpPr/>
          <p:nvPr/>
        </p:nvSpPr>
        <p:spPr>
          <a:xfrm>
            <a:off x="581192" y="2768138"/>
            <a:ext cx="5013273" cy="3416320"/>
          </a:xfrm>
          <a:prstGeom prst="rect">
            <a:avLst/>
          </a:prstGeom>
        </p:spPr>
        <p:txBody>
          <a:bodyPr wrap="square">
            <a:spAutoFit/>
          </a:bodyPr>
          <a:lstStyle/>
          <a:p>
            <a:r>
              <a:rPr lang="ru-RU" dirty="0" smtClean="0">
                <a:solidFill>
                  <a:schemeClr val="accent1">
                    <a:lumMod val="75000"/>
                  </a:schemeClr>
                </a:solidFill>
              </a:rPr>
              <a:t>О </a:t>
            </a:r>
            <a:r>
              <a:rPr lang="ru-RU" dirty="0">
                <a:solidFill>
                  <a:schemeClr val="accent1">
                    <a:lumMod val="75000"/>
                  </a:schemeClr>
                </a:solidFill>
              </a:rPr>
              <a:t>своем рождении ученый писал: </a:t>
            </a:r>
            <a:r>
              <a:rPr lang="ru-RU" i="1" dirty="0">
                <a:solidFill>
                  <a:schemeClr val="accent1">
                    <a:lumMod val="75000"/>
                  </a:schemeClr>
                </a:solidFill>
              </a:rPr>
              <a:t>«Появился новый гражданин вселенной, Константин Циолковский»</a:t>
            </a:r>
            <a:r>
              <a:rPr lang="ru-RU" dirty="0">
                <a:solidFill>
                  <a:schemeClr val="accent1">
                    <a:lumMod val="75000"/>
                  </a:schemeClr>
                </a:solidFill>
              </a:rPr>
              <a:t>. Это случилось </a:t>
            </a:r>
            <a:r>
              <a:rPr lang="ru-RU" dirty="0">
                <a:solidFill>
                  <a:schemeClr val="accent1">
                    <a:lumMod val="75000"/>
                  </a:schemeClr>
                </a:solidFill>
                <a:latin typeface="Arial" panose="020B0604020202020204" pitchFamily="34" charset="0"/>
                <a:cs typeface="Arial" panose="020B0604020202020204" pitchFamily="34" charset="0"/>
              </a:rPr>
              <a:t>17</a:t>
            </a:r>
            <a:r>
              <a:rPr lang="ru-RU" dirty="0">
                <a:solidFill>
                  <a:schemeClr val="accent1">
                    <a:lumMod val="75000"/>
                  </a:schemeClr>
                </a:solidFill>
              </a:rPr>
              <a:t> сентября </a:t>
            </a:r>
            <a:r>
              <a:rPr lang="ru-RU" dirty="0">
                <a:solidFill>
                  <a:schemeClr val="accent1">
                    <a:lumMod val="75000"/>
                  </a:schemeClr>
                </a:solidFill>
                <a:latin typeface="Arial" panose="020B0604020202020204" pitchFamily="34" charset="0"/>
                <a:cs typeface="Arial" panose="020B0604020202020204" pitchFamily="34" charset="0"/>
              </a:rPr>
              <a:t>1857</a:t>
            </a:r>
            <a:r>
              <a:rPr lang="ru-RU" dirty="0">
                <a:solidFill>
                  <a:schemeClr val="accent1">
                    <a:lumMod val="75000"/>
                  </a:schemeClr>
                </a:solidFill>
              </a:rPr>
              <a:t> года в селе Ижевское Рязанской губернии. Циолковский рос непоседой: лазал по крышам домов и деревьям, прыгал с большой высоты. Родители называли его «птицей» и «блаженным». Последнее касалось важной черты характера мальчика — мечтательности. Константин любил грезить вслух и «платил младшему брату», чтобы тот слушал его «бредни».</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465" y="2837392"/>
            <a:ext cx="5827222" cy="3277812"/>
          </a:xfrm>
          <a:prstGeom prst="rect">
            <a:avLst/>
          </a:prstGeom>
        </p:spPr>
      </p:pic>
      <p:sp>
        <p:nvSpPr>
          <p:cNvPr id="7" name="Прямоугольник 6"/>
          <p:cNvSpPr/>
          <p:nvPr/>
        </p:nvSpPr>
        <p:spPr>
          <a:xfrm>
            <a:off x="581191" y="1382195"/>
            <a:ext cx="11114815" cy="307777"/>
          </a:xfrm>
          <a:prstGeom prst="rect">
            <a:avLst/>
          </a:prstGeom>
        </p:spPr>
        <p:txBody>
          <a:bodyPr wrap="square">
            <a:spAutoFit/>
          </a:bodyPr>
          <a:lstStyle/>
          <a:p>
            <a:r>
              <a:rPr lang="ru-RU" sz="1400" dirty="0">
                <a:solidFill>
                  <a:schemeClr val="bg1"/>
                </a:solidFill>
              </a:rPr>
              <a:t>Русский и советский учёный-автодидакт, разрабатывавший теоретические вопросы космонавтики, и мыслитель эзотерической </a:t>
            </a:r>
            <a:r>
              <a:rPr lang="ru-RU" sz="1400" dirty="0" smtClean="0">
                <a:solidFill>
                  <a:schemeClr val="bg1"/>
                </a:solidFill>
              </a:rPr>
              <a:t>ориентации.</a:t>
            </a:r>
            <a:endParaRPr lang="ru-RU" sz="1400" dirty="0">
              <a:solidFill>
                <a:schemeClr val="bg1"/>
              </a:solidFill>
            </a:endParaRPr>
          </a:p>
        </p:txBody>
      </p:sp>
    </p:spTree>
    <p:extLst>
      <p:ext uri="{BB962C8B-B14F-4D97-AF65-F5344CB8AC3E}">
        <p14:creationId xmlns:p14="http://schemas.microsoft.com/office/powerpoint/2010/main" val="1552009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431" y="782865"/>
            <a:ext cx="11029616" cy="1363286"/>
          </a:xfrm>
        </p:spPr>
        <p:txBody>
          <a:bodyPr>
            <a:normAutofit fontScale="90000"/>
          </a:bodyPr>
          <a:lstStyle/>
          <a:p>
            <a:r>
              <a:rPr lang="ru-RU" b="1" dirty="0"/>
              <a:t/>
            </a:r>
            <a:br>
              <a:rPr lang="ru-RU" b="1" dirty="0"/>
            </a:br>
            <a:r>
              <a:rPr lang="ru-RU" sz="8000" b="1" dirty="0"/>
              <a:t>Покорение космоса</a:t>
            </a:r>
            <a:r>
              <a:rPr lang="ru-RU" b="1" dirty="0"/>
              <a:t/>
            </a:r>
            <a:br>
              <a:rPr lang="ru-RU" b="1" dirty="0"/>
            </a:br>
            <a:endParaRPr lang="ru-RU" dirty="0"/>
          </a:p>
        </p:txBody>
      </p:sp>
      <p:sp>
        <p:nvSpPr>
          <p:cNvPr id="3" name="Объект 2"/>
          <p:cNvSpPr>
            <a:spLocks noGrp="1"/>
          </p:cNvSpPr>
          <p:nvPr>
            <p:ph idx="1"/>
          </p:nvPr>
        </p:nvSpPr>
        <p:spPr>
          <a:xfrm>
            <a:off x="433635" y="1906177"/>
            <a:ext cx="5686604" cy="4170427"/>
          </a:xfrm>
        </p:spPr>
        <p:txBody>
          <a:bodyPr>
            <a:normAutofit lnSpcReduction="10000"/>
          </a:bodyPr>
          <a:lstStyle/>
          <a:p>
            <a:r>
              <a:rPr lang="ru-RU" dirty="0">
                <a:solidFill>
                  <a:schemeClr val="accent1">
                    <a:lumMod val="75000"/>
                  </a:schemeClr>
                </a:solidFill>
              </a:rPr>
              <a:t>В 1903 году Циолковский окончательно переключился на работы, связанные с освоением космоса. В статье «Исследование мировых пространств реактивными приборами» он впервые обосновал, что аппаратом для успешных космических полетов могла стать ракета. Ученый также разработал концепцию жидкостного ракетного двигателя. В частности, определил скорость, необходимую для выхода аппарата в Солнечную систему («вторая космическая скорость»). Циолковский занимался многими практическими вопросами космоса, которые позднее сформировали основу для советского ракетостроения. Он предложил варианты ракетного управления, систем охлаждения, конструкции сопла и системы подачи топлива.</a:t>
            </a:r>
          </a:p>
        </p:txBody>
      </p:sp>
      <p:sp>
        <p:nvSpPr>
          <p:cNvPr id="5" name="Прямоугольник 4"/>
          <p:cNvSpPr/>
          <p:nvPr/>
        </p:nvSpPr>
        <p:spPr>
          <a:xfrm>
            <a:off x="1568072" y="6076604"/>
            <a:ext cx="3417730" cy="307777"/>
          </a:xfrm>
          <a:prstGeom prst="rect">
            <a:avLst/>
          </a:prstGeom>
        </p:spPr>
        <p:txBody>
          <a:bodyPr wrap="none">
            <a:spAutoFit/>
          </a:bodyPr>
          <a:lstStyle/>
          <a:p>
            <a:r>
              <a:rPr lang="ru-RU" sz="1400" dirty="0" smtClean="0">
                <a:solidFill>
                  <a:schemeClr val="accent1">
                    <a:lumMod val="75000"/>
                  </a:schemeClr>
                </a:solidFill>
              </a:rPr>
              <a:t>*Вторая </a:t>
            </a:r>
            <a:r>
              <a:rPr lang="ru-RU" sz="1400" dirty="0">
                <a:solidFill>
                  <a:schemeClr val="accent1">
                    <a:lumMod val="75000"/>
                  </a:schemeClr>
                </a:solidFill>
              </a:rPr>
              <a:t>космическая скорость: 11,2 </a:t>
            </a:r>
            <a:r>
              <a:rPr lang="ru-RU" sz="1400" dirty="0" smtClean="0">
                <a:solidFill>
                  <a:schemeClr val="accent1">
                    <a:lumMod val="75000"/>
                  </a:schemeClr>
                </a:solidFill>
              </a:rPr>
              <a:t>км/с*</a:t>
            </a:r>
            <a:endParaRPr lang="ru-RU" sz="1400" dirty="0">
              <a:solidFill>
                <a:schemeClr val="accent1">
                  <a:lumMod val="75000"/>
                </a:schemeClr>
              </a:solidFill>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86124"/>
            <a:ext cx="5707612" cy="3210532"/>
          </a:xfrm>
          <a:prstGeom prst="rect">
            <a:avLst/>
          </a:prstGeom>
        </p:spPr>
      </p:pic>
    </p:spTree>
    <p:extLst>
      <p:ext uri="{BB962C8B-B14F-4D97-AF65-F5344CB8AC3E}">
        <p14:creationId xmlns:p14="http://schemas.microsoft.com/office/powerpoint/2010/main" val="321417552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621299"/>
            <a:ext cx="11029616" cy="1013800"/>
          </a:xfrm>
        </p:spPr>
        <p:txBody>
          <a:bodyPr>
            <a:normAutofit/>
          </a:bodyPr>
          <a:lstStyle/>
          <a:p>
            <a:r>
              <a:rPr lang="ru-RU" sz="6000" b="1" dirty="0"/>
              <a:t>Сергей Павлович Королев</a:t>
            </a:r>
            <a:endParaRPr lang="ru-RU" sz="6000" dirty="0"/>
          </a:p>
        </p:txBody>
      </p:sp>
      <p:sp>
        <p:nvSpPr>
          <p:cNvPr id="3" name="Объект 2"/>
          <p:cNvSpPr>
            <a:spLocks noGrp="1"/>
          </p:cNvSpPr>
          <p:nvPr>
            <p:ph idx="1"/>
          </p:nvPr>
        </p:nvSpPr>
        <p:spPr>
          <a:xfrm>
            <a:off x="483873" y="2547202"/>
            <a:ext cx="4955083" cy="3513722"/>
          </a:xfrm>
        </p:spPr>
        <p:txBody>
          <a:bodyPr>
            <a:normAutofit/>
          </a:bodyPr>
          <a:lstStyle/>
          <a:p>
            <a:pPr marL="0" indent="0">
              <a:buNone/>
            </a:pPr>
            <a:r>
              <a:rPr lang="ru-RU" sz="2400" dirty="0">
                <a:solidFill>
                  <a:schemeClr val="accent1">
                    <a:lumMod val="50000"/>
                  </a:schemeClr>
                </a:solidFill>
              </a:rPr>
              <a:t>Сергей Павлович Королёв появился на свет </a:t>
            </a:r>
            <a:r>
              <a:rPr lang="ru-RU" sz="2400" dirty="0">
                <a:solidFill>
                  <a:schemeClr val="accent1">
                    <a:lumMod val="50000"/>
                  </a:schemeClr>
                </a:solidFill>
                <a:latin typeface="Arial" panose="020B0604020202020204" pitchFamily="34" charset="0"/>
                <a:cs typeface="Arial" panose="020B0604020202020204" pitchFamily="34" charset="0"/>
              </a:rPr>
              <a:t>12</a:t>
            </a:r>
            <a:r>
              <a:rPr lang="ru-RU" sz="2400" dirty="0">
                <a:solidFill>
                  <a:schemeClr val="accent1">
                    <a:lumMod val="50000"/>
                  </a:schemeClr>
                </a:solidFill>
              </a:rPr>
              <a:t> января </a:t>
            </a:r>
            <a:r>
              <a:rPr lang="ru-RU" sz="2400" dirty="0">
                <a:solidFill>
                  <a:schemeClr val="accent1">
                    <a:lumMod val="50000"/>
                  </a:schemeClr>
                </a:solidFill>
                <a:latin typeface="Arial" panose="020B0604020202020204" pitchFamily="34" charset="0"/>
                <a:cs typeface="Arial" panose="020B0604020202020204" pitchFamily="34" charset="0"/>
              </a:rPr>
              <a:t>1907</a:t>
            </a:r>
            <a:r>
              <a:rPr lang="ru-RU" sz="2400" dirty="0">
                <a:solidFill>
                  <a:schemeClr val="accent1">
                    <a:lumMod val="50000"/>
                  </a:schemeClr>
                </a:solidFill>
              </a:rPr>
              <a:t> года в </a:t>
            </a:r>
            <a:r>
              <a:rPr lang="ru-RU" sz="2400" dirty="0">
                <a:solidFill>
                  <a:schemeClr val="accent1">
                    <a:lumMod val="75000"/>
                  </a:schemeClr>
                </a:solidFill>
              </a:rPr>
              <a:t>Житомире, на Украине, которая тогда входила в состав Российской империи. Отец – Павел Яковлевич Королёв, м</a:t>
            </a:r>
            <a:r>
              <a:rPr lang="ru-RU" sz="2400" dirty="0" smtClean="0">
                <a:solidFill>
                  <a:schemeClr val="accent1">
                    <a:lumMod val="75000"/>
                  </a:schemeClr>
                </a:solidFill>
              </a:rPr>
              <a:t>ать – Мария </a:t>
            </a:r>
            <a:r>
              <a:rPr lang="ru-RU" sz="2400" dirty="0">
                <a:solidFill>
                  <a:schemeClr val="accent1">
                    <a:lumMod val="75000"/>
                  </a:schemeClr>
                </a:solidFill>
              </a:rPr>
              <a:t>Николаевна Москаленко. </a:t>
            </a:r>
          </a:p>
        </p:txBody>
      </p:sp>
      <p:sp>
        <p:nvSpPr>
          <p:cNvPr id="4" name="Прямоугольник 3"/>
          <p:cNvSpPr/>
          <p:nvPr/>
        </p:nvSpPr>
        <p:spPr>
          <a:xfrm>
            <a:off x="483873" y="1853087"/>
            <a:ext cx="11224254" cy="646331"/>
          </a:xfrm>
          <a:prstGeom prst="rect">
            <a:avLst/>
          </a:prstGeom>
        </p:spPr>
        <p:txBody>
          <a:bodyPr wrap="square">
            <a:spAutoFit/>
          </a:bodyPr>
          <a:lstStyle/>
          <a:p>
            <a:r>
              <a:rPr lang="ru-RU" dirty="0">
                <a:solidFill>
                  <a:schemeClr val="accent1">
                    <a:lumMod val="75000"/>
                  </a:schemeClr>
                </a:solidFill>
              </a:rPr>
              <a:t>Королев Сергей Павлович </a:t>
            </a:r>
            <a:r>
              <a:rPr lang="ru-RU" dirty="0" smtClean="0">
                <a:solidFill>
                  <a:schemeClr val="accent1">
                    <a:lumMod val="75000"/>
                  </a:schemeClr>
                </a:solidFill>
              </a:rPr>
              <a:t>- </a:t>
            </a:r>
            <a:r>
              <a:rPr lang="ru-RU" dirty="0">
                <a:solidFill>
                  <a:schemeClr val="accent1">
                    <a:lumMod val="75000"/>
                  </a:schemeClr>
                </a:solidFill>
              </a:rPr>
              <a:t>ученый, основоположник практической космонавтики, выдающийся конструктор и организатор работ по созданию ракетно-космической техники в </a:t>
            </a:r>
            <a:r>
              <a:rPr lang="ru-RU" dirty="0" smtClean="0">
                <a:solidFill>
                  <a:schemeClr val="accent1">
                    <a:lumMod val="75000"/>
                  </a:schemeClr>
                </a:solidFill>
              </a:rPr>
              <a:t>СССР</a:t>
            </a:r>
            <a:endParaRPr lang="ru-RU" dirty="0">
              <a:solidFill>
                <a:schemeClr val="accent1">
                  <a:lumMod val="75000"/>
                </a:schemeClr>
              </a:solidFill>
            </a:endParaRPr>
          </a:p>
        </p:txBody>
      </p:sp>
      <p:sp>
        <p:nvSpPr>
          <p:cNvPr id="5" name="Прямоугольник 4"/>
          <p:cNvSpPr/>
          <p:nvPr/>
        </p:nvSpPr>
        <p:spPr>
          <a:xfrm>
            <a:off x="581192" y="1497526"/>
            <a:ext cx="11856721" cy="307777"/>
          </a:xfrm>
          <a:prstGeom prst="rect">
            <a:avLst/>
          </a:prstGeom>
        </p:spPr>
        <p:txBody>
          <a:bodyPr wrap="square">
            <a:spAutoFit/>
          </a:bodyPr>
          <a:lstStyle/>
          <a:p>
            <a:r>
              <a:rPr lang="ru-RU" sz="1400" dirty="0">
                <a:solidFill>
                  <a:schemeClr val="bg1"/>
                </a:solidFill>
              </a:rPr>
              <a:t>Советский учёный, конструктор ракетно-космических систем, председатель Совета главных конструкторов СССР, академик АН СССР.</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96" y="2547202"/>
            <a:ext cx="5815612" cy="3879013"/>
          </a:xfrm>
          <a:prstGeom prst="rect">
            <a:avLst/>
          </a:prstGeom>
        </p:spPr>
      </p:pic>
      <p:sp>
        <p:nvSpPr>
          <p:cNvPr id="7" name="Прямоугольник 6"/>
          <p:cNvSpPr/>
          <p:nvPr/>
        </p:nvSpPr>
        <p:spPr>
          <a:xfrm>
            <a:off x="483873" y="6426215"/>
            <a:ext cx="2505558" cy="307777"/>
          </a:xfrm>
          <a:prstGeom prst="rect">
            <a:avLst/>
          </a:prstGeom>
        </p:spPr>
        <p:txBody>
          <a:bodyPr wrap="none">
            <a:spAutoFit/>
          </a:bodyPr>
          <a:lstStyle/>
          <a:p>
            <a:r>
              <a:rPr lang="ru-RU" sz="1400" dirty="0">
                <a:solidFill>
                  <a:schemeClr val="accent1">
                    <a:lumMod val="50000"/>
                  </a:schemeClr>
                </a:solidFill>
              </a:rPr>
              <a:t>АН СССР </a:t>
            </a:r>
            <a:r>
              <a:rPr lang="ru-RU" sz="1400" dirty="0" smtClean="0">
                <a:solidFill>
                  <a:schemeClr val="accent1">
                    <a:lumMod val="50000"/>
                  </a:schemeClr>
                </a:solidFill>
              </a:rPr>
              <a:t>Академия </a:t>
            </a:r>
            <a:r>
              <a:rPr lang="ru-RU" sz="1400" dirty="0">
                <a:solidFill>
                  <a:schemeClr val="accent1">
                    <a:lumMod val="50000"/>
                  </a:schemeClr>
                </a:solidFill>
              </a:rPr>
              <a:t>наук СССР</a:t>
            </a:r>
          </a:p>
        </p:txBody>
      </p:sp>
    </p:spTree>
    <p:extLst>
      <p:ext uri="{BB962C8B-B14F-4D97-AF65-F5344CB8AC3E}">
        <p14:creationId xmlns:p14="http://schemas.microsoft.com/office/powerpoint/2010/main" val="268313658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1192" y="2113601"/>
            <a:ext cx="11029616" cy="720646"/>
          </a:xfrm>
        </p:spPr>
        <p:txBody>
          <a:bodyPr>
            <a:noAutofit/>
          </a:bodyPr>
          <a:lstStyle/>
          <a:p>
            <a:r>
              <a:rPr lang="ru-RU" sz="1600" dirty="0">
                <a:solidFill>
                  <a:schemeClr val="accent1">
                    <a:lumMod val="50000"/>
                  </a:schemeClr>
                </a:solidFill>
              </a:rPr>
              <a:t>В </a:t>
            </a:r>
            <a:r>
              <a:rPr lang="ru-RU" sz="1600" dirty="0">
                <a:solidFill>
                  <a:schemeClr val="accent1">
                    <a:lumMod val="50000"/>
                  </a:schemeClr>
                </a:solidFill>
                <a:latin typeface="Arial" panose="020B0604020202020204" pitchFamily="34" charset="0"/>
                <a:cs typeface="Arial" panose="020B0604020202020204" pitchFamily="34" charset="0"/>
              </a:rPr>
              <a:t>1917</a:t>
            </a:r>
            <a:r>
              <a:rPr lang="ru-RU" sz="1600" dirty="0">
                <a:solidFill>
                  <a:schemeClr val="accent1">
                    <a:lumMod val="50000"/>
                  </a:schemeClr>
                </a:solidFill>
              </a:rPr>
              <a:t> году будущий ученый поступил в гимназию, которую не успел окончить из-за начала революции. Гимназия была закрыта, и на протяжении </a:t>
            </a:r>
            <a:r>
              <a:rPr lang="ru-RU" sz="1600" dirty="0">
                <a:solidFill>
                  <a:schemeClr val="accent1">
                    <a:lumMod val="50000"/>
                  </a:schemeClr>
                </a:solidFill>
                <a:latin typeface="Arial" panose="020B0604020202020204" pitchFamily="34" charset="0"/>
                <a:cs typeface="Arial" panose="020B0604020202020204" pitchFamily="34" charset="0"/>
              </a:rPr>
              <a:t>4</a:t>
            </a:r>
            <a:r>
              <a:rPr lang="ru-RU" sz="1600" dirty="0">
                <a:solidFill>
                  <a:schemeClr val="accent1">
                    <a:lumMod val="50000"/>
                  </a:schemeClr>
                </a:solidFill>
              </a:rPr>
              <a:t>-х месяцев он занимался в единой трудовой школе, а затем получал образование на дому. Он занимался самостоятельно по гимназической программе при помощи отчима и матери, которые оба были учителями, а отчим помимо педагогического имел и инженерное </a:t>
            </a:r>
            <a:r>
              <a:rPr lang="ru-RU" sz="1600" dirty="0" smtClean="0">
                <a:solidFill>
                  <a:schemeClr val="accent1">
                    <a:lumMod val="50000"/>
                  </a:schemeClr>
                </a:solidFill>
              </a:rPr>
              <a:t>образование.</a:t>
            </a:r>
            <a:endParaRPr lang="ru-RU" sz="1600" dirty="0">
              <a:solidFill>
                <a:schemeClr val="accent1">
                  <a:lumMod val="50000"/>
                </a:schemeClr>
              </a:solidFill>
            </a:endParaRPr>
          </a:p>
        </p:txBody>
      </p:sp>
      <p:sp>
        <p:nvSpPr>
          <p:cNvPr id="4" name="Прямоугольник 3"/>
          <p:cNvSpPr/>
          <p:nvPr/>
        </p:nvSpPr>
        <p:spPr>
          <a:xfrm>
            <a:off x="581192" y="3149770"/>
            <a:ext cx="11029616" cy="646331"/>
          </a:xfrm>
          <a:prstGeom prst="rect">
            <a:avLst/>
          </a:prstGeom>
        </p:spPr>
        <p:txBody>
          <a:bodyPr wrap="square">
            <a:spAutoFit/>
          </a:bodyPr>
          <a:lstStyle/>
          <a:p>
            <a:r>
              <a:rPr lang="ru-RU" dirty="0">
                <a:solidFill>
                  <a:schemeClr val="accent1">
                    <a:lumMod val="50000"/>
                  </a:schemeClr>
                </a:solidFill>
              </a:rPr>
              <a:t>Еще обучаясь в школе, Сергей Королёв отличался исключительными способностями и большой тягой к новой для того времени </a:t>
            </a:r>
            <a:r>
              <a:rPr lang="ru-RU" u="sng" dirty="0">
                <a:solidFill>
                  <a:schemeClr val="accent1">
                    <a:lumMod val="50000"/>
                  </a:schemeClr>
                </a:solidFill>
              </a:rPr>
              <a:t>авиационной</a:t>
            </a:r>
            <a:r>
              <a:rPr lang="ru-RU" dirty="0">
                <a:solidFill>
                  <a:schemeClr val="accent1">
                    <a:lumMod val="50000"/>
                  </a:schemeClr>
                </a:solidFill>
              </a:rPr>
              <a:t> технике.</a:t>
            </a:r>
          </a:p>
        </p:txBody>
      </p:sp>
      <p:sp>
        <p:nvSpPr>
          <p:cNvPr id="5" name="Прямоугольник 4"/>
          <p:cNvSpPr/>
          <p:nvPr/>
        </p:nvSpPr>
        <p:spPr>
          <a:xfrm>
            <a:off x="581192" y="4081615"/>
            <a:ext cx="11029616" cy="923330"/>
          </a:xfrm>
          <a:prstGeom prst="rect">
            <a:avLst/>
          </a:prstGeom>
        </p:spPr>
        <p:txBody>
          <a:bodyPr wrap="square">
            <a:spAutoFit/>
          </a:bodyPr>
          <a:lstStyle/>
          <a:p>
            <a:r>
              <a:rPr lang="ru-RU" dirty="0">
                <a:solidFill>
                  <a:schemeClr val="accent1">
                    <a:lumMod val="50000"/>
                  </a:schemeClr>
                </a:solidFill>
              </a:rPr>
              <a:t>Б</a:t>
            </a:r>
            <a:r>
              <a:rPr lang="ru-RU" dirty="0" smtClean="0">
                <a:solidFill>
                  <a:schemeClr val="accent1">
                    <a:lumMod val="50000"/>
                  </a:schemeClr>
                </a:solidFill>
              </a:rPr>
              <a:t>удущий </a:t>
            </a:r>
            <a:r>
              <a:rPr lang="ru-RU" dirty="0">
                <a:solidFill>
                  <a:schemeClr val="accent1">
                    <a:lumMod val="50000"/>
                  </a:schemeClr>
                </a:solidFill>
              </a:rPr>
              <a:t>конструктор ракет сумел получить среднее образование не сразу, у него не было для этого условий. Только в </a:t>
            </a:r>
            <a:r>
              <a:rPr lang="ru-RU" dirty="0">
                <a:solidFill>
                  <a:schemeClr val="accent1">
                    <a:lumMod val="50000"/>
                  </a:schemeClr>
                </a:solidFill>
                <a:latin typeface="Arial" panose="020B0604020202020204" pitchFamily="34" charset="0"/>
                <a:cs typeface="Arial" panose="020B0604020202020204" pitchFamily="34" charset="0"/>
              </a:rPr>
              <a:t>1922</a:t>
            </a:r>
            <a:r>
              <a:rPr lang="ru-RU" dirty="0">
                <a:solidFill>
                  <a:schemeClr val="accent1">
                    <a:lumMod val="50000"/>
                  </a:schemeClr>
                </a:solidFill>
              </a:rPr>
              <a:t> году в Одессе была открыта стройпрофшкола, в которой на тот момент преподавали лучшие учителя. В нее и поступил </a:t>
            </a:r>
            <a:r>
              <a:rPr lang="ru-RU" dirty="0">
                <a:solidFill>
                  <a:schemeClr val="accent1">
                    <a:lumMod val="50000"/>
                  </a:schemeClr>
                </a:solidFill>
                <a:latin typeface="Arial" panose="020B0604020202020204" pitchFamily="34" charset="0"/>
                <a:cs typeface="Arial" panose="020B0604020202020204" pitchFamily="34" charset="0"/>
              </a:rPr>
              <a:t>15</a:t>
            </a:r>
            <a:r>
              <a:rPr lang="ru-RU" dirty="0">
                <a:solidFill>
                  <a:schemeClr val="accent1">
                    <a:lumMod val="50000"/>
                  </a:schemeClr>
                </a:solidFill>
              </a:rPr>
              <a:t>-летний Сергей. </a:t>
            </a:r>
          </a:p>
        </p:txBody>
      </p:sp>
      <p:sp>
        <p:nvSpPr>
          <p:cNvPr id="6" name="Прямоугольник 5"/>
          <p:cNvSpPr/>
          <p:nvPr/>
        </p:nvSpPr>
        <p:spPr>
          <a:xfrm>
            <a:off x="581192" y="5290460"/>
            <a:ext cx="11029616" cy="707886"/>
          </a:xfrm>
          <a:prstGeom prst="rect">
            <a:avLst/>
          </a:prstGeom>
        </p:spPr>
        <p:txBody>
          <a:bodyPr wrap="square">
            <a:spAutoFit/>
          </a:bodyPr>
          <a:lstStyle/>
          <a:p>
            <a:r>
              <a:rPr lang="ru-RU" sz="2000" dirty="0">
                <a:solidFill>
                  <a:schemeClr val="accent1">
                    <a:lumMod val="50000"/>
                  </a:schemeClr>
                </a:solidFill>
              </a:rPr>
              <a:t>В </a:t>
            </a:r>
            <a:r>
              <a:rPr lang="ru-RU" sz="2000" dirty="0">
                <a:solidFill>
                  <a:schemeClr val="accent1">
                    <a:lumMod val="50000"/>
                  </a:schemeClr>
                </a:solidFill>
                <a:latin typeface="Arial" panose="020B0604020202020204" pitchFamily="34" charset="0"/>
                <a:cs typeface="Arial" panose="020B0604020202020204" pitchFamily="34" charset="0"/>
              </a:rPr>
              <a:t>1923</a:t>
            </a:r>
            <a:r>
              <a:rPr lang="ru-RU" sz="2000" dirty="0">
                <a:solidFill>
                  <a:schemeClr val="accent1">
                    <a:lumMod val="50000"/>
                  </a:schemeClr>
                </a:solidFill>
              </a:rPr>
              <a:t> году правительство обратилось к народу с призывом создать в стране свой Воздушный флот.</a:t>
            </a:r>
          </a:p>
        </p:txBody>
      </p:sp>
    </p:spTree>
    <p:extLst>
      <p:ext uri="{BB962C8B-B14F-4D97-AF65-F5344CB8AC3E}">
        <p14:creationId xmlns:p14="http://schemas.microsoft.com/office/powerpoint/2010/main" val="172980855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1193" y="1903615"/>
            <a:ext cx="11029615" cy="812973"/>
          </a:xfrm>
        </p:spPr>
        <p:txBody>
          <a:bodyPr>
            <a:normAutofit fontScale="92500"/>
          </a:bodyPr>
          <a:lstStyle/>
          <a:p>
            <a:r>
              <a:rPr lang="ru-RU" dirty="0">
                <a:solidFill>
                  <a:schemeClr val="accent1">
                    <a:lumMod val="50000"/>
                  </a:schemeClr>
                </a:solidFill>
              </a:rPr>
              <a:t>В 1924 году Сергей Королёв поступил в Киевский политехнический институт по профилю авиационной техники, всего за </a:t>
            </a:r>
            <a:r>
              <a:rPr lang="ru-RU" dirty="0">
                <a:solidFill>
                  <a:schemeClr val="accent1">
                    <a:lumMod val="50000"/>
                  </a:schemeClr>
                </a:solidFill>
                <a:latin typeface="Arial" panose="020B0604020202020204" pitchFamily="34" charset="0"/>
                <a:cs typeface="Arial" panose="020B0604020202020204" pitchFamily="34" charset="0"/>
              </a:rPr>
              <a:t>2</a:t>
            </a:r>
            <a:r>
              <a:rPr lang="ru-RU" dirty="0">
                <a:solidFill>
                  <a:schemeClr val="accent1">
                    <a:lumMod val="50000"/>
                  </a:schemeClr>
                </a:solidFill>
              </a:rPr>
              <a:t> года он освоил в нем общие инженерные дисциплины и стал настоящим спортсменом-планеристом.</a:t>
            </a:r>
          </a:p>
        </p:txBody>
      </p:sp>
      <p:sp>
        <p:nvSpPr>
          <p:cNvPr id="4" name="Прямоугольник 3"/>
          <p:cNvSpPr/>
          <p:nvPr/>
        </p:nvSpPr>
        <p:spPr>
          <a:xfrm>
            <a:off x="1009935" y="2840961"/>
            <a:ext cx="4279842" cy="3517958"/>
          </a:xfrm>
          <a:prstGeom prst="rect">
            <a:avLst/>
          </a:prstGeom>
        </p:spPr>
        <p:txBody>
          <a:bodyPr wrap="square">
            <a:spAutoFit/>
          </a:bodyPr>
          <a:lstStyle/>
          <a:p>
            <a:r>
              <a:rPr lang="ru-RU" sz="2000" dirty="0">
                <a:solidFill>
                  <a:schemeClr val="accent1">
                    <a:lumMod val="50000"/>
                  </a:schemeClr>
                </a:solidFill>
              </a:rPr>
              <a:t>Огромное значение на жизнь Сергея Королёва оказала его встреча с Циолковским, которая произошла в Калуге в </a:t>
            </a:r>
            <a:r>
              <a:rPr lang="ru-RU" sz="2000" dirty="0">
                <a:solidFill>
                  <a:schemeClr val="accent1">
                    <a:lumMod val="50000"/>
                  </a:schemeClr>
                </a:solidFill>
                <a:latin typeface="Arial" panose="020B0604020202020204" pitchFamily="34" charset="0"/>
                <a:cs typeface="Arial" panose="020B0604020202020204" pitchFamily="34" charset="0"/>
              </a:rPr>
              <a:t>1929</a:t>
            </a:r>
            <a:r>
              <a:rPr lang="ru-RU" sz="2000" dirty="0">
                <a:solidFill>
                  <a:schemeClr val="accent1">
                    <a:lumMod val="50000"/>
                  </a:schemeClr>
                </a:solidFill>
              </a:rPr>
              <a:t> году по дороге из Одессы в Москву. Эта встреча предопределила дальнейший жизненный путь ученого и конструктора. Беседа с Константином Эдуардовичем произвела на молодого специалиста неизгладимое впечатление.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519" y="2716588"/>
            <a:ext cx="5674885" cy="3766705"/>
          </a:xfrm>
          <a:prstGeom prst="rect">
            <a:avLst/>
          </a:prstGeom>
        </p:spPr>
      </p:pic>
    </p:spTree>
    <p:extLst>
      <p:ext uri="{BB962C8B-B14F-4D97-AF65-F5344CB8AC3E}">
        <p14:creationId xmlns:p14="http://schemas.microsoft.com/office/powerpoint/2010/main" val="383252339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7352" y="943225"/>
            <a:ext cx="3915993" cy="1013800"/>
          </a:xfrm>
        </p:spPr>
        <p:txBody>
          <a:bodyPr>
            <a:noAutofit/>
          </a:bodyPr>
          <a:lstStyle/>
          <a:p>
            <a:r>
              <a:rPr lang="ru-RU" sz="9600" b="1" dirty="0" smtClean="0"/>
              <a:t>Арест</a:t>
            </a:r>
            <a:endParaRPr lang="ru-RU" sz="9600" dirty="0"/>
          </a:p>
        </p:txBody>
      </p:sp>
      <p:pic>
        <p:nvPicPr>
          <p:cNvPr id="4" name="Picture 2" descr="https://24smi.org/public/media/resize/800x-/celebrity/2017/01/14/z4kYr99D610k_sergei-korole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63345" y="1957025"/>
            <a:ext cx="3397833" cy="453044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62989" y="1957025"/>
            <a:ext cx="7700356" cy="1323439"/>
          </a:xfrm>
          <a:prstGeom prst="rect">
            <a:avLst/>
          </a:prstGeom>
        </p:spPr>
        <p:txBody>
          <a:bodyPr wrap="square">
            <a:spAutoFit/>
          </a:bodyPr>
          <a:lstStyle/>
          <a:p>
            <a:r>
              <a:rPr lang="ru-RU" sz="2000" dirty="0">
                <a:solidFill>
                  <a:schemeClr val="accent1">
                    <a:lumMod val="50000"/>
                  </a:schemeClr>
                </a:solidFill>
              </a:rPr>
              <a:t>Весной </a:t>
            </a:r>
            <a:r>
              <a:rPr lang="ru-RU" sz="2000" dirty="0">
                <a:solidFill>
                  <a:schemeClr val="accent1">
                    <a:lumMod val="50000"/>
                  </a:schemeClr>
                </a:solidFill>
                <a:latin typeface="Arial" panose="020B0604020202020204" pitchFamily="34" charset="0"/>
                <a:cs typeface="Arial" panose="020B0604020202020204" pitchFamily="34" charset="0"/>
              </a:rPr>
              <a:t>1938</a:t>
            </a:r>
            <a:r>
              <a:rPr lang="ru-RU" sz="2000" dirty="0">
                <a:solidFill>
                  <a:schemeClr val="accent1">
                    <a:lumMod val="50000"/>
                  </a:schemeClr>
                </a:solidFill>
              </a:rPr>
              <a:t>-го Королев попал в больницу: при испытаниях взорвались баки на ракетной торпеде, и один из обломков врезался ему в висок, оставив трещину в черепе. Через несколько дней после выхода на работу, </a:t>
            </a:r>
            <a:r>
              <a:rPr lang="ru-RU" sz="2000" dirty="0">
                <a:solidFill>
                  <a:schemeClr val="accent1">
                    <a:lumMod val="50000"/>
                  </a:schemeClr>
                </a:solidFill>
                <a:latin typeface="Arial" panose="020B0604020202020204" pitchFamily="34" charset="0"/>
                <a:cs typeface="Arial" panose="020B0604020202020204" pitchFamily="34" charset="0"/>
              </a:rPr>
              <a:t>27</a:t>
            </a:r>
            <a:r>
              <a:rPr lang="ru-RU" sz="2000" dirty="0">
                <a:solidFill>
                  <a:schemeClr val="accent1">
                    <a:lumMod val="50000"/>
                  </a:schemeClr>
                </a:solidFill>
              </a:rPr>
              <a:t> июня, Сергей Павлович также был арестован.</a:t>
            </a:r>
          </a:p>
        </p:txBody>
      </p:sp>
      <p:sp>
        <p:nvSpPr>
          <p:cNvPr id="6" name="Прямоугольник 5"/>
          <p:cNvSpPr/>
          <p:nvPr/>
        </p:nvSpPr>
        <p:spPr>
          <a:xfrm>
            <a:off x="1165167" y="3327277"/>
            <a:ext cx="6096000" cy="1631216"/>
          </a:xfrm>
          <a:prstGeom prst="rect">
            <a:avLst/>
          </a:prstGeom>
        </p:spPr>
        <p:txBody>
          <a:bodyPr>
            <a:spAutoFit/>
          </a:bodyPr>
          <a:lstStyle/>
          <a:p>
            <a:r>
              <a:rPr lang="ru-RU" sz="2000" dirty="0">
                <a:solidFill>
                  <a:schemeClr val="accent1">
                    <a:lumMod val="50000"/>
                  </a:schemeClr>
                </a:solidFill>
              </a:rPr>
              <a:t>В тюрьме Королева «поставили на конвейер»: не давали есть, пить, спать, жестоко избивали. Ему сломали нижнюю челюсть. Это выяснится лишь в </a:t>
            </a:r>
            <a:r>
              <a:rPr lang="ru-RU" sz="2000" dirty="0">
                <a:solidFill>
                  <a:schemeClr val="accent1">
                    <a:lumMod val="50000"/>
                  </a:schemeClr>
                </a:solidFill>
                <a:latin typeface="Arial" panose="020B0604020202020204" pitchFamily="34" charset="0"/>
                <a:cs typeface="Arial" panose="020B0604020202020204" pitchFamily="34" charset="0"/>
              </a:rPr>
              <a:t>1966</a:t>
            </a:r>
            <a:r>
              <a:rPr lang="ru-RU" sz="2000" dirty="0">
                <a:solidFill>
                  <a:schemeClr val="accent1">
                    <a:lumMod val="50000"/>
                  </a:schemeClr>
                </a:solidFill>
              </a:rPr>
              <a:t> году, когда Королеву сделают операцию, закончившуюся его смертью.</a:t>
            </a:r>
          </a:p>
        </p:txBody>
      </p:sp>
    </p:spTree>
    <p:extLst>
      <p:ext uri="{BB962C8B-B14F-4D97-AF65-F5344CB8AC3E}">
        <p14:creationId xmlns:p14="http://schemas.microsoft.com/office/powerpoint/2010/main" val="401076574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Дивиденд">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docProps/app.xml><?xml version="1.0" encoding="utf-8"?>
<Properties xmlns="http://schemas.openxmlformats.org/officeDocument/2006/extended-properties" xmlns:vt="http://schemas.openxmlformats.org/officeDocument/2006/docPropsVTypes">
  <Template>Дивиденд</Template>
  <TotalTime>747</TotalTime>
  <Words>3197</Words>
  <Application>Microsoft Office PowerPoint</Application>
  <PresentationFormat>Широкоэкранный</PresentationFormat>
  <Paragraphs>98</Paragraphs>
  <Slides>36</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36</vt:i4>
      </vt:variant>
    </vt:vector>
  </HeadingPairs>
  <TitlesOfParts>
    <vt:vector size="42" baseType="lpstr">
      <vt:lpstr>Arial</vt:lpstr>
      <vt:lpstr>Arial Rounded MT Bold</vt:lpstr>
      <vt:lpstr>Corbel</vt:lpstr>
      <vt:lpstr>Gill Sans MT</vt:lpstr>
      <vt:lpstr>Wingdings 2</vt:lpstr>
      <vt:lpstr>Дивиденд</vt:lpstr>
      <vt:lpstr>К 60-летию дня космонавтики  </vt:lpstr>
      <vt:lpstr>Презентация PowerPoint</vt:lpstr>
      <vt:lpstr>Основоположники российской космонавтики.</vt:lpstr>
      <vt:lpstr>Константин Эдуардович Циолковский</vt:lpstr>
      <vt:lpstr> Покорение космоса </vt:lpstr>
      <vt:lpstr>Сергей Павлович Королев</vt:lpstr>
      <vt:lpstr>Презентация PowerPoint</vt:lpstr>
      <vt:lpstr>Презентация PowerPoint</vt:lpstr>
      <vt:lpstr>Арест</vt:lpstr>
      <vt:lpstr>Презентация PowerPoint</vt:lpstr>
      <vt:lpstr>Путь к покорению космоса</vt:lpstr>
      <vt:lpstr>Юрий Алексеевич Гагарин</vt:lpstr>
      <vt:lpstr>Юрий Алексеевич Гагарин родился 9 марта 1934 года в деревушке Клушино, в Западной области СССР, в семье зажиточных крестьян. Мальчик был третьим из четверых детей. Детство Юры проходило спокойно и радостно, отец и мать уделяли ему много внимания. </vt:lpstr>
      <vt:lpstr>В Саратове Юрий впервые оказался в клубе авиалюбителей. В клубе читались доклады людей, ставших основателями космонавтики. Впервые познакомившись с выкладками Циолковского, молодой человек влюбился в небо и решил связать свою жизнь с авиацией.</vt:lpstr>
      <vt:lpstr>Космонавтика</vt:lpstr>
      <vt:lpstr>Выбор кандидата</vt:lpstr>
      <vt:lpstr>Презентация PowerPoint</vt:lpstr>
      <vt:lpstr>Презентация PowerPoint</vt:lpstr>
      <vt:lpstr>Презентация PowerPoint</vt:lpstr>
      <vt:lpstr>Первый космический полет</vt:lpstr>
      <vt:lpstr>Всемирная слава</vt:lpstr>
      <vt:lpstr>Личная жизнь</vt:lpstr>
      <vt:lpstr>Гибель</vt:lpstr>
      <vt:lpstr>Презентация PowerPoint</vt:lpstr>
      <vt:lpstr>Развитие современной космонавтики</vt:lpstr>
      <vt:lpstr>Роскосмос</vt:lpstr>
      <vt:lpstr>Развитие космонавтики в России</vt:lpstr>
      <vt:lpstr>Презентация PowerPoint</vt:lpstr>
      <vt:lpstr>Пилотируемые космические корабли</vt:lpstr>
      <vt:lpstr>Презентация PowerPoint</vt:lpstr>
      <vt:lpstr>Презентация PowerPoint</vt:lpstr>
      <vt:lpstr>Космическая программа РФ</vt:lpstr>
      <vt:lpstr>«Спектр-Р»</vt:lpstr>
      <vt:lpstr>Презентация PowerPoint</vt:lpstr>
      <vt:lpstr>Итоги</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в честь 60-ти лет дней космонавтики</dc:title>
  <dc:creator>Иван Башлыков</dc:creator>
  <cp:lastModifiedBy>A222</cp:lastModifiedBy>
  <cp:revision>57</cp:revision>
  <dcterms:created xsi:type="dcterms:W3CDTF">2021-02-14T16:22:56Z</dcterms:created>
  <dcterms:modified xsi:type="dcterms:W3CDTF">2021-04-22T10:25:55Z</dcterms:modified>
</cp:coreProperties>
</file>