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703" r:id="rId4"/>
    <p:sldMasterId id="2147483718" r:id="rId5"/>
  </p:sldMasterIdLst>
  <p:notesMasterIdLst>
    <p:notesMasterId r:id="rId34"/>
  </p:notesMasterIdLst>
  <p:sldIdLst>
    <p:sldId id="256" r:id="rId6"/>
    <p:sldId id="258" r:id="rId7"/>
    <p:sldId id="262" r:id="rId8"/>
    <p:sldId id="260" r:id="rId9"/>
    <p:sldId id="264" r:id="rId10"/>
    <p:sldId id="263" r:id="rId11"/>
    <p:sldId id="265" r:id="rId12"/>
    <p:sldId id="261" r:id="rId13"/>
    <p:sldId id="266" r:id="rId14"/>
    <p:sldId id="269" r:id="rId15"/>
    <p:sldId id="278" r:id="rId16"/>
    <p:sldId id="270" r:id="rId17"/>
    <p:sldId id="271" r:id="rId18"/>
    <p:sldId id="272" r:id="rId19"/>
    <p:sldId id="273" r:id="rId20"/>
    <p:sldId id="276" r:id="rId21"/>
    <p:sldId id="275" r:id="rId22"/>
    <p:sldId id="274" r:id="rId23"/>
    <p:sldId id="279" r:id="rId24"/>
    <p:sldId id="281" r:id="rId25"/>
    <p:sldId id="280" r:id="rId26"/>
    <p:sldId id="283" r:id="rId27"/>
    <p:sldId id="284" r:id="rId28"/>
    <p:sldId id="285" r:id="rId29"/>
    <p:sldId id="286" r:id="rId30"/>
    <p:sldId id="282" r:id="rId31"/>
    <p:sldId id="277" r:id="rId32"/>
    <p:sldId id="26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F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FDB3A-524E-437D-BDE3-DEBFF7AD54D4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90899-45B9-47E4-9A05-E5C3FA56E7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8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0899-45B9-47E4-9A05-E5C3FA56E7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0899-45B9-47E4-9A05-E5C3FA56E7D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2CE46-BE1C-4B97-8A88-5E2D4835942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8448A-3315-4930-829D-EF2325E84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2CE46-BE1C-4B97-8A88-5E2D4835942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8448A-3315-4930-829D-EF2325E84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2CE46-BE1C-4B97-8A88-5E2D4835942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8448A-3315-4930-829D-EF2325E84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639087-D056-459F-9076-4EE734C67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C441-84F8-4084-99F2-96B36980F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371AB-1E27-4874-B94F-958FA965B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3071E-CF1F-4EB4-8F20-D12FAF5CC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46534-88E0-4374-B97F-2575196B0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6734F-364D-4352-AC0A-217D5E36D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E917C-824D-44F1-9E5F-AEB8B2982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6EFE0-691D-43C8-9029-FAE5D8D74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2CE46-BE1C-4B97-8A88-5E2D4835942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8448A-3315-4930-829D-EF2325E84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23903-A87D-4D08-9E82-7939465E0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DF9A5-BD31-4878-849A-52BE25039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058C-31E8-4246-AC56-1446C224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6961-22F7-42DB-BA7B-4433EB025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93804-9A15-410B-963C-B68A7010B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DB729-BD93-426B-BEC9-B821857DB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3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274AD-2E8A-477B-898F-7FD087219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13BF3-33BD-4CB4-A597-0C8E09AAC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8723-7D07-446A-B36E-44D975469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8D880-4DF2-429B-A211-B7D5CFD5E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2CE46-BE1C-4B97-8A88-5E2D4835942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8448A-3315-4930-829D-EF2325E84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820C3-ABA8-44E8-8D56-D32B3E563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1E535-DC00-483C-B06E-0D1973C7D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190DD-77CE-4773-BD43-96E9BCBE2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48103-C6CF-450F-A3E8-0C93609C2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37C37-35B9-4B4B-9DD6-0055367F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5DCE5-DEB4-49F3-B082-EAD901EA6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9679-FC8E-4C98-9183-CCD728477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98080-7FD1-4B13-B098-879AEF6EE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E673B-B786-49FA-AA53-1E1460786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3228-B456-4EB2-A8BF-F49C4496A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2CE46-BE1C-4B97-8A88-5E2D4835942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8448A-3315-4930-829D-EF2325E84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BC4C36-31D3-40CF-BD5D-448D28C15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E03CFE-9AE1-4EE8-8C60-3E2D46BD0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3E96A-F726-4171-83C1-B649D9111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0BA3-79D5-4707-9A13-FCB4B062B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686A-3071-4B90-A60D-AB3F13B24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87D61-B339-499D-9136-11FC88D65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C2F39-4ECB-4148-9144-C119BCE57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44993-ABAC-414D-81C3-BF5EEAAA2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73920-F621-47B7-B89D-B6B7B7865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44A1A-0861-4598-8477-AE3AC2C6E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2CE46-BE1C-4B97-8A88-5E2D4835942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8448A-3315-4930-829D-EF2325E84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8D028-2CF4-4A74-9FD0-67C241396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B793-780B-4B82-BF6A-D20CB90BE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62CBB-55DB-4A69-B8F0-C1E9493D0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D1306-B528-48E3-82B9-2C9F91A49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1A759-B705-4284-8CA5-447E541D6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2" descr="02"/>
          <p:cNvSpPr>
            <a:spLocks noChangeArrowheads="1"/>
          </p:cNvSpPr>
          <p:nvPr/>
        </p:nvSpPr>
        <p:spPr bwMode="gray">
          <a:xfrm>
            <a:off x="5813425" y="2043113"/>
            <a:ext cx="1460500" cy="14620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27"/>
          <p:cNvSpPr>
            <a:spLocks noChangeArrowheads="1"/>
          </p:cNvSpPr>
          <p:nvPr userDrawn="1"/>
        </p:nvSpPr>
        <p:spPr bwMode="gray">
          <a:xfrm>
            <a:off x="7289800" y="2043113"/>
            <a:ext cx="1460500" cy="14620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32"/>
          <p:cNvSpPr>
            <a:spLocks noChangeArrowheads="1"/>
          </p:cNvSpPr>
          <p:nvPr/>
        </p:nvSpPr>
        <p:spPr bwMode="gray">
          <a:xfrm>
            <a:off x="4330700" y="2043113"/>
            <a:ext cx="1460500" cy="146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372"/>
          <p:cNvGrpSpPr>
            <a:grpSpLocks/>
          </p:cNvGrpSpPr>
          <p:nvPr/>
        </p:nvGrpSpPr>
        <p:grpSpPr bwMode="auto">
          <a:xfrm>
            <a:off x="504825" y="3424238"/>
            <a:ext cx="8258175" cy="119062"/>
            <a:chOff x="288" y="1248"/>
            <a:chExt cx="5229" cy="96"/>
          </a:xfrm>
        </p:grpSpPr>
        <p:grpSp>
          <p:nvGrpSpPr>
            <p:cNvPr id="3" name="Group 368"/>
            <p:cNvGrpSpPr>
              <a:grpSpLocks/>
            </p:cNvGrpSpPr>
            <p:nvPr userDrawn="1"/>
          </p:nvGrpSpPr>
          <p:grpSpPr bwMode="auto">
            <a:xfrm>
              <a:off x="288" y="1248"/>
              <a:ext cx="5228" cy="96"/>
              <a:chOff x="192" y="498"/>
              <a:chExt cx="5376" cy="78"/>
            </a:xfrm>
          </p:grpSpPr>
          <p:sp>
            <p:nvSpPr>
              <p:cNvPr id="10" name="Rectangle 369"/>
              <p:cNvSpPr>
                <a:spLocks noChangeArrowheads="1"/>
              </p:cNvSpPr>
              <p:nvPr userDrawn="1"/>
            </p:nvSpPr>
            <p:spPr bwMode="gray">
              <a:xfrm>
                <a:off x="192" y="498"/>
                <a:ext cx="1488" cy="78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ine 370"/>
              <p:cNvSpPr>
                <a:spLocks noChangeShapeType="1"/>
              </p:cNvSpPr>
              <p:nvPr userDrawn="1"/>
            </p:nvSpPr>
            <p:spPr bwMode="gray">
              <a:xfrm>
                <a:off x="192" y="57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9" name="Picture 371" descr="Untitled-4 copy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46" y="1254"/>
              <a:ext cx="7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380"/>
          <p:cNvSpPr>
            <a:spLocks noChangeArrowheads="1"/>
          </p:cNvSpPr>
          <p:nvPr/>
        </p:nvSpPr>
        <p:spPr bwMode="gray">
          <a:xfrm>
            <a:off x="5813425" y="557213"/>
            <a:ext cx="1460500" cy="14620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381" descr="01"/>
          <p:cNvSpPr>
            <a:spLocks noChangeArrowheads="1"/>
          </p:cNvSpPr>
          <p:nvPr/>
        </p:nvSpPr>
        <p:spPr bwMode="gray">
          <a:xfrm>
            <a:off x="2846388" y="2043113"/>
            <a:ext cx="1460500" cy="14620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383" descr="03"/>
          <p:cNvSpPr>
            <a:spLocks noChangeArrowheads="1"/>
          </p:cNvSpPr>
          <p:nvPr/>
        </p:nvSpPr>
        <p:spPr bwMode="gray">
          <a:xfrm>
            <a:off x="4330700" y="547688"/>
            <a:ext cx="1454150" cy="1470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838200" y="3695700"/>
            <a:ext cx="8001000" cy="533400"/>
          </a:xfrm>
        </p:spPr>
        <p:txBody>
          <a:bodyPr/>
          <a:lstStyle>
            <a:lvl1pPr algn="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4343400"/>
            <a:ext cx="785495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2800" y="6400800"/>
            <a:ext cx="893763" cy="244475"/>
          </a:xfrm>
        </p:spPr>
        <p:txBody>
          <a:bodyPr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37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53400" y="64008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48FAF-250F-4DE4-AB73-D978EB5AD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Rectangle 374"/>
          <p:cNvSpPr>
            <a:spLocks noGrp="1" noChangeArrowheads="1"/>
          </p:cNvSpPr>
          <p:nvPr>
            <p:ph type="dt" sz="half" idx="12"/>
          </p:nvPr>
        </p:nvSpPr>
        <p:spPr>
          <a:xfrm>
            <a:off x="5105400" y="64008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BC04-EAD6-46F7-A5AB-7BF8BF939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1FAE3-C4DE-48E7-A2BC-C9BCAB575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2D88-8BC2-4F05-952C-B01CF483C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90AA-8BA3-49BB-96E6-623EFF7E6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2CE46-BE1C-4B97-8A88-5E2D4835942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8448A-3315-4930-829D-EF2325E84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E23CB-0A08-468C-BEA9-E1C66CFB5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8596-9F4A-4B15-98C8-C68D656AF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C27F-18AB-42A9-A31C-B2CC1994E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A8E41-F973-4089-8F2F-EA0E191AF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80D11-FDB1-4BFB-BF7E-F3BAA67F6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2D870-5F79-4028-B8BD-CC8F9A677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2CE46-BE1C-4B97-8A88-5E2D4835942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8448A-3315-4930-829D-EF2325E84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2CE46-BE1C-4B97-8A88-5E2D4835942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8448A-3315-4930-829D-EF2325E84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2CE46-BE1C-4B97-8A88-5E2D4835942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8448A-3315-4930-829D-EF2325E84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jpeg"/><Relationship Id="rId18" Type="http://schemas.openxmlformats.org/officeDocument/2006/relationships/image" Target="../media/image18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4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5" name="Picture 136" descr="st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39" descr="st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9" descr="st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65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C352CE46-BE1C-4B97-8A88-5E2D4835942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2B8448A-3315-4930-829D-EF2325E84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ircl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BBDE583-8507-417E-8919-929EE0DA2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2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AA2CB67-18E3-4574-AC81-79C528F2F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4127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38ECE6D-2236-4186-8715-D32CB3678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00" y="0"/>
              </a:cxn>
              <a:cxn ang="0">
                <a:pos x="3456" y="428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15000" y="64833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924800" y="64770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21B442-3E99-42D2-9DA7-9437947E8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733800" y="64770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0668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2" name="Group 191"/>
          <p:cNvGrpSpPr>
            <a:grpSpLocks/>
          </p:cNvGrpSpPr>
          <p:nvPr/>
        </p:nvGrpSpPr>
        <p:grpSpPr bwMode="auto">
          <a:xfrm>
            <a:off x="304800" y="800100"/>
            <a:ext cx="8377238" cy="131763"/>
            <a:chOff x="192" y="498"/>
            <a:chExt cx="5376" cy="78"/>
          </a:xfrm>
        </p:grpSpPr>
        <p:grpSp>
          <p:nvGrpSpPr>
            <p:cNvPr id="3" name="Group 192"/>
            <p:cNvGrpSpPr>
              <a:grpSpLocks/>
            </p:cNvGrpSpPr>
            <p:nvPr userDrawn="1"/>
          </p:nvGrpSpPr>
          <p:grpSpPr bwMode="auto">
            <a:xfrm>
              <a:off x="192" y="498"/>
              <a:ext cx="5376" cy="78"/>
              <a:chOff x="192" y="498"/>
              <a:chExt cx="5376" cy="78"/>
            </a:xfrm>
          </p:grpSpPr>
          <p:sp>
            <p:nvSpPr>
              <p:cNvPr id="1217" name="Rectangle 193"/>
              <p:cNvSpPr>
                <a:spLocks noChangeArrowheads="1"/>
              </p:cNvSpPr>
              <p:nvPr userDrawn="1"/>
            </p:nvSpPr>
            <p:spPr bwMode="gray">
              <a:xfrm>
                <a:off x="192" y="498"/>
                <a:ext cx="1488" cy="78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" name="Line 194"/>
              <p:cNvSpPr>
                <a:spLocks noChangeShapeType="1"/>
              </p:cNvSpPr>
              <p:nvPr userDrawn="1"/>
            </p:nvSpPr>
            <p:spPr bwMode="gray">
              <a:xfrm>
                <a:off x="192" y="57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6160" name="Picture 195" descr="Untitled-4 copy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300" y="504"/>
              <a:ext cx="72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7" name="Rectangle 223"/>
          <p:cNvSpPr>
            <a:spLocks noChangeArrowheads="1"/>
          </p:cNvSpPr>
          <p:nvPr/>
        </p:nvSpPr>
        <p:spPr bwMode="gray">
          <a:xfrm>
            <a:off x="7762875" y="463550"/>
            <a:ext cx="450850" cy="4445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48" name="Rectangle 224"/>
          <p:cNvSpPr>
            <a:spLocks noChangeArrowheads="1"/>
          </p:cNvSpPr>
          <p:nvPr/>
        </p:nvSpPr>
        <p:spPr bwMode="gray">
          <a:xfrm>
            <a:off x="8229600" y="0"/>
            <a:ext cx="450850" cy="444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49" name="Rectangle 225" descr="01"/>
          <p:cNvSpPr>
            <a:spLocks noChangeArrowheads="1"/>
          </p:cNvSpPr>
          <p:nvPr/>
        </p:nvSpPr>
        <p:spPr bwMode="gray">
          <a:xfrm>
            <a:off x="7762875" y="0"/>
            <a:ext cx="450850" cy="44450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50" name="Rectangle 226" descr="02"/>
          <p:cNvSpPr>
            <a:spLocks noChangeArrowheads="1"/>
          </p:cNvSpPr>
          <p:nvPr/>
        </p:nvSpPr>
        <p:spPr bwMode="gray">
          <a:xfrm>
            <a:off x="6831013" y="463550"/>
            <a:ext cx="450850" cy="44450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51" name="Rectangle 227" descr="03"/>
          <p:cNvSpPr>
            <a:spLocks noChangeArrowheads="1"/>
          </p:cNvSpPr>
          <p:nvPr/>
        </p:nvSpPr>
        <p:spPr bwMode="gray">
          <a:xfrm>
            <a:off x="7297738" y="463550"/>
            <a:ext cx="450850" cy="4445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52" name="Rectangle 228" descr="04"/>
          <p:cNvSpPr>
            <a:spLocks noChangeArrowheads="1"/>
          </p:cNvSpPr>
          <p:nvPr/>
        </p:nvSpPr>
        <p:spPr bwMode="gray">
          <a:xfrm>
            <a:off x="8229600" y="463550"/>
            <a:ext cx="450850" cy="4445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04800" y="152400"/>
            <a:ext cx="6172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gif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204864"/>
            <a:ext cx="7470648" cy="1470025"/>
          </a:xfrm>
        </p:spPr>
        <p:txBody>
          <a:bodyPr/>
          <a:lstStyle/>
          <a:p>
            <a:pPr algn="ctr"/>
            <a:r>
              <a:rPr lang="ru-RU" dirty="0" smtClean="0"/>
              <a:t>Юго-Западная Азия и Северная Африка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8068" name="Picture 4" descr="Картинка 4 из 109471"/>
          <p:cNvPicPr>
            <a:picLocks noChangeAspect="1" noChangeArrowheads="1"/>
          </p:cNvPicPr>
          <p:nvPr/>
        </p:nvPicPr>
        <p:blipFill>
          <a:blip r:embed="rId3" cstate="print"/>
          <a:srcRect b="4391"/>
          <a:stretch>
            <a:fillRect/>
          </a:stretch>
        </p:blipFill>
        <p:spPr bwMode="auto">
          <a:xfrm>
            <a:off x="0" y="2750865"/>
            <a:ext cx="3067050" cy="410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Картинка 13 из 106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Картинка 55 из 1066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0"/>
            <a:ext cx="2376264" cy="240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 целом по региону уровень урбанизации высок. </a:t>
            </a:r>
          </a:p>
          <a:p>
            <a:r>
              <a:rPr lang="ru-RU" b="1" i="1" dirty="0" smtClean="0"/>
              <a:t>Но наряду со странами, где доля горожан составляет 80% </a:t>
            </a:r>
          </a:p>
          <a:p>
            <a:r>
              <a:rPr lang="ru-RU" b="1" i="1" dirty="0" smtClean="0"/>
              <a:t>( Ливан, Бахрейн, Израиль, Катар, Саудовская я Аравия, Ирак, ОАЭ), </a:t>
            </a:r>
          </a:p>
          <a:p>
            <a:r>
              <a:rPr lang="ru-RU" b="1" i="1" dirty="0" smtClean="0"/>
              <a:t>есть страны, где этот показатель менее 20% </a:t>
            </a:r>
          </a:p>
          <a:p>
            <a:r>
              <a:rPr lang="ru-RU" b="1" i="1" dirty="0" smtClean="0"/>
              <a:t>(Афганистан, Оман).</a:t>
            </a:r>
            <a:endParaRPr lang="ru-RU" b="1" i="1" dirty="0"/>
          </a:p>
        </p:txBody>
      </p:sp>
      <p:pic>
        <p:nvPicPr>
          <p:cNvPr id="3076" name="Picture 4" descr="Картинка 54 из 116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788024" cy="3591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8" name="Picture 6" descr="Картинка 22 из 529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6946" y="3540912"/>
            <a:ext cx="4927054" cy="3317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528" y="5445224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Бейрут (Ливан)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39544" y="2924944"/>
            <a:ext cx="36369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Джидда</a:t>
            </a:r>
            <a:r>
              <a:rPr lang="ru-RU" b="1" i="1" dirty="0" smtClean="0"/>
              <a:t> (Саудовская Аравия</a:t>
            </a:r>
            <a:endParaRPr lang="ru-RU" b="1" i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Картинка 0 из 15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74" y="980728"/>
            <a:ext cx="8182727" cy="5472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188640"/>
            <a:ext cx="51744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Арабская деревня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0"/>
            <a:ext cx="62468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Крупнейшие города</a:t>
            </a:r>
            <a:endParaRPr lang="ru-RU" sz="48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Картинка 55 из 103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160" y="2348880"/>
            <a:ext cx="6012160" cy="450912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2052" name="Picture 4" descr="http://karabam.ru/wp-content/uploads/2010/12/13174576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764704"/>
            <a:ext cx="6048672" cy="405261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0" y="836712"/>
            <a:ext cx="471577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Каир – (Египет)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0"/>
            <a:ext cx="62468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Крупнейшие города</a:t>
            </a:r>
            <a:endParaRPr lang="ru-RU" sz="48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9090" name="Picture 2" descr="http://www.calypso-tr.ru/img/rabat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5386856" cy="403244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</p:pic>
      <p:pic>
        <p:nvPicPr>
          <p:cNvPr id="89092" name="Picture 4" descr="http://www.servimg.com/u/f62/15/82/35/77/450px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908720"/>
            <a:ext cx="4286250" cy="571500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539552" y="5733256"/>
            <a:ext cx="505138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Рабат (Марокко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0"/>
            <a:ext cx="62468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Крупнейшие города</a:t>
            </a:r>
            <a:endParaRPr lang="ru-RU" sz="48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5234" name="Picture 2" descr="Картинка 27 из 105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08720"/>
            <a:ext cx="5238750" cy="459105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</p:pic>
      <p:pic>
        <p:nvPicPr>
          <p:cNvPr id="95236" name="Picture 4" descr="Картинка 17 из 1058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1052736"/>
            <a:ext cx="5628117" cy="422108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</p:pic>
      <p:sp>
        <p:nvSpPr>
          <p:cNvPr id="9" name="Прямоугольник 8"/>
          <p:cNvSpPr/>
          <p:nvPr/>
        </p:nvSpPr>
        <p:spPr>
          <a:xfrm>
            <a:off x="1259632" y="5661248"/>
            <a:ext cx="59764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Тель-Авив (Израиль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0"/>
            <a:ext cx="62468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Крупнейшие города</a:t>
            </a:r>
            <a:endParaRPr lang="ru-RU" sz="48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4210" name="Picture 2" descr="Картинка 1 из 107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715000" cy="385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4212" name="Picture 4" descr="Картинка 19 из 107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3050" y="1700808"/>
            <a:ext cx="3790950" cy="388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699792" y="836712"/>
            <a:ext cx="356700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Дубай</a:t>
            </a:r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(ОАЭ)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0"/>
            <a:ext cx="62468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Крупнейшие города</a:t>
            </a:r>
            <a:endParaRPr lang="ru-RU" sz="48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1138" name="Picture 2" descr="Картинка 55 из 107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953000" cy="38766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1140" name="Picture 4" descr="Картинка 24 из 17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905249"/>
            <a:ext cx="5715000" cy="2952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764704"/>
            <a:ext cx="356700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Дубай</a:t>
            </a:r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(ОАЭ)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0"/>
            <a:ext cx="62468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Крупнейшие города</a:t>
            </a:r>
            <a:endParaRPr lang="ru-RU" sz="48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62" name="Picture 2" descr="Картинка 47 из 1152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5680258" cy="3816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164" name="Picture 4" descr="Картинка 119 из 1152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657600" cy="4476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5085184"/>
            <a:ext cx="498886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Стамбул (Турция)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7983" y="0"/>
            <a:ext cx="35234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Экономика</a:t>
            </a:r>
            <a:endParaRPr lang="ru-RU" sz="48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86409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Общемировые экономическое значение региона определяется его колоссальными нефтяными ресурсами.</a:t>
            </a:r>
            <a:endParaRPr lang="ru-RU" b="1" i="1" dirty="0"/>
          </a:p>
        </p:txBody>
      </p:sp>
      <p:pic>
        <p:nvPicPr>
          <p:cNvPr id="93188" name="Picture 4" descr="Картинка 62 из 2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564904"/>
            <a:ext cx="5184576" cy="388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3190" name="Picture 6" descr="Картинка 27 из 277"/>
          <p:cNvPicPr>
            <a:picLocks noChangeAspect="1" noChangeArrowheads="1"/>
          </p:cNvPicPr>
          <p:nvPr/>
        </p:nvPicPr>
        <p:blipFill>
          <a:blip r:embed="rId4" cstate="print"/>
          <a:srcRect l="13683" r="11060"/>
          <a:stretch>
            <a:fillRect/>
          </a:stretch>
        </p:blipFill>
        <p:spPr bwMode="auto">
          <a:xfrm>
            <a:off x="1187624" y="692696"/>
            <a:ext cx="971043" cy="1080120"/>
          </a:xfrm>
          <a:prstGeom prst="ellipse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852936"/>
            <a:ext cx="3635896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i="1" dirty="0" smtClean="0"/>
              <a:t> Саудовская Аравия – лидер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 Кувейт 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 ОАЭ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 Бахрейн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 Иран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 Ирак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 Алжир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 Ливия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 Египет </a:t>
            </a:r>
            <a:endParaRPr lang="ru-RU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1052736"/>
            <a:ext cx="59740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Нефтяная промышленность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3192" name="Picture 8" descr="http://www.stockrunway.com/wp-content/uploads/2011/07/bio-tech-stoc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284984"/>
            <a:ext cx="1944216" cy="19442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7983" y="0"/>
            <a:ext cx="35234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Экономика</a:t>
            </a:r>
            <a:endParaRPr lang="ru-RU" sz="48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28800"/>
            <a:ext cx="4427984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/>
              <a:t>Черная металлургия </a:t>
            </a:r>
          </a:p>
          <a:p>
            <a:r>
              <a:rPr lang="ru-RU" b="1" i="1" dirty="0" smtClean="0"/>
              <a:t>представлена производством стали в 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Саудовской Аравии, 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Ираке, 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Катаре, 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Иордании, 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Бахрейне, 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ферросплавов в Саудовской Аравии.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29977" y="908720"/>
            <a:ext cx="282789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</a:rPr>
              <a:t>М</a:t>
            </a:r>
            <a:r>
              <a:rPr lang="ru-RU" sz="3200" b="1" cap="none" spc="0" dirty="0" smtClean="0">
                <a:ln/>
                <a:effectLst/>
              </a:rPr>
              <a:t>еталлургия</a:t>
            </a:r>
            <a:endParaRPr lang="ru-RU" sz="3200" b="1" cap="none" spc="0" dirty="0">
              <a:ln/>
              <a:effectLst/>
            </a:endParaRPr>
          </a:p>
        </p:txBody>
      </p:sp>
      <p:pic>
        <p:nvPicPr>
          <p:cNvPr id="100354" name="Picture 2" descr="Картинка 18 из 5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13923"/>
            <a:ext cx="5004048" cy="3544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0356" name="Picture 4" descr="Картинка 14 из 5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3417385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4725144"/>
            <a:ext cx="4032448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i="1" dirty="0" smtClean="0"/>
              <a:t>Цветная металлургия.  В последнее время быстро развиваются алюминиевая (Бахрейн, ОАЭ, Саудовская Аравия) и медная промышленность (Оман).</a:t>
            </a:r>
            <a:endParaRPr lang="ru-RU" b="1" i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i034.radikal.ru/1102/c8/648bb7fb2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17893" cy="4680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5760" y="188640"/>
            <a:ext cx="889248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Связующим элементом для выделения данного культурно-исторического региона является исламская цивилизация. 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7983" y="0"/>
            <a:ext cx="35234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Экономика</a:t>
            </a:r>
            <a:endParaRPr lang="ru-RU" sz="48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836712"/>
            <a:ext cx="43213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Сельское</a:t>
            </a:r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хозяйство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556792"/>
            <a:ext cx="8280920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b="1" i="1" dirty="0" smtClean="0"/>
              <a:t>Страны Юго-Западной Азии относятся к аграрным странам мира, за исключением Израиля, Кипра, Турции. Поэтому ведущей отраслью экономики многих стран Юго-Западной Азии является сельское хозяйство.</a:t>
            </a:r>
          </a:p>
          <a:p>
            <a:pPr fontAlgn="base"/>
            <a:r>
              <a:rPr lang="ru-RU" b="1" i="1" dirty="0" smtClean="0"/>
              <a:t>Сельское хозяйство стран Юго-Западной Азии имеет две отрасли:</a:t>
            </a:r>
          </a:p>
          <a:p>
            <a:pPr fontAlgn="base"/>
            <a:r>
              <a:rPr lang="ru-RU" b="1" i="1" dirty="0" smtClean="0"/>
              <a:t>растениеводство — выращивание пшеницы, ячменя, кукурузы, сои, рапса, хлопка, табака, овощей, субтропических фруктов;</a:t>
            </a:r>
          </a:p>
          <a:p>
            <a:pPr fontAlgn="base"/>
            <a:r>
              <a:rPr lang="ru-RU" b="1" i="1" dirty="0" smtClean="0"/>
              <a:t>животноводство - разведение ангорских коз, овец, верблюдов, ослов, лошадей.</a:t>
            </a:r>
            <a:endParaRPr lang="ru-RU" b="1" i="1" dirty="0"/>
          </a:p>
        </p:txBody>
      </p:sp>
      <p:pic>
        <p:nvPicPr>
          <p:cNvPr id="98306" name="Picture 2" descr="Картинка 30 из 2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04256" cy="150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308" name="Picture 4" descr="Картинка 67 из 27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2304256" cy="1481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8310" name="Picture 6" descr="Картинка 1 из 13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221088"/>
            <a:ext cx="1523489" cy="21702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8314" name="Picture 10" descr="Картинка 25 из 29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933056"/>
            <a:ext cx="2592288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8316" name="Picture 12" descr="Картинка 1 из 104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776" y="0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318" name="Picture 14" descr="Картинка 26 из 1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221088"/>
            <a:ext cx="2016224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7983" y="0"/>
            <a:ext cx="35234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Экономика</a:t>
            </a:r>
            <a:endParaRPr lang="ru-RU" sz="48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496944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/>
              <a:t>Страны региона имеют благоприятные предпосылки для развития рекреационной области экономики. В большинстве из них есть уникальные естественные условия - горные ландшафты и целебные источники, курорты побережья Черного, Средиземного, и Красного морей; исторические и культурные памятки </a:t>
            </a:r>
            <a:r>
              <a:rPr lang="ru-RU" b="1" i="1" dirty="0" err="1" smtClean="0"/>
              <a:t>трехтысячелетней</a:t>
            </a:r>
            <a:r>
              <a:rPr lang="ru-RU" b="1" i="1" dirty="0" smtClean="0"/>
              <a:t> истории. Интересный для туристов экзотический образ жизни в оазисах, горах, а также современная экзотика богатых «золотых княжеств» Персидского залива.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05064"/>
            <a:ext cx="806489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/>
              <a:t>Основные центры туризма: Иерусалим, Хайфа в Израиле; Эгейское и Средиземное побережье Турции, Стамбул, Измир, </a:t>
            </a:r>
            <a:r>
              <a:rPr lang="ru-RU" b="1" i="1" dirty="0" err="1" smtClean="0"/>
              <a:t>Анталия</a:t>
            </a:r>
            <a:r>
              <a:rPr lang="ru-RU" b="1" i="1" dirty="0" smtClean="0"/>
              <a:t>, руины Трои, Эфеса и </a:t>
            </a:r>
            <a:r>
              <a:rPr lang="ru-RU" b="1" i="1" dirty="0" err="1" smtClean="0"/>
              <a:t>Милета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и</a:t>
            </a:r>
            <a:r>
              <a:rPr lang="ru-RU" b="1" i="1" dirty="0" smtClean="0"/>
              <a:t> т.п.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1642" y="836712"/>
            <a:ext cx="423910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Рекреация и туризм</a:t>
            </a:r>
            <a:endParaRPr lang="ru-RU" sz="3200" b="1" cap="none" spc="0" dirty="0">
              <a:ln w="5080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99330" name="Picture 2" descr="Картинка 18 из 39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36654"/>
            <a:ext cx="2295128" cy="17213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9332" name="Picture 4" descr="Картинка 25 из 39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129808"/>
            <a:ext cx="2304256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9334" name="Picture 6" descr="http://img2.story.travel.mail.ru/story/367840/36782907/l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158771"/>
            <a:ext cx="2664296" cy="1699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9336" name="Picture 8" descr="Картинка 3 из 289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0"/>
            <a:ext cx="1440160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9338" name="Picture 10" descr="Картинка 13 из 289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3410" y="1"/>
            <a:ext cx="1907061" cy="1484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Картинка 2 из 6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571500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428" name="Picture 4" descr="http://www.bochkavpechatleniy.com/data/photo/29737/4da3ae61cf5ad650f8a083d676459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71270"/>
            <a:ext cx="4067944" cy="46867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347864" y="1268760"/>
            <a:ext cx="188391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Иерусалим</a:t>
            </a:r>
            <a:endParaRPr lang="ru-RU" sz="24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2420888"/>
            <a:ext cx="128753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Хайфа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0"/>
            <a:ext cx="21451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Израиль</a:t>
            </a:r>
            <a:endParaRPr lang="ru-RU" sz="36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5780782"/>
            <a:ext cx="91440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Город Эфес находится в районе города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Сельчук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на холме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Аясулук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Основан был этот город около шести тысяч лет назад. 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 Древнем Риме город Эфес был самым крупным портовым городом, и в то же самое время столицей азиатской части империи.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9" name="Picture 9" descr="Эф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620000" cy="571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292080" y="0"/>
            <a:ext cx="31152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Эфес (Турция)</a:t>
            </a:r>
            <a:endParaRPr lang="ru-RU" sz="3200" b="1" cap="none" spc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41 из 92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620000" cy="5715000"/>
          </a:xfrm>
          <a:prstGeom prst="rect">
            <a:avLst/>
          </a:prstGeom>
          <a:noFill/>
        </p:spPr>
      </p:pic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251520" y="5942402"/>
            <a:ext cx="8892480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Памуккале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- в переводе означает "Хлопковый замок". Термальные источники находящиеся на вулканическом плато. Одно из самых популярных мест в Турции среди туристов со всего мира.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04664"/>
            <a:ext cx="370101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Памуккале</a:t>
            </a:r>
            <a:r>
              <a:rPr lang="ru-RU" sz="2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(Турция)</a:t>
            </a:r>
            <a:endParaRPr lang="ru-RU" sz="2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Картинка 16 из 24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80728"/>
            <a:ext cx="9219075" cy="5544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932976" y="0"/>
            <a:ext cx="527804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Иордания, Петра, город в скале.</a:t>
            </a:r>
          </a:p>
          <a:p>
            <a:r>
              <a:rPr lang="ru-RU" sz="2400" b="1" i="1" dirty="0" smtClean="0"/>
              <a:t> Музей под открытым небом </a:t>
            </a:r>
            <a:endParaRPr lang="ru-RU" sz="2400" b="1" i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4156" y="0"/>
            <a:ext cx="339112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Транспорт</a:t>
            </a:r>
            <a:endParaRPr lang="ru-RU" sz="48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568952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/>
              <a:t>Интенсивное развитие современные виды транспорта приобрели с началом активной нефтедобычи во многих странах региона. Железнодорожная сеть общей протяжностью 26 689 км сосредоточена в северо-западной части, в прибрежных районах Средиземноморья, Турции, Иране.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48880"/>
            <a:ext cx="8568952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/>
              <a:t>Через территорию региона проложено </a:t>
            </a:r>
            <a:r>
              <a:rPr lang="ru-RU" b="1" i="1" dirty="0" err="1" smtClean="0"/>
              <a:t>Трансаравийское</a:t>
            </a:r>
            <a:r>
              <a:rPr lang="ru-RU" b="1" i="1" dirty="0" smtClean="0"/>
              <a:t> шоссе. Важное значение имеет морской транспорт. Во всех странах в последние десятилетия построены современные порты и доки, где обслуживают нефтяные танкеры, пассажирские лайнеры и суда. Наибольший в регионе флот - на Кипре («страна удобного флага»), насчитывает 2753 судов. Собственные флоты имеют Турция, Иран, Ирак (танкерный флот ), Кувейт, Бахрейн (годовой грузовой оборот - 1,5 млн. т.), «Саудовская национальная компания морских перевозок» имеет 21 судно для транспортирования нефтепродуктов. </a:t>
            </a:r>
            <a:endParaRPr lang="ru-RU" b="1" i="1" dirty="0"/>
          </a:p>
        </p:txBody>
      </p:sp>
      <p:pic>
        <p:nvPicPr>
          <p:cNvPr id="97282" name="Picture 2" descr="Картинка 33 из 1036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869161"/>
            <a:ext cx="2429806" cy="1926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7284" name="Picture 4" descr="Картинка 1 из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085184"/>
            <a:ext cx="2495550" cy="1533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7286" name="Picture 6" descr="http://im5-tub-ru.yandex.net/i?id=323625996-2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2016224" cy="1612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4156" y="0"/>
            <a:ext cx="339112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Транспорт</a:t>
            </a:r>
            <a:endParaRPr lang="ru-RU" sz="48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64096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/>
              <a:t>Через регион проходят два важных международных морских пути: из Средиземного моря в Индийский океан Суэцким каналом и из Черного в Средиземное море проливами Босфор и </a:t>
            </a:r>
            <a:r>
              <a:rPr lang="ru-RU" b="1" i="1" dirty="0" err="1" smtClean="0"/>
              <a:t>Дарданелла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90114" name="Picture 2" descr="Картинка 11 из 11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021796"/>
            <a:ext cx="2448272" cy="1836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0116" name="Picture 4" descr="Картинка 2 из 111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428625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0118" name="Picture 6" descr="Картинка 9 из 111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276872"/>
            <a:ext cx="3024336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5818/47241314.1/0_681ff_9cc9a86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9847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424936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средние века  здесь существовало могущественное  арабское государство- Арабский Халифат, простиравшийся от Атлантического океана до Гималаев.</a:t>
            </a:r>
            <a:endParaRPr lang="ru-RU" b="1" dirty="0"/>
          </a:p>
        </p:txBody>
      </p:sp>
      <p:pic>
        <p:nvPicPr>
          <p:cNvPr id="105476" name="Picture 4" descr="Картинка 39 из 17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272808" cy="55089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8/8b/League_of_Arab_States%2C_including_Western_Saha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7" y="1268760"/>
            <a:ext cx="6626121" cy="4032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Картинка 89 из 93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190" y="1268760"/>
            <a:ext cx="5131810" cy="404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528" y="548680"/>
            <a:ext cx="322864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Северная Африка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548680"/>
            <a:ext cx="381642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Юго-Западная Азия</a:t>
            </a:r>
            <a:endParaRPr lang="ru-RU" sz="28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geolog.at.ua/_nw/1/75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10307035" cy="7029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0"/>
            <a:ext cx="88531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Минерально</a:t>
            </a:r>
            <a:r>
              <a:rPr lang="ru-RU" sz="4000" b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–сырьевая база</a:t>
            </a:r>
            <a:endParaRPr lang="ru-RU" sz="4000" b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53136"/>
            <a:ext cx="4320480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Главное богатство – крупнейшие в мире запасы нефти и газа. Именно они определили место многих стран региона (Саудовской Аравии, Ирана, Ирака, Кувейта, Катара, ОАЭ, Бахрейна, Ливии, Алжира)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581128"/>
            <a:ext cx="4968552" cy="2585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Недра региона содержат рудные ископаемые: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</a:rPr>
              <a:t>Хромиты (Турция)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</a:rPr>
              <a:t>Медь (Турция, Иран)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</a:rPr>
              <a:t>Железные руды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</a:rPr>
              <a:t>Марганцевые руды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</a:rPr>
              <a:t>Полиметаллические руды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7158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Климатические условия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Для региона характерен крайне засушливый климат.</a:t>
            </a:r>
          </a:p>
          <a:p>
            <a:pPr algn="ctr"/>
            <a:r>
              <a:rPr lang="ru-RU" b="1" i="1" dirty="0" smtClean="0"/>
              <a:t>Здесь находятся самые  большие пустыни мира – Сахара и Аравийская</a:t>
            </a:r>
            <a:endParaRPr lang="ru-RU" b="1" i="1" dirty="0"/>
          </a:p>
        </p:txBody>
      </p:sp>
      <p:pic>
        <p:nvPicPr>
          <p:cNvPr id="109570" name="Picture 2" descr="Картинка 42 из 20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860032" cy="3645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9572" name="Picture 4" descr="http://gidtravel.com/images/c2_1276143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1719" y="3257600"/>
            <a:ext cx="5142281" cy="36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9552" y="206084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Сахара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3573016"/>
            <a:ext cx="23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Аравийская пустыня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0"/>
            <a:ext cx="3883307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Население</a:t>
            </a:r>
            <a:endParaRPr lang="ru-RU" sz="54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110594" name="Picture 2" descr="Картинка 3 из 1055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024336" cy="22586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32040" y="1196752"/>
            <a:ext cx="3960440" cy="424731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Современное население относится к трем этнолингвистическим группам: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 иранской (индоевропейской языковой семьи)  - персы, талыши, афганцы, </a:t>
            </a:r>
            <a:r>
              <a:rPr lang="ru-RU" b="1" i="1" dirty="0" err="1" smtClean="0"/>
              <a:t>белуджи</a:t>
            </a:r>
            <a:r>
              <a:rPr lang="ru-RU" b="1" i="1" dirty="0" smtClean="0"/>
              <a:t>, курды;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 семитской группе (семито-хамитская языковая семья) – арабы, айсоры, евреи;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 </a:t>
            </a:r>
            <a:r>
              <a:rPr lang="ru-RU" b="1" i="1" dirty="0" err="1" smtClean="0"/>
              <a:t>тюрской</a:t>
            </a:r>
            <a:r>
              <a:rPr lang="ru-RU" b="1" i="1" dirty="0" smtClean="0"/>
              <a:t> группе (алтайской семьи) – турки, азербайджанцы, туркмены Ирана.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589240"/>
            <a:ext cx="7992888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Демографическая ситуация характеризуется высоким естественным приростом. Население нефтедобывающих стран растет еще и за счет трудовой иммиграции.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48880"/>
            <a:ext cx="4572000" cy="2585323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ru-RU" b="1" i="1" dirty="0" smtClean="0"/>
              <a:t> В </a:t>
            </a:r>
            <a:r>
              <a:rPr lang="ru-RU" b="1" i="1" dirty="0" err="1" smtClean="0"/>
              <a:t>юго-западноазиатских</a:t>
            </a:r>
            <a:r>
              <a:rPr lang="ru-RU" b="1" i="1" dirty="0" smtClean="0"/>
              <a:t> странах живут свыше 254 млн. человек. Больше 80 % население проживает в Турции, Иране, Ираке, Афганистане, Саудовской Аравии. Максимальная численность его в Иране (67,3 млн. человек), минимальная - в Катаре (0,55 млн. человек).</a:t>
            </a:r>
          </a:p>
          <a:p>
            <a:r>
              <a:rPr lang="ru-RU" b="1" i="1" dirty="0" smtClean="0"/>
              <a:t>Основная религия – ислам.</a:t>
            </a:r>
            <a:endParaRPr lang="ru-RU" b="1" i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Картинка 163 из 9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25144"/>
            <a:ext cx="1944216" cy="1949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99784" y="2564904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Арабская письменность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4572000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i="1" dirty="0" smtClean="0"/>
              <a:t>Мужчины численно преобладают над женщинами — 53 % населения. </a:t>
            </a:r>
          </a:p>
          <a:p>
            <a:endParaRPr lang="ru-RU" b="1" i="1" dirty="0" smtClean="0"/>
          </a:p>
          <a:p>
            <a:r>
              <a:rPr lang="ru-RU" b="1" i="1" dirty="0" smtClean="0"/>
              <a:t>Во всех мусульманских странах дети и молодежь в возрастной структуре населения составляют 33 %. </a:t>
            </a:r>
          </a:p>
          <a:p>
            <a:endParaRPr lang="ru-RU" b="1" i="1" dirty="0" smtClean="0"/>
          </a:p>
          <a:p>
            <a:r>
              <a:rPr lang="ru-RU" b="1" i="1" dirty="0" smtClean="0"/>
              <a:t>Количество пожилых людей в регионе незначительное (5 %), но наблюдается тенденция к ее увеличению за счет роста продолжительности жизни. </a:t>
            </a:r>
          </a:p>
          <a:p>
            <a:endParaRPr lang="ru-RU" b="1" i="1" dirty="0" smtClean="0"/>
          </a:p>
          <a:p>
            <a:r>
              <a:rPr lang="ru-RU" b="1" i="1" dirty="0" smtClean="0"/>
              <a:t>У мужчин она составляет 67 лет, у женщин — 71 год.</a:t>
            </a:r>
            <a:endParaRPr lang="ru-RU" b="1" i="1" dirty="0"/>
          </a:p>
        </p:txBody>
      </p:sp>
      <p:pic>
        <p:nvPicPr>
          <p:cNvPr id="7170" name="Picture 2" descr="Картинка 6 из 1055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2016224" cy="2924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2" name="Picture 4" descr="Картинка 34 из 506"/>
          <p:cNvPicPr>
            <a:picLocks noChangeAspect="1" noChangeArrowheads="1"/>
          </p:cNvPicPr>
          <p:nvPr/>
        </p:nvPicPr>
        <p:blipFill>
          <a:blip r:embed="rId4" cstate="print"/>
          <a:srcRect l="4667" t="6300" r="3557" b="2351"/>
          <a:stretch>
            <a:fillRect/>
          </a:stretch>
        </p:blipFill>
        <p:spPr bwMode="auto">
          <a:xfrm>
            <a:off x="7093014" y="0"/>
            <a:ext cx="2050986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4" name="Picture 6" descr="Картинка 16 из 383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05064"/>
            <a:ext cx="3240360" cy="2430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6" name="Picture 8" descr="http://phototurista.ru/uploads/posts/2009-05/thumbs/1242757522__stariki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085184"/>
            <a:ext cx="1979712" cy="1562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3212" y="0"/>
            <a:ext cx="66016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Расселение населения</a:t>
            </a:r>
            <a:endParaRPr lang="ru-RU" sz="44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84249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Засушливость климата на большей части региона обусловила очаговые формы расселения. Наибольшие сгустки населения сконцентрированы на побережьях морей, в долинах Нила, Тигра и Евфрата.</a:t>
            </a:r>
            <a:endParaRPr lang="ru-RU" b="1" i="1" dirty="0"/>
          </a:p>
        </p:txBody>
      </p:sp>
      <p:pic>
        <p:nvPicPr>
          <p:cNvPr id="1026" name="Picture 2" descr="C:\Users\user\Desktop\карта плотность населения мира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9814" y="2294108"/>
            <a:ext cx="9283814" cy="4563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0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ld_s_animat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eneral_light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hild_s_animat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Health_light">
  <a:themeElements>
    <a:clrScheme name="s2 3">
      <a:dk1>
        <a:srgbClr val="000000"/>
      </a:dk1>
      <a:lt1>
        <a:srgbClr val="FFFFFF"/>
      </a:lt1>
      <a:dk2>
        <a:srgbClr val="C889CD"/>
      </a:dk2>
      <a:lt2>
        <a:srgbClr val="DED9CC"/>
      </a:lt2>
      <a:accent1>
        <a:srgbClr val="72AFD8"/>
      </a:accent1>
      <a:accent2>
        <a:srgbClr val="80CAB1"/>
      </a:accent2>
      <a:accent3>
        <a:srgbClr val="FFFFFF"/>
      </a:accent3>
      <a:accent4>
        <a:srgbClr val="000000"/>
      </a:accent4>
      <a:accent5>
        <a:srgbClr val="BCD4E9"/>
      </a:accent5>
      <a:accent6>
        <a:srgbClr val="73B7A0"/>
      </a:accent6>
      <a:hlink>
        <a:srgbClr val="E1995D"/>
      </a:hlink>
      <a:folHlink>
        <a:srgbClr val="E58790"/>
      </a:folHlink>
    </a:clrScheme>
    <a:fontScheme name="s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2 1">
        <a:dk1>
          <a:srgbClr val="000000"/>
        </a:dk1>
        <a:lt1>
          <a:srgbClr val="FFFFFF"/>
        </a:lt1>
        <a:dk2>
          <a:srgbClr val="5EB2B6"/>
        </a:dk2>
        <a:lt2>
          <a:srgbClr val="DED9CC"/>
        </a:lt2>
        <a:accent1>
          <a:srgbClr val="9FD56D"/>
        </a:accent1>
        <a:accent2>
          <a:srgbClr val="F4BC72"/>
        </a:accent2>
        <a:accent3>
          <a:srgbClr val="FFFFFF"/>
        </a:accent3>
        <a:accent4>
          <a:srgbClr val="000000"/>
        </a:accent4>
        <a:accent5>
          <a:srgbClr val="CDE7BA"/>
        </a:accent5>
        <a:accent6>
          <a:srgbClr val="DDAA67"/>
        </a:accent6>
        <a:hlink>
          <a:srgbClr val="F18FAB"/>
        </a:hlink>
        <a:folHlink>
          <a:srgbClr val="84A3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2 2">
        <a:dk1>
          <a:srgbClr val="000000"/>
        </a:dk1>
        <a:lt1>
          <a:srgbClr val="FFFFFF"/>
        </a:lt1>
        <a:dk2>
          <a:srgbClr val="EA9148"/>
        </a:dk2>
        <a:lt2>
          <a:srgbClr val="DED9CC"/>
        </a:lt2>
        <a:accent1>
          <a:srgbClr val="E878C8"/>
        </a:accent1>
        <a:accent2>
          <a:srgbClr val="7DD7E9"/>
        </a:accent2>
        <a:accent3>
          <a:srgbClr val="FFFFFF"/>
        </a:accent3>
        <a:accent4>
          <a:srgbClr val="000000"/>
        </a:accent4>
        <a:accent5>
          <a:srgbClr val="F2BEE0"/>
        </a:accent5>
        <a:accent6>
          <a:srgbClr val="71C3D3"/>
        </a:accent6>
        <a:hlink>
          <a:srgbClr val="98E8B3"/>
        </a:hlink>
        <a:folHlink>
          <a:srgbClr val="E6C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2 3">
        <a:dk1>
          <a:srgbClr val="000000"/>
        </a:dk1>
        <a:lt1>
          <a:srgbClr val="FFFFFF"/>
        </a:lt1>
        <a:dk2>
          <a:srgbClr val="C889CD"/>
        </a:dk2>
        <a:lt2>
          <a:srgbClr val="DED9CC"/>
        </a:lt2>
        <a:accent1>
          <a:srgbClr val="72AFD8"/>
        </a:accent1>
        <a:accent2>
          <a:srgbClr val="80CAB1"/>
        </a:accent2>
        <a:accent3>
          <a:srgbClr val="FFFFFF"/>
        </a:accent3>
        <a:accent4>
          <a:srgbClr val="000000"/>
        </a:accent4>
        <a:accent5>
          <a:srgbClr val="BCD4E9"/>
        </a:accent5>
        <a:accent6>
          <a:srgbClr val="73B7A0"/>
        </a:accent6>
        <a:hlink>
          <a:srgbClr val="E1995D"/>
        </a:hlink>
        <a:folHlink>
          <a:srgbClr val="E587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Тема20</Template>
  <TotalTime>540</TotalTime>
  <Words>795</Words>
  <Application>Microsoft Office PowerPoint</Application>
  <PresentationFormat>Экран (4:3)</PresentationFormat>
  <Paragraphs>106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Тема20</vt:lpstr>
      <vt:lpstr>Child_s_animat</vt:lpstr>
      <vt:lpstr>1_general_light</vt:lpstr>
      <vt:lpstr>2_Child_s_animat</vt:lpstr>
      <vt:lpstr>Health_light</vt:lpstr>
      <vt:lpstr>Юго-Западная Азия и Северная Африка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Юго-Западная Азия и Северная Африка</dc:title>
  <dc:creator>user</dc:creator>
  <cp:lastModifiedBy>Ученик)</cp:lastModifiedBy>
  <cp:revision>13</cp:revision>
  <dcterms:created xsi:type="dcterms:W3CDTF">2012-04-16T12:34:15Z</dcterms:created>
  <dcterms:modified xsi:type="dcterms:W3CDTF">2021-02-24T12:29:30Z</dcterms:modified>
</cp:coreProperties>
</file>