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Playfair Display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.fntdata"/><Relationship Id="rId20" Type="http://schemas.openxmlformats.org/officeDocument/2006/relationships/slide" Target="slides/slide15.xml"/><Relationship Id="rId42" Type="http://schemas.openxmlformats.org/officeDocument/2006/relationships/font" Target="fonts/PlayfairDisplay-boldItalic.fntdata"/><Relationship Id="rId41" Type="http://schemas.openxmlformats.org/officeDocument/2006/relationships/font" Target="fonts/PlayfairDisplay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f130a56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f130a56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7f130a56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7f130a56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7f130a56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7f130a56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7f130a560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7f130a56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7f130a560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7f130a56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7f130a560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7f130a56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7f130a560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7f130a560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420d607c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420d607c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7f130a560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7f130a560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7f130a560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7f130a560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420d607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420d607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7f130a56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7f130a56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7f130a560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7f130a560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7f130a560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7f130a560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7f130a560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7f130a560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7f130a560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7f130a560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420d607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420d607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420d607c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420d607c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420d607c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420d607c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7f130a560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7f130a560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7f130a560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7f130a560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7f130a560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7f130a560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7f130a560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7f130a56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7f130a56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7f130a56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7f130a56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7f130a56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7f130a56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7f130a56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7f130a56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7f130a56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7f130a56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7f130a56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7f130a56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7f130a5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07750" y="735200"/>
            <a:ext cx="4167600" cy="1920900"/>
          </a:xfrm>
          <a:prstGeom prst="rect">
            <a:avLst/>
          </a:prstGeom>
          <a:solidFill>
            <a:srgbClr val="CFE2F3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9289"/>
              <a:buNone/>
            </a:pPr>
            <a:r>
              <a:rPr b="1" lang="ru" sz="338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История создания романа “Преступление и наказание”.</a:t>
            </a:r>
            <a:endParaRPr b="1" sz="338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83700" y="3258075"/>
            <a:ext cx="4415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Образ Петербурга, изображённого в произведении</a:t>
            </a:r>
            <a:endParaRPr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125" y="152400"/>
            <a:ext cx="353043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607600" y="395650"/>
            <a:ext cx="396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РОДИОН РОМАНОВИЧ РАСКОЛЬНИКОВ</a:t>
            </a:r>
            <a:b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i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607600" y="1503850"/>
            <a:ext cx="4154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“замечательно хорош собой”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“прекрасные тёмные глаза, тёмно-рус”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“ростом выше среднего, тонок и строен”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“худо одет”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“высокая шляпа, круглая изношенная, совсем рыжая, вся в дырах и пятнах, заломившаяся на сторону”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“опустился и обнеряшился” 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475" y="152400"/>
            <a:ext cx="352317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857250" y="270700"/>
            <a:ext cx="333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АЛЁНА ИВАНОВНА</a:t>
            </a:r>
            <a:b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(старуха-процентщица)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502050" y="1427175"/>
            <a:ext cx="4049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“крошечная, сухая старушонка, лет 60-ти, с вострыми и злыми глазками, с маленьким вострым носом и простоволосая”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“белобрысые, мало поседевшие волосы, жирно смазаны маслом”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“тонкая и длинная шея, похожая на куриную ногу”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“истрёпанная, пожелтелая  кацавейка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11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12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50" y="474187"/>
            <a:ext cx="4009800" cy="4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4931550" y="381525"/>
            <a:ext cx="367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СЕМЁН ЗАХАРОВИЧ МАРМЕЛАДОВ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4931550" y="1243475"/>
            <a:ext cx="3871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“человек лет уже за 50”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“средний рост и плотное телосложение”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“проседь”, “большая лысина”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“отекшее от постоянного пьянства жёлтое, даже зеленоватое лицо”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“припухшие веки”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“крошечные красноватые глазки”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●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“руки были грязны, жирные, красные, с чёрными ногтями”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8225400" y="4743300"/>
            <a:ext cx="91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13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14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84" y="363400"/>
            <a:ext cx="7786490" cy="43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4354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4620675" y="268475"/>
            <a:ext cx="401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КАМОРКА РАСКОЛЬНИКОВА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4550025" y="861950"/>
            <a:ext cx="4083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“приходилась под самою кровлею высокого пятиэтажного дома и походила более на шкаф, чем на квартиру”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“крошечная клетушка шагов в десять длиной”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“жёлтенькие, пыльные и всюду отставшие от стены обои”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“три старых стула”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“не совсем исправный крашеный стол в углу”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“неуклюжая большая софа в лохмотьях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625" y="803538"/>
            <a:ext cx="6292625" cy="35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381500" y="3939750"/>
            <a:ext cx="210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ул. Гражданская, 19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254350" y="803550"/>
            <a:ext cx="187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Дом Раскольникова сегодня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16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13" y="152400"/>
            <a:ext cx="8675776" cy="46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25" y="452188"/>
            <a:ext cx="4226075" cy="42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5098375" y="466225"/>
            <a:ext cx="393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КВАРТИРА СТАРУХИ-ПРОЦЕНТЩИЦЫ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5016325" y="1441325"/>
            <a:ext cx="3871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“небольшая комната с жёлтыми обоями, геранями и кисейными занавесками на окнах”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“мебель вся старая и из жёлтого дерева: диван с огромной выгнутой деревянной спинкой, круглый стол овальной формы, туалет с зеркальцем в простенке, стулья, две-три грошовые картинки в жёлтых рамках”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“всё было очень чисто; всё блестело”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17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200" y="839250"/>
            <a:ext cx="6148951" cy="34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/>
        </p:nvSpPr>
        <p:spPr>
          <a:xfrm>
            <a:off x="197825" y="839250"/>
            <a:ext cx="244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Дом старухи-процентщицы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211950" y="3603275"/>
            <a:ext cx="22608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Набережная канала Грибоедова, 104. 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483450" y="704525"/>
            <a:ext cx="3108000" cy="75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100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“... О новом романе говорили даже шепотом, как о чем-то таком, о чем вслух говорить не следует…”</a:t>
            </a:r>
            <a:br>
              <a:rPr lang="ru" sz="1100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 sz="1100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" sz="900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Отзыв из газеты "Гласный суд", 1867 год</a:t>
            </a:r>
            <a:r>
              <a:rPr lang="ru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08450" y="1559175"/>
            <a:ext cx="4337100" cy="3179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8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8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“Преступление и наказание” - один из самых серьёзных, глубоких и оригинальных романов Достоевского. Вместе с тем это и один из наиболее удачных его романов..”</a:t>
            </a:r>
            <a:br>
              <a:rPr lang="ru" sz="1208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 sz="1208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" sz="1008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Е. Л. Марков ("О романе "Преступление и наказание", 1879 г.)</a:t>
            </a:r>
            <a:endParaRPr sz="1008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8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8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8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8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“Есть и в творчестве этого романиста поворот; только это не каторга, а 1866 год, когда вышло в свет "Преступление и наказание". Как раз в этом романе впервые мысль Достоевского расправила крылья”.</a:t>
            </a:r>
            <a:endParaRPr sz="1208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ru" sz="991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" sz="991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И. Ф. Анненский ("Искусство мысли", 1909 г.)</a:t>
            </a:r>
            <a:endParaRPr sz="991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FFFFFF"/>
              </a:solidFill>
              <a:highlight>
                <a:srgbClr val="685C0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00" y="152400"/>
            <a:ext cx="3365951" cy="4838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 txBox="1"/>
          <p:nvPr/>
        </p:nvSpPr>
        <p:spPr>
          <a:xfrm>
            <a:off x="8225400" y="4738575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63" y="352500"/>
            <a:ext cx="8454285" cy="44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19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50" y="152400"/>
            <a:ext cx="333063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4196025" y="375975"/>
            <a:ext cx="463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КОМНАТА МАРМЕЛАДОВЫХ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4196025" y="1017375"/>
            <a:ext cx="4550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“маленькая закоптелая дверь в конце лестницы”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“беднейшая комната шагов в десять длиной; всю её было видно из сеней”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“всё было разбросано и в беспорядке”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“в дальнем углу протянута дырявая простыня”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“только два стула”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“клеенчатый, очень ободранный диван”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“старый кухонный стол, некрашенный и ничем не покрытый”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75" y="348288"/>
            <a:ext cx="7870650" cy="44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21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94801" cy="45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/>
        </p:nvSpPr>
        <p:spPr>
          <a:xfrm>
            <a:off x="4963025" y="240625"/>
            <a:ext cx="3789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КОМНАТА СОНИ МАРМЕЛАДОВОЙ</a:t>
            </a:r>
            <a:endParaRPr b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5002200" y="1073925"/>
            <a:ext cx="3914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“большая комната, но чрезвычайно низкая”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“походила как будто на сарай”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“имела вид весьма неправильного четырёхугольника”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“почти совсем не было мебели”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“желтоватые. обшмыганные и истасканные обои почернели по всем углам”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layfair Display"/>
              <a:buChar char="❖"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“бедность была видимая”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475" y="853375"/>
            <a:ext cx="6111349" cy="34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325000" y="692400"/>
            <a:ext cx="182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Дом Сони Мармеладовой</a:t>
            </a:r>
            <a:endParaRPr sz="1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325000" y="3617425"/>
            <a:ext cx="20772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Набережная канала Грибоедова, 73.</a:t>
            </a:r>
            <a:r>
              <a:rPr b="1" lang="ru" sz="1700">
                <a:solidFill>
                  <a:srgbClr val="3C3C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700">
              <a:solidFill>
                <a:srgbClr val="3C3C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087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22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3" y="888700"/>
            <a:ext cx="8332474" cy="33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25" y="1312613"/>
            <a:ext cx="8749949" cy="25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23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00" y="596500"/>
            <a:ext cx="5081325" cy="39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/>
        </p:nvSpPr>
        <p:spPr>
          <a:xfrm>
            <a:off x="6060900" y="750650"/>
            <a:ext cx="2541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Пейзажи Петербурга, сцены уличной жизни, образы горожан - всё это создаёт общее впечатление города, который враждебен человеку.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Город теснит, давит его (жителя), создаёт вокруг атмосферу безысходности, толкает на преступления.</a:t>
            </a: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Петербург Достоевского - город униженных и оскорблённых.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4294967295" type="body"/>
          </p:nvPr>
        </p:nvSpPr>
        <p:spPr>
          <a:xfrm>
            <a:off x="255175" y="961125"/>
            <a:ext cx="2808000" cy="34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br>
              <a:rPr lang="ru"/>
            </a:br>
            <a:br>
              <a:rPr lang="ru"/>
            </a:br>
            <a:r>
              <a:rPr b="1" lang="ru" sz="2966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Из письма к брату:</a:t>
            </a:r>
            <a:br>
              <a:rPr lang="ru" sz="2966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 sz="2966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i="1" lang="ru" sz="2966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“Не помнишь ли, я говорил тебе про одну исповедь-роман, которую я хотел писать после всех, говоря, что ещё самому надо пережить. На днях я совершенно решил писать его немедля. &lt;...&gt; </a:t>
            </a:r>
            <a:r>
              <a:rPr b="1" i="1" lang="ru" sz="2966" u="sng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Я задумал его на каторге, лежа на нарах, в тяжёлую минуту грусти и саморазложения…”</a:t>
            </a:r>
            <a:endParaRPr b="1" i="1" sz="2966" u="sng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375" y="555600"/>
            <a:ext cx="5719501" cy="385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028450" y="98925"/>
            <a:ext cx="5087100" cy="1077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КАК ЗАРОЖДАЛАСЬ </a:t>
            </a:r>
            <a:br>
              <a:rPr b="1" lang="ru" sz="3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ru" sz="31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 Д Е Я  Р О М А Н А</a:t>
            </a:r>
            <a:endParaRPr b="1" sz="31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6" name="Google Shape;76;p16"/>
          <p:cNvCxnSpPr/>
          <p:nvPr/>
        </p:nvCxnSpPr>
        <p:spPr>
          <a:xfrm flipH="1">
            <a:off x="2028450" y="1136363"/>
            <a:ext cx="960900" cy="466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16"/>
          <p:cNvCxnSpPr/>
          <p:nvPr/>
        </p:nvCxnSpPr>
        <p:spPr>
          <a:xfrm>
            <a:off x="6239450" y="1099763"/>
            <a:ext cx="975000" cy="5394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6"/>
          <p:cNvSpPr/>
          <p:nvPr/>
        </p:nvSpPr>
        <p:spPr>
          <a:xfrm>
            <a:off x="720650" y="1766250"/>
            <a:ext cx="3306600" cy="2727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5284800" y="1766250"/>
            <a:ext cx="3179400" cy="2727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805500" y="1964150"/>
            <a:ext cx="3052200" cy="28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Рабочее название </a:t>
            </a:r>
            <a:r>
              <a:rPr b="1"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«Пьяненькие»</a:t>
            </a:r>
            <a:r>
              <a:rPr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писатель сообщает в письме к А. А. Краевскому летом 1865 года, предлагая его для публикации в «Отечественных записках». </a:t>
            </a:r>
            <a:br>
              <a:rPr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По мысли Достоевского, в нем должны были разбираться не только сам «вопрос о пьянстве», но и «все его разветвления, преимущественно картины семейства, воспитания детей в этой обстановке и проч.». </a:t>
            </a:r>
            <a:endParaRPr sz="1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348400" y="2027850"/>
            <a:ext cx="3052200" cy="2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В сентябре 1865 года подробно излагает сюжет «повести» </a:t>
            </a:r>
            <a:r>
              <a:rPr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М. Н. Каткову</a:t>
            </a:r>
            <a:r>
              <a:rPr lang="ru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объясняет ее смысл и характер главного героя: «Это — психологический отчет одного преступления... Неразрешимые вопросы встают перед убийцею, неподозреваемые и неожиданные чувства мучают его сердце.</a:t>
            </a:r>
            <a:endParaRPr sz="12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39125" y="62850"/>
            <a:ext cx="1667400" cy="5017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Ж</a:t>
            </a:r>
            <a:b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1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</a:t>
            </a:r>
            <a:b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1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</a:t>
            </a:r>
            <a:b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b="1" sz="1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</a:t>
            </a:r>
            <a:endParaRPr sz="5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523100" y="1463550"/>
            <a:ext cx="340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социально-бытовой роман</a:t>
            </a:r>
            <a:b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607900" y="468250"/>
            <a:ext cx="3928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детектив</a:t>
            </a:r>
            <a:b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523100" y="2811950"/>
            <a:ext cx="43521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есть любовная линия, серьёзные философские, религиозные размышления, психологические исследования</a:t>
            </a:r>
            <a:br>
              <a:rPr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sz="1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189000" y="1126325"/>
            <a:ext cx="2955000" cy="25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социально-</a:t>
            </a:r>
            <a:br>
              <a:rPr b="1" lang="ru" sz="23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ru" sz="23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психологический, философский роман</a:t>
            </a:r>
            <a:endParaRPr b="1" sz="23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4963937" y="240477"/>
            <a:ext cx="5405130" cy="4218480"/>
          </a:xfrm>
          <a:prstGeom prst="irregularSeal2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1717650" y="346075"/>
            <a:ext cx="5708700" cy="572700"/>
          </a:xfrm>
          <a:prstGeom prst="rect">
            <a:avLst/>
          </a:prstGeom>
          <a:solidFill>
            <a:srgbClr val="99999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120">
                <a:latin typeface="Playfair Display"/>
                <a:ea typeface="Playfair Display"/>
                <a:cs typeface="Playfair Display"/>
                <a:sym typeface="Playfair Display"/>
              </a:rPr>
              <a:t>КОМПОЗИЦИЯ</a:t>
            </a:r>
            <a:endParaRPr b="1" sz="422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350" y="1116300"/>
            <a:ext cx="2712900" cy="2049000"/>
          </a:xfrm>
          <a:prstGeom prst="wave">
            <a:avLst>
              <a:gd fmla="val 12500" name="adj1"/>
              <a:gd fmla="val 0" name="adj2"/>
            </a:avLst>
          </a:prstGeom>
          <a:noFill/>
          <a:ln cap="flat" cmpd="sng" w="2857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351225" y="2752425"/>
            <a:ext cx="2712900" cy="2049000"/>
          </a:xfrm>
          <a:prstGeom prst="wave">
            <a:avLst>
              <a:gd fmla="val 12500" name="adj1"/>
              <a:gd fmla="val 0" name="adj2"/>
            </a:avLst>
          </a:prstGeom>
          <a:noFill/>
          <a:ln cap="flat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432625" y="2140800"/>
            <a:ext cx="918600" cy="861900"/>
          </a:xfrm>
          <a:prstGeom prst="mathPlus">
            <a:avLst>
              <a:gd fmla="val 2352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88950" y="1902300"/>
            <a:ext cx="224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ШЕСТЬ ЧАСТЕЙ</a:t>
            </a:r>
            <a:endParaRPr b="1" sz="1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444150" y="3538425"/>
            <a:ext cx="2014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ЭПИЛОГ</a:t>
            </a:r>
            <a:endParaRPr b="1" sz="1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69450" y="3165300"/>
            <a:ext cx="2797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часть</a:t>
            </a:r>
            <a:r>
              <a:rPr lang="ru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</a:t>
            </a:r>
            <a:r>
              <a:rPr i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преступление.</a:t>
            </a:r>
            <a:b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ru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2-6 части</a:t>
            </a:r>
            <a:r>
              <a:rPr lang="ru" sz="2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</a:t>
            </a:r>
            <a:r>
              <a:rPr i="1"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наказание </a:t>
            </a:r>
            <a:endParaRPr i="1"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412150" y="1990100"/>
            <a:ext cx="2014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раскаяние</a:t>
            </a:r>
            <a:endParaRPr i="1" sz="1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6047850" y="2275000"/>
            <a:ext cx="2624065" cy="1582715"/>
          </a:xfrm>
          <a:custGeom>
            <a:rect b="b" l="l" r="r" t="t"/>
            <a:pathLst>
              <a:path extrusionOk="0" h="83653" w="103269">
                <a:moveTo>
                  <a:pt x="0" y="83653"/>
                </a:moveTo>
                <a:cubicBezTo>
                  <a:pt x="17145" y="74798"/>
                  <a:pt x="97501" y="44464"/>
                  <a:pt x="102870" y="30522"/>
                </a:cubicBezTo>
                <a:cubicBezTo>
                  <a:pt x="108240" y="16580"/>
                  <a:pt x="43993" y="5087"/>
                  <a:pt x="32217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8" name="Google Shape;108;p18"/>
          <p:cNvSpPr/>
          <p:nvPr/>
        </p:nvSpPr>
        <p:spPr>
          <a:xfrm>
            <a:off x="1822825" y="2359800"/>
            <a:ext cx="1367125" cy="2077175"/>
          </a:xfrm>
          <a:custGeom>
            <a:rect b="b" l="l" r="r" t="t"/>
            <a:pathLst>
              <a:path extrusionOk="0" h="83087" w="54685">
                <a:moveTo>
                  <a:pt x="20348" y="0"/>
                </a:moveTo>
                <a:cubicBezTo>
                  <a:pt x="26000" y="7536"/>
                  <a:pt x="57652" y="31369"/>
                  <a:pt x="54261" y="45217"/>
                </a:cubicBezTo>
                <a:cubicBezTo>
                  <a:pt x="50870" y="59065"/>
                  <a:pt x="9044" y="76775"/>
                  <a:pt x="0" y="83087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90250" y="450150"/>
            <a:ext cx="5260800" cy="14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560">
                <a:solidFill>
                  <a:srgbClr val="EFEF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ГЛАВНАЯ ИДЕЯ РОМАНА  </a:t>
            </a:r>
            <a:endParaRPr b="1" sz="4560">
              <a:solidFill>
                <a:srgbClr val="EFEFE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507625" y="2458700"/>
            <a:ext cx="378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НЕЛЬЗЯ ПРИЙТИ К БЛАГУ ЧЕРЕЗ СОВЕРШЕНИЕ ПРЕСТУПЛЕНИЯ!</a:t>
            </a:r>
            <a:endParaRPr sz="2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3558801" y="752975"/>
            <a:ext cx="5383746" cy="4390524"/>
          </a:xfrm>
          <a:prstGeom prst="irregularSeal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43500" cy="47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5977225" y="1695675"/>
            <a:ext cx="289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ПЕТЕРБУРГ ДОСТОЕВСКОГО</a:t>
            </a:r>
            <a:endParaRPr sz="25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3251500" y="2571750"/>
            <a:ext cx="5793600" cy="17238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Playfair Display"/>
                <a:ea typeface="Playfair Display"/>
                <a:cs typeface="Playfair Display"/>
                <a:sym typeface="Playfair Display"/>
              </a:rPr>
              <a:t>ПЕТЕРБУРГ В РОМАНЕ</a:t>
            </a:r>
            <a:r>
              <a:rPr lang="ru" sz="2000">
                <a:latin typeface="Playfair Display"/>
                <a:ea typeface="Playfair Display"/>
                <a:cs typeface="Playfair Display"/>
                <a:sym typeface="Playfair Display"/>
              </a:rPr>
              <a:t> - это не просто фон, это ещё одно </a:t>
            </a:r>
            <a:r>
              <a:rPr i="1" lang="ru" sz="2000">
                <a:latin typeface="Playfair Display"/>
                <a:ea typeface="Playfair Display"/>
                <a:cs typeface="Playfair Display"/>
                <a:sym typeface="Playfair Display"/>
              </a:rPr>
              <a:t>действующее лицо.</a:t>
            </a:r>
            <a:r>
              <a:rPr lang="ru" sz="20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br>
              <a:rPr lang="ru" sz="2000">
                <a:latin typeface="Playfair Display"/>
                <a:ea typeface="Playfair Display"/>
                <a:cs typeface="Playfair Display"/>
                <a:sym typeface="Playfair Display"/>
              </a:rPr>
            </a:br>
            <a:br>
              <a:rPr lang="ru" sz="2000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" sz="2000">
                <a:latin typeface="Playfair Display"/>
                <a:ea typeface="Playfair Display"/>
                <a:cs typeface="Playfair Display"/>
                <a:sym typeface="Playfair Display"/>
              </a:rPr>
              <a:t>Город является свидетелем преступления и одновременно его соучастником.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8225400" y="4743300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