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1"/>
  </p:notesMasterIdLst>
  <p:sldIdLst>
    <p:sldId id="256" r:id="rId2"/>
    <p:sldId id="258" r:id="rId3"/>
    <p:sldId id="277" r:id="rId4"/>
    <p:sldId id="257" r:id="rId5"/>
    <p:sldId id="260" r:id="rId6"/>
    <p:sldId id="290" r:id="rId7"/>
    <p:sldId id="296" r:id="rId8"/>
    <p:sldId id="271" r:id="rId9"/>
    <p:sldId id="284" r:id="rId10"/>
    <p:sldId id="297" r:id="rId11"/>
    <p:sldId id="291" r:id="rId12"/>
    <p:sldId id="280" r:id="rId13"/>
    <p:sldId id="292" r:id="rId14"/>
    <p:sldId id="293" r:id="rId15"/>
    <p:sldId id="294" r:id="rId16"/>
    <p:sldId id="295" r:id="rId17"/>
    <p:sldId id="267" r:id="rId18"/>
    <p:sldId id="272"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o"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3" autoAdjust="0"/>
    <p:restoredTop sz="94624" autoAdjust="0"/>
  </p:normalViewPr>
  <p:slideViewPr>
    <p:cSldViewPr>
      <p:cViewPr>
        <p:scale>
          <a:sx n="107" d="100"/>
          <a:sy n="107" d="100"/>
        </p:scale>
        <p:origin x="1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7029C-3B44-411F-A344-3634CBA13C6E}" type="datetimeFigureOut">
              <a:rPr lang="ru-RU" smtClean="0"/>
              <a:pPr/>
              <a:t>13.01.2020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236A6-E31E-4323-8EAF-571A811C1255}" type="slidenum">
              <a:rPr lang="ru-RU" smtClean="0"/>
              <a:pPr/>
              <a:t>‹#›</a:t>
            </a:fld>
            <a:endParaRPr lang="ru-RU"/>
          </a:p>
        </p:txBody>
      </p:sp>
    </p:spTree>
    <p:extLst>
      <p:ext uri="{BB962C8B-B14F-4D97-AF65-F5344CB8AC3E}">
        <p14:creationId xmlns:p14="http://schemas.microsoft.com/office/powerpoint/2010/main" val="277206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A92508-BB2D-4C94-A7A4-4C78CB823177}"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A92508-BB2D-4C94-A7A4-4C78CB823177}"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A92508-BB2D-4C94-A7A4-4C78CB823177}"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A92508-BB2D-4C94-A7A4-4C78CB8231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A92508-BB2D-4C94-A7A4-4C78CB823177}"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1D51DE-4A0E-40FB-BA0B-AF227BEAB4A7}" type="datetimeFigureOut">
              <a:rPr lang="ru-RU" smtClean="0"/>
              <a:pPr/>
              <a:t>13.01.2020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A92508-BB2D-4C94-A7A4-4C78CB823177}"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11D51DE-4A0E-40FB-BA0B-AF227BEAB4A7}" type="datetimeFigureOut">
              <a:rPr lang="ru-RU" smtClean="0"/>
              <a:pPr/>
              <a:t>13.01.2020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3A92508-BB2D-4C94-A7A4-4C78CB823177}"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83968" y="3789040"/>
            <a:ext cx="4320480" cy="2304256"/>
          </a:xfrm>
          <a:solidFill>
            <a:schemeClr val="bg2"/>
          </a:solidFill>
        </p:spPr>
        <p:style>
          <a:lnRef idx="1">
            <a:schemeClr val="accent2"/>
          </a:lnRef>
          <a:fillRef idx="3">
            <a:schemeClr val="accent2"/>
          </a:fillRef>
          <a:effectRef idx="2">
            <a:schemeClr val="accent2"/>
          </a:effectRef>
          <a:fontRef idx="minor">
            <a:schemeClr val="lt1"/>
          </a:fontRef>
        </p:style>
        <p:txBody>
          <a:bodyPr>
            <a:normAutofit/>
          </a:bodyPr>
          <a:lstStyle/>
          <a:p>
            <a:pPr algn="l"/>
            <a:r>
              <a:rPr lang="ru-RU" sz="2000" b="0" i="1" dirty="0" smtClean="0">
                <a:solidFill>
                  <a:schemeClr val="tx1"/>
                </a:solidFill>
                <a:latin typeface="Arial" pitchFamily="34" charset="0"/>
                <a:cs typeface="Arial" pitchFamily="34" charset="0"/>
              </a:rPr>
              <a:t>Выполнил:  ученик  6А класса,</a:t>
            </a:r>
            <a:br>
              <a:rPr lang="ru-RU" sz="2000" b="0" i="1" dirty="0" smtClean="0">
                <a:solidFill>
                  <a:schemeClr val="tx1"/>
                </a:solidFill>
                <a:latin typeface="Arial" pitchFamily="34" charset="0"/>
                <a:cs typeface="Arial" pitchFamily="34" charset="0"/>
              </a:rPr>
            </a:br>
            <a:r>
              <a:rPr lang="ru-RU" sz="2000" b="0" i="1" dirty="0" smtClean="0">
                <a:solidFill>
                  <a:schemeClr val="tx1"/>
                </a:solidFill>
                <a:latin typeface="Arial" pitchFamily="34" charset="0"/>
                <a:cs typeface="Arial" pitchFamily="34" charset="0"/>
              </a:rPr>
              <a:t>МБОУ СОШ №16 ЗМР РТ</a:t>
            </a:r>
            <a:br>
              <a:rPr lang="ru-RU" sz="2000" b="0" i="1" dirty="0" smtClean="0">
                <a:solidFill>
                  <a:schemeClr val="tx1"/>
                </a:solidFill>
                <a:latin typeface="Arial" pitchFamily="34" charset="0"/>
                <a:cs typeface="Arial" pitchFamily="34" charset="0"/>
              </a:rPr>
            </a:br>
            <a:r>
              <a:rPr lang="ru-RU" sz="2000" b="0" i="1" dirty="0" smtClean="0">
                <a:solidFill>
                  <a:schemeClr val="tx1"/>
                </a:solidFill>
                <a:latin typeface="Arial" pitchFamily="34" charset="0"/>
                <a:cs typeface="Arial" pitchFamily="34" charset="0"/>
              </a:rPr>
              <a:t>Кошкин Алексей  Александрович</a:t>
            </a:r>
            <a:br>
              <a:rPr lang="ru-RU" sz="2000" b="0" i="1" dirty="0" smtClean="0">
                <a:solidFill>
                  <a:schemeClr val="tx1"/>
                </a:solidFill>
                <a:latin typeface="Arial" pitchFamily="34" charset="0"/>
                <a:cs typeface="Arial" pitchFamily="34" charset="0"/>
              </a:rPr>
            </a:br>
            <a:r>
              <a:rPr lang="ru-RU" sz="2000" b="0" i="1" dirty="0" smtClean="0">
                <a:solidFill>
                  <a:schemeClr val="tx1"/>
                </a:solidFill>
                <a:latin typeface="Arial" pitchFamily="34" charset="0"/>
                <a:cs typeface="Arial" pitchFamily="34" charset="0"/>
              </a:rPr>
              <a:t/>
            </a:r>
            <a:br>
              <a:rPr lang="ru-RU" sz="2000" b="0" i="1" dirty="0" smtClean="0">
                <a:solidFill>
                  <a:schemeClr val="tx1"/>
                </a:solidFill>
                <a:latin typeface="Arial" pitchFamily="34" charset="0"/>
                <a:cs typeface="Arial" pitchFamily="34" charset="0"/>
              </a:rPr>
            </a:br>
            <a:r>
              <a:rPr lang="ru-RU" sz="2000" b="0" i="1" dirty="0" smtClean="0">
                <a:solidFill>
                  <a:schemeClr val="tx1"/>
                </a:solidFill>
                <a:latin typeface="Arial" pitchFamily="34" charset="0"/>
                <a:cs typeface="Arial" pitchFamily="34" charset="0"/>
              </a:rPr>
              <a:t>Руководитель: педагог-организатор</a:t>
            </a:r>
            <a:br>
              <a:rPr lang="ru-RU" sz="2000" b="0" i="1" dirty="0" smtClean="0">
                <a:solidFill>
                  <a:schemeClr val="tx1"/>
                </a:solidFill>
                <a:latin typeface="Arial" pitchFamily="34" charset="0"/>
                <a:cs typeface="Arial" pitchFamily="34" charset="0"/>
              </a:rPr>
            </a:br>
            <a:r>
              <a:rPr lang="ru-RU" sz="2000" b="0" i="1" dirty="0" smtClean="0">
                <a:solidFill>
                  <a:schemeClr val="tx1"/>
                </a:solidFill>
                <a:latin typeface="Arial" pitchFamily="34" charset="0"/>
                <a:cs typeface="Arial" pitchFamily="34" charset="0"/>
              </a:rPr>
              <a:t> </a:t>
            </a:r>
            <a:r>
              <a:rPr lang="ru-RU" sz="2000" b="0" i="1" dirty="0" err="1" smtClean="0">
                <a:solidFill>
                  <a:schemeClr val="tx1"/>
                </a:solidFill>
                <a:latin typeface="Arial" pitchFamily="34" charset="0"/>
                <a:cs typeface="Arial" pitchFamily="34" charset="0"/>
              </a:rPr>
              <a:t>Садриева</a:t>
            </a:r>
            <a:r>
              <a:rPr lang="ru-RU" sz="2000" b="0" i="1" dirty="0" smtClean="0">
                <a:solidFill>
                  <a:schemeClr val="tx1"/>
                </a:solidFill>
                <a:latin typeface="Arial" pitchFamily="34" charset="0"/>
                <a:cs typeface="Arial" pitchFamily="34" charset="0"/>
              </a:rPr>
              <a:t> Дина </a:t>
            </a:r>
            <a:r>
              <a:rPr lang="ru-RU" sz="2000" b="0" i="1" dirty="0" err="1" smtClean="0">
                <a:solidFill>
                  <a:schemeClr val="tx1"/>
                </a:solidFill>
                <a:latin typeface="Arial" pitchFamily="34" charset="0"/>
                <a:cs typeface="Arial" pitchFamily="34" charset="0"/>
              </a:rPr>
              <a:t>Сулеймановна</a:t>
            </a:r>
            <a:endParaRPr lang="ru-RU" sz="2000" b="0" i="1" dirty="0">
              <a:solidFill>
                <a:schemeClr val="tx1"/>
              </a:solidFill>
              <a:latin typeface="Arial" pitchFamily="34" charset="0"/>
              <a:cs typeface="Arial" pitchFamily="34" charset="0"/>
            </a:endParaRPr>
          </a:p>
        </p:txBody>
      </p:sp>
      <p:sp>
        <p:nvSpPr>
          <p:cNvPr id="3" name="Подзаголовок 2"/>
          <p:cNvSpPr>
            <a:spLocks noGrp="1"/>
          </p:cNvSpPr>
          <p:nvPr>
            <p:ph type="subTitle" idx="1"/>
          </p:nvPr>
        </p:nvSpPr>
        <p:spPr>
          <a:xfrm>
            <a:off x="0" y="260648"/>
            <a:ext cx="8469220" cy="1800200"/>
          </a:xfrm>
          <a:solidFill>
            <a:schemeClr val="bg1">
              <a:lumMod val="75000"/>
            </a:schemeClr>
          </a:solidFill>
        </p:spPr>
        <p:txBody>
          <a:bodyPr>
            <a:noAutofit/>
          </a:bodyPr>
          <a:lstStyle/>
          <a:p>
            <a:r>
              <a:rPr lang="ru-RU" sz="2400" b="1" dirty="0" smtClean="0">
                <a:solidFill>
                  <a:srgbClr val="FF0000"/>
                </a:solidFill>
              </a:rPr>
              <a:t> </a:t>
            </a:r>
            <a:r>
              <a:rPr lang="ru-RU" sz="2400" dirty="0"/>
              <a:t>Муниципальное бюджетное общеобразовательное учреждение «Средняя общеобразовательная школа № 16 с углубленным изучением отдельных предметов ЗМР РТ»</a:t>
            </a:r>
          </a:p>
          <a:p>
            <a:r>
              <a:rPr lang="ru-RU" sz="2400" dirty="0"/>
              <a:t> </a:t>
            </a:r>
          </a:p>
          <a:p>
            <a:r>
              <a:rPr lang="ru-RU" sz="2400" dirty="0"/>
              <a:t> </a:t>
            </a:r>
          </a:p>
          <a:p>
            <a:r>
              <a:rPr lang="ru-RU" sz="2400" dirty="0"/>
              <a:t> </a:t>
            </a:r>
          </a:p>
          <a:p>
            <a:r>
              <a:rPr lang="ru-RU" sz="2400" dirty="0"/>
              <a:t> </a:t>
            </a:r>
          </a:p>
        </p:txBody>
      </p:sp>
      <p:pic>
        <p:nvPicPr>
          <p:cNvPr id="13" name="Рисунок 12" descr="1530263790.jpg"/>
          <p:cNvPicPr>
            <a:picLocks noChangeAspect="1"/>
          </p:cNvPicPr>
          <p:nvPr/>
        </p:nvPicPr>
        <p:blipFill>
          <a:blip r:embed="rId2" cstate="print"/>
          <a:stretch>
            <a:fillRect/>
          </a:stretch>
        </p:blipFill>
        <p:spPr>
          <a:xfrm>
            <a:off x="7380312" y="2150133"/>
            <a:ext cx="1406829" cy="1406829"/>
          </a:xfrm>
          <a:prstGeom prst="rect">
            <a:avLst/>
          </a:prstGeom>
        </p:spPr>
      </p:pic>
      <p:sp>
        <p:nvSpPr>
          <p:cNvPr id="2" name="Прямоугольник 1"/>
          <p:cNvSpPr/>
          <p:nvPr/>
        </p:nvSpPr>
        <p:spPr>
          <a:xfrm>
            <a:off x="1331640" y="2438050"/>
            <a:ext cx="5904656" cy="1200329"/>
          </a:xfrm>
          <a:prstGeom prst="rect">
            <a:avLst/>
          </a:prstGeom>
        </p:spPr>
        <p:txBody>
          <a:bodyPr wrap="square">
            <a:spAutoFit/>
          </a:bodyPr>
          <a:lstStyle/>
          <a:p>
            <a:pPr algn="ctr"/>
            <a:r>
              <a:rPr lang="ru-RU" sz="2400" b="1" dirty="0" smtClean="0">
                <a:solidFill>
                  <a:schemeClr val="bg1"/>
                </a:solidFill>
              </a:rPr>
              <a:t>   Научно </a:t>
            </a:r>
            <a:r>
              <a:rPr lang="ru-RU" sz="2400" b="1" smtClean="0">
                <a:solidFill>
                  <a:schemeClr val="bg1"/>
                </a:solidFill>
              </a:rPr>
              <a:t>исследовательская работа</a:t>
            </a:r>
            <a:endParaRPr lang="ru-RU" sz="2400" dirty="0">
              <a:solidFill>
                <a:schemeClr val="bg1"/>
              </a:solidFill>
            </a:endParaRPr>
          </a:p>
          <a:p>
            <a:pPr algn="ctr"/>
            <a:r>
              <a:rPr lang="ru-RU" sz="2400" b="1" dirty="0" smtClean="0">
                <a:solidFill>
                  <a:schemeClr val="tx2">
                    <a:lumMod val="75000"/>
                  </a:schemeClr>
                </a:solidFill>
              </a:rPr>
              <a:t>«История </a:t>
            </a:r>
            <a:r>
              <a:rPr lang="ru-RU" sz="2400" b="1" dirty="0">
                <a:solidFill>
                  <a:schemeClr val="tx2">
                    <a:lumMod val="75000"/>
                  </a:schemeClr>
                </a:solidFill>
              </a:rPr>
              <a:t>моей семьи в годы </a:t>
            </a:r>
            <a:r>
              <a:rPr lang="ru-RU" sz="2400" b="1" dirty="0" smtClean="0">
                <a:solidFill>
                  <a:schemeClr val="tx2">
                    <a:lumMod val="75000"/>
                  </a:schemeClr>
                </a:solidFill>
              </a:rPr>
              <a:t>  Великой     Отечественной войны»</a:t>
            </a:r>
            <a:endParaRPr lang="ru-RU" sz="2400" dirty="0">
              <a:solidFill>
                <a:schemeClr val="tx2">
                  <a:lumMod val="75000"/>
                </a:schemeClr>
              </a:solidFill>
            </a:endParaRPr>
          </a:p>
        </p:txBody>
      </p:sp>
      <p:pic>
        <p:nvPicPr>
          <p:cNvPr id="2052" name="Picture 4" descr="C:\Users\school-16\Downloads\IMG-20191213-WA00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717032"/>
            <a:ext cx="2304256" cy="3072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dirty="0" smtClean="0">
                <a:solidFill>
                  <a:schemeClr val="tx1"/>
                </a:solidFill>
              </a:rPr>
              <a:t>Мой прадедушка Попов Сергей Иванович</a:t>
            </a:r>
            <a:endParaRPr lang="ru-RU" dirty="0">
              <a:solidFill>
                <a:schemeClr val="tx1"/>
              </a:solidFill>
            </a:endParaRPr>
          </a:p>
        </p:txBody>
      </p:sp>
      <p:pic>
        <p:nvPicPr>
          <p:cNvPr id="5" name="Содержимое 4" descr="K1ZAbKMwYt0.jpg"/>
          <p:cNvPicPr>
            <a:picLocks noGrp="1" noChangeAspect="1"/>
          </p:cNvPicPr>
          <p:nvPr>
            <p:ph sz="quarter" idx="13"/>
          </p:nvPr>
        </p:nvPicPr>
        <p:blipFill>
          <a:blip r:embed="rId2" cstate="print"/>
          <a:stretch>
            <a:fillRect/>
          </a:stretch>
        </p:blipFill>
        <p:spPr>
          <a:xfrm flipV="1">
            <a:off x="291003" y="1954335"/>
            <a:ext cx="3344893" cy="4171826"/>
          </a:xfrm>
        </p:spPr>
      </p:pic>
      <p:sp>
        <p:nvSpPr>
          <p:cNvPr id="4" name="Содержимое 3"/>
          <p:cNvSpPr>
            <a:spLocks noGrp="1"/>
          </p:cNvSpPr>
          <p:nvPr>
            <p:ph sz="quarter" idx="14"/>
          </p:nvPr>
        </p:nvSpPr>
        <p:spPr>
          <a:xfrm>
            <a:off x="4645152" y="2564904"/>
            <a:ext cx="3383232" cy="3561576"/>
          </a:xfrm>
        </p:spPr>
        <p:style>
          <a:lnRef idx="1">
            <a:schemeClr val="accent1"/>
          </a:lnRef>
          <a:fillRef idx="2">
            <a:schemeClr val="accent1"/>
          </a:fillRef>
          <a:effectRef idx="1">
            <a:schemeClr val="accent1"/>
          </a:effectRef>
          <a:fontRef idx="minor">
            <a:schemeClr val="dk1"/>
          </a:fontRef>
        </p:style>
        <p:txBody>
          <a:bodyPr/>
          <a:lstStyle/>
          <a:p>
            <a:pPr>
              <a:buNone/>
            </a:pPr>
            <a:r>
              <a:rPr lang="ru-RU" b="1" i="1" dirty="0" smtClean="0">
                <a:solidFill>
                  <a:schemeClr val="accent2">
                    <a:lumMod val="75000"/>
                  </a:schemeClr>
                </a:solidFill>
              </a:rPr>
              <a:t>Родился 1928 года, умер 1964 года. Он работал в колхозе ,строил фермы. Во время войны помогал в тылу.</a:t>
            </a:r>
          </a:p>
          <a:p>
            <a:endParaRPr lang="ru-RU" dirty="0"/>
          </a:p>
        </p:txBody>
      </p:sp>
      <p:pic>
        <p:nvPicPr>
          <p:cNvPr id="6" name="Рисунок 5" descr="1530263790.jpg"/>
          <p:cNvPicPr>
            <a:picLocks noChangeAspect="1"/>
          </p:cNvPicPr>
          <p:nvPr/>
        </p:nvPicPr>
        <p:blipFill>
          <a:blip r:embed="rId3" cstate="print"/>
          <a:stretch>
            <a:fillRect/>
          </a:stretch>
        </p:blipFill>
        <p:spPr>
          <a:xfrm>
            <a:off x="7596336" y="945232"/>
            <a:ext cx="1547664" cy="15476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9096" cy="1143000"/>
          </a:xfrm>
          <a:solidFill>
            <a:schemeClr val="tx2">
              <a:lumMod val="75000"/>
              <a:lumOff val="25000"/>
            </a:schemeClr>
          </a:solidFill>
        </p:spPr>
        <p:style>
          <a:lnRef idx="1">
            <a:schemeClr val="accent2"/>
          </a:lnRef>
          <a:fillRef idx="3">
            <a:schemeClr val="accent2"/>
          </a:fillRef>
          <a:effectRef idx="2">
            <a:schemeClr val="accent2"/>
          </a:effectRef>
          <a:fontRef idx="minor">
            <a:schemeClr val="lt1"/>
          </a:fontRef>
        </p:style>
        <p:txBody>
          <a:bodyPr>
            <a:normAutofit/>
          </a:bodyPr>
          <a:lstStyle/>
          <a:p>
            <a:r>
              <a:rPr lang="ru-RU" i="1" dirty="0" smtClean="0">
                <a:solidFill>
                  <a:schemeClr val="tx1"/>
                </a:solidFill>
              </a:rPr>
              <a:t>КОЗЛОВ ИВАН ФЕДОТОВИЧ</a:t>
            </a:r>
            <a:endParaRPr lang="ru-RU" i="1" dirty="0">
              <a:solidFill>
                <a:schemeClr val="tx1"/>
              </a:solidFill>
            </a:endParaRPr>
          </a:p>
        </p:txBody>
      </p:sp>
      <p:pic>
        <p:nvPicPr>
          <p:cNvPr id="5" name="Содержимое 4" descr="4ckJgMxLPCA.jpg"/>
          <p:cNvPicPr>
            <a:picLocks noGrp="1" noChangeAspect="1"/>
          </p:cNvPicPr>
          <p:nvPr>
            <p:ph sz="quarter" idx="13"/>
          </p:nvPr>
        </p:nvPicPr>
        <p:blipFill>
          <a:blip r:embed="rId2" cstate="print"/>
          <a:stretch>
            <a:fillRect/>
          </a:stretch>
        </p:blipFill>
        <p:spPr>
          <a:xfrm>
            <a:off x="899592" y="1600200"/>
            <a:ext cx="3035219" cy="4525963"/>
          </a:xfrm>
        </p:spPr>
        <p:style>
          <a:lnRef idx="1">
            <a:schemeClr val="accent2"/>
          </a:lnRef>
          <a:fillRef idx="3">
            <a:schemeClr val="accent2"/>
          </a:fillRef>
          <a:effectRef idx="2">
            <a:schemeClr val="accent2"/>
          </a:effectRef>
          <a:fontRef idx="minor">
            <a:schemeClr val="lt1"/>
          </a:fontRef>
        </p:style>
      </p:pic>
      <p:sp>
        <p:nvSpPr>
          <p:cNvPr id="4" name="Содержимое 3"/>
          <p:cNvSpPr>
            <a:spLocks noGrp="1"/>
          </p:cNvSpPr>
          <p:nvPr>
            <p:ph sz="quarter" idx="14"/>
          </p:nvPr>
        </p:nvSpPr>
        <p:spPr>
          <a:xfrm>
            <a:off x="4644008" y="1700808"/>
            <a:ext cx="3960440" cy="3960440"/>
          </a:xfrm>
          <a:solidFill>
            <a:schemeClr val="tx2">
              <a:lumMod val="50000"/>
              <a:lumOff val="50000"/>
            </a:schemeClr>
          </a:solidFill>
        </p:spPr>
        <p:style>
          <a:lnRef idx="1">
            <a:schemeClr val="accent2"/>
          </a:lnRef>
          <a:fillRef idx="3">
            <a:schemeClr val="accent2"/>
          </a:fillRef>
          <a:effectRef idx="2">
            <a:schemeClr val="accent2"/>
          </a:effectRef>
          <a:fontRef idx="minor">
            <a:schemeClr val="lt1"/>
          </a:fontRef>
        </p:style>
        <p:txBody>
          <a:bodyPr/>
          <a:lstStyle/>
          <a:p>
            <a:endParaRPr lang="ru-RU" dirty="0" smtClean="0"/>
          </a:p>
          <a:p>
            <a:endParaRPr lang="ru-RU" dirty="0" smtClean="0"/>
          </a:p>
          <a:p>
            <a:endParaRPr lang="ru-RU" dirty="0" smtClean="0"/>
          </a:p>
          <a:p>
            <a:pPr>
              <a:buNone/>
            </a:pPr>
            <a:r>
              <a:rPr lang="ru-RU" b="1" i="1" dirty="0" smtClean="0">
                <a:solidFill>
                  <a:schemeClr val="tx1"/>
                </a:solidFill>
              </a:rPr>
              <a:t>Родился1907 года . </a:t>
            </a:r>
          </a:p>
          <a:p>
            <a:pPr>
              <a:buNone/>
            </a:pPr>
            <a:r>
              <a:rPr lang="ru-RU" b="1" i="1" dirty="0" smtClean="0">
                <a:solidFill>
                  <a:schemeClr val="tx1"/>
                </a:solidFill>
              </a:rPr>
              <a:t>В сентябре 1941 года ушел на фронт  и пропал без вести</a:t>
            </a:r>
            <a:r>
              <a:rPr lang="ru-RU" b="1" i="1" dirty="0" smtClean="0">
                <a:solidFill>
                  <a:schemeClr val="bg1"/>
                </a:solidFill>
              </a:rPr>
              <a:t> .</a:t>
            </a:r>
            <a:endParaRPr lang="ru-RU" b="1" i="1" dirty="0">
              <a:solidFill>
                <a:schemeClr val="bg1"/>
              </a:solidFill>
            </a:endParaRPr>
          </a:p>
        </p:txBody>
      </p:sp>
      <p:pic>
        <p:nvPicPr>
          <p:cNvPr id="6" name="Рисунок 5" descr="1530263790.jpg"/>
          <p:cNvPicPr>
            <a:picLocks noChangeAspect="1"/>
          </p:cNvPicPr>
          <p:nvPr/>
        </p:nvPicPr>
        <p:blipFill>
          <a:blip r:embed="rId3" cstate="print"/>
          <a:stretch>
            <a:fillRect/>
          </a:stretch>
        </p:blipFill>
        <p:spPr>
          <a:xfrm>
            <a:off x="7314304" y="908720"/>
            <a:ext cx="1650183" cy="1584176"/>
          </a:xfrm>
          <a:prstGeom prst="rect">
            <a:avLst/>
          </a:prstGeom>
        </p:spPr>
      </p:pic>
    </p:spTree>
    <p:extLst>
      <p:ext uri="{BB962C8B-B14F-4D97-AF65-F5344CB8AC3E}">
        <p14:creationId xmlns:p14="http://schemas.microsoft.com/office/powerpoint/2010/main" val="341923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27168" cy="1143000"/>
          </a:xfrm>
          <a:solidFill>
            <a:schemeClr val="tx2">
              <a:lumMod val="50000"/>
              <a:lumOff val="50000"/>
            </a:schemeClr>
          </a:solidFill>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i="1" dirty="0" smtClean="0">
                <a:solidFill>
                  <a:schemeClr val="tx1"/>
                </a:solidFill>
              </a:rPr>
              <a:t>Моя прабабушка </a:t>
            </a:r>
            <a:br>
              <a:rPr lang="ru-RU" i="1" dirty="0" smtClean="0">
                <a:solidFill>
                  <a:schemeClr val="tx1"/>
                </a:solidFill>
              </a:rPr>
            </a:br>
            <a:r>
              <a:rPr lang="ru-RU" i="1" dirty="0" smtClean="0">
                <a:solidFill>
                  <a:schemeClr val="tx1"/>
                </a:solidFill>
              </a:rPr>
              <a:t>Кошкина Ольга Ивановна</a:t>
            </a:r>
            <a:endParaRPr lang="ru-RU" i="1" dirty="0">
              <a:solidFill>
                <a:schemeClr val="tx1"/>
              </a:solidFill>
            </a:endParaRPr>
          </a:p>
        </p:txBody>
      </p:sp>
      <p:pic>
        <p:nvPicPr>
          <p:cNvPr id="5" name="Содержимое 4" descr="kicT4DDG0sg.jpg"/>
          <p:cNvPicPr>
            <a:picLocks noGrp="1" noChangeAspect="1"/>
          </p:cNvPicPr>
          <p:nvPr>
            <p:ph sz="quarter" idx="13"/>
          </p:nvPr>
        </p:nvPicPr>
        <p:blipFill>
          <a:blip r:embed="rId2" cstate="print"/>
          <a:stretch>
            <a:fillRect/>
          </a:stretch>
        </p:blipFill>
        <p:spPr>
          <a:xfrm rot="5400000">
            <a:off x="66415" y="1957921"/>
            <a:ext cx="4325689" cy="3523431"/>
          </a:xfrm>
        </p:spPr>
      </p:pic>
      <p:sp>
        <p:nvSpPr>
          <p:cNvPr id="4" name="Содержимое 3"/>
          <p:cNvSpPr>
            <a:spLocks noGrp="1"/>
          </p:cNvSpPr>
          <p:nvPr>
            <p:ph sz="quarter" idx="14"/>
          </p:nvPr>
        </p:nvSpPr>
        <p:spPr>
          <a:xfrm>
            <a:off x="4355976" y="1844824"/>
            <a:ext cx="3960440" cy="3456384"/>
          </a:xfrm>
          <a:solidFill>
            <a:schemeClr val="tx2">
              <a:lumMod val="75000"/>
              <a:lumOff val="25000"/>
            </a:schemeClr>
          </a:solidFill>
        </p:spPr>
        <p:style>
          <a:lnRef idx="1">
            <a:schemeClr val="accent2"/>
          </a:lnRef>
          <a:fillRef idx="3">
            <a:schemeClr val="accent2"/>
          </a:fillRef>
          <a:effectRef idx="2">
            <a:schemeClr val="accent2"/>
          </a:effectRef>
          <a:fontRef idx="minor">
            <a:schemeClr val="lt1"/>
          </a:fontRef>
        </p:style>
        <p:txBody>
          <a:bodyPr>
            <a:normAutofit/>
          </a:bodyPr>
          <a:lstStyle/>
          <a:p>
            <a:endParaRPr lang="ru-RU" b="1" i="1" dirty="0" smtClean="0">
              <a:solidFill>
                <a:schemeClr val="bg1"/>
              </a:solidFill>
            </a:endParaRPr>
          </a:p>
          <a:p>
            <a:endParaRPr lang="ru-RU" b="1" i="1" dirty="0" smtClean="0">
              <a:solidFill>
                <a:schemeClr val="bg1"/>
              </a:solidFill>
            </a:endParaRPr>
          </a:p>
          <a:p>
            <a:pPr>
              <a:buNone/>
            </a:pPr>
            <a:r>
              <a:rPr lang="ru-RU" i="1" dirty="0" smtClean="0">
                <a:solidFill>
                  <a:schemeClr val="tx1"/>
                </a:solidFill>
              </a:rPr>
              <a:t>Родилась 12 мая 1929 года. Работала колхозницей в колхозе.</a:t>
            </a:r>
          </a:p>
          <a:p>
            <a:pPr>
              <a:buNone/>
            </a:pPr>
            <a:r>
              <a:rPr lang="ru-RU" i="1" dirty="0" smtClean="0">
                <a:solidFill>
                  <a:schemeClr val="tx1"/>
                </a:solidFill>
              </a:rPr>
              <a:t> </a:t>
            </a:r>
            <a:r>
              <a:rPr lang="ru-RU" b="1" i="1" dirty="0" smtClean="0">
                <a:solidFill>
                  <a:schemeClr val="tx1"/>
                </a:solidFill>
              </a:rPr>
              <a:t>Во время войны в 12 лет копали окопы , рубила лес в тылу</a:t>
            </a:r>
          </a:p>
          <a:p>
            <a:endParaRPr lang="ru-RU" dirty="0"/>
          </a:p>
        </p:txBody>
      </p:sp>
      <p:pic>
        <p:nvPicPr>
          <p:cNvPr id="6" name="Рисунок 5" descr="1530263790.jpg"/>
          <p:cNvPicPr>
            <a:picLocks noChangeAspect="1"/>
          </p:cNvPicPr>
          <p:nvPr/>
        </p:nvPicPr>
        <p:blipFill>
          <a:blip r:embed="rId3" cstate="print"/>
          <a:stretch>
            <a:fillRect/>
          </a:stretch>
        </p:blipFill>
        <p:spPr>
          <a:xfrm>
            <a:off x="7236296" y="620688"/>
            <a:ext cx="1584176" cy="15840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60648"/>
            <a:ext cx="8183880" cy="1080120"/>
          </a:xfrm>
          <a:solidFill>
            <a:schemeClr val="tx2">
              <a:lumMod val="50000"/>
              <a:lumOff val="50000"/>
            </a:schemeClr>
          </a:solidFill>
        </p:spPr>
        <p:txBody>
          <a:bodyPr>
            <a:normAutofit fontScale="90000"/>
          </a:bodyPr>
          <a:lstStyle/>
          <a:p>
            <a:r>
              <a:rPr lang="ru-RU" dirty="0" smtClean="0">
                <a:solidFill>
                  <a:schemeClr val="tx1"/>
                </a:solidFill>
              </a:rPr>
              <a:t>Моя прабабушка</a:t>
            </a:r>
            <a:br>
              <a:rPr lang="ru-RU" dirty="0" smtClean="0">
                <a:solidFill>
                  <a:schemeClr val="tx1"/>
                </a:solidFill>
              </a:rPr>
            </a:br>
            <a:r>
              <a:rPr lang="ru-RU" dirty="0" smtClean="0">
                <a:solidFill>
                  <a:schemeClr val="tx1"/>
                </a:solidFill>
              </a:rPr>
              <a:t>Мухина Марфа Осиповна</a:t>
            </a:r>
            <a:endParaRPr lang="ru-RU" dirty="0">
              <a:solidFill>
                <a:schemeClr val="tx1"/>
              </a:solidFill>
            </a:endParaRPr>
          </a:p>
        </p:txBody>
      </p:sp>
      <p:pic>
        <p:nvPicPr>
          <p:cNvPr id="5" name="Содержимое 4" descr="AhGZjS3UA3U.jpg"/>
          <p:cNvPicPr>
            <a:picLocks noGrp="1" noChangeAspect="1"/>
          </p:cNvPicPr>
          <p:nvPr>
            <p:ph sz="quarter" idx="13"/>
          </p:nvPr>
        </p:nvPicPr>
        <p:blipFill>
          <a:blip r:embed="rId2" cstate="print"/>
          <a:stretch>
            <a:fillRect/>
          </a:stretch>
        </p:blipFill>
        <p:spPr>
          <a:xfrm>
            <a:off x="755576" y="1628800"/>
            <a:ext cx="3024336" cy="4389438"/>
          </a:xfrm>
        </p:spPr>
      </p:pic>
      <p:sp>
        <p:nvSpPr>
          <p:cNvPr id="4" name="Содержимое 3"/>
          <p:cNvSpPr>
            <a:spLocks noGrp="1"/>
          </p:cNvSpPr>
          <p:nvPr>
            <p:ph sz="quarter" idx="14"/>
          </p:nvPr>
        </p:nvSpPr>
        <p:spPr>
          <a:xfrm>
            <a:off x="4139952" y="2204864"/>
            <a:ext cx="3672408" cy="3744416"/>
          </a:xfrm>
          <a:solidFill>
            <a:schemeClr val="bg2">
              <a:lumMod val="75000"/>
            </a:schemeClr>
          </a:solidFill>
        </p:spPr>
        <p:txBody>
          <a:bodyPr>
            <a:normAutofit/>
          </a:bodyPr>
          <a:lstStyle/>
          <a:p>
            <a:pPr>
              <a:buNone/>
            </a:pPr>
            <a:r>
              <a:rPr lang="ru-RU" dirty="0" smtClean="0"/>
              <a:t>Родилась 7 июня 1927 года . Работала всю жизнь колхозе. </a:t>
            </a:r>
            <a:r>
              <a:rPr lang="ru-RU" b="1" dirty="0" smtClean="0"/>
              <a:t>Во время войны помогала копать окопы. </a:t>
            </a:r>
            <a:r>
              <a:rPr lang="ru-RU" dirty="0" smtClean="0"/>
              <a:t>Воспитала шестерых детей. </a:t>
            </a:r>
          </a:p>
          <a:p>
            <a:pPr>
              <a:buNone/>
            </a:pPr>
            <a:r>
              <a:rPr lang="ru-RU" dirty="0" smtClean="0"/>
              <a:t>Умерла 15 сентября 1986 года.</a:t>
            </a:r>
            <a:endParaRPr lang="ru-RU" dirty="0"/>
          </a:p>
        </p:txBody>
      </p:sp>
      <p:pic>
        <p:nvPicPr>
          <p:cNvPr id="6" name="Рисунок 5" descr="1530263790.jpg"/>
          <p:cNvPicPr>
            <a:picLocks noChangeAspect="1"/>
          </p:cNvPicPr>
          <p:nvPr/>
        </p:nvPicPr>
        <p:blipFill>
          <a:blip r:embed="rId3" cstate="print"/>
          <a:stretch>
            <a:fillRect/>
          </a:stretch>
        </p:blipFill>
        <p:spPr>
          <a:xfrm>
            <a:off x="7308304" y="606109"/>
            <a:ext cx="1584176" cy="1742611"/>
          </a:xfrm>
          <a:prstGeom prst="rect">
            <a:avLst/>
          </a:prstGeom>
        </p:spPr>
      </p:pic>
    </p:spTree>
    <p:extLst>
      <p:ext uri="{BB962C8B-B14F-4D97-AF65-F5344CB8AC3E}">
        <p14:creationId xmlns:p14="http://schemas.microsoft.com/office/powerpoint/2010/main" val="4003533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 name="Содержимое 10" descr="FAl5o_DTP_o.jpg"/>
          <p:cNvPicPr>
            <a:picLocks noGrp="1" noChangeAspect="1"/>
          </p:cNvPicPr>
          <p:nvPr>
            <p:ph sz="quarter" idx="13"/>
          </p:nvPr>
        </p:nvPicPr>
        <p:blipFill>
          <a:blip r:embed="rId2" cstate="print"/>
          <a:stretch>
            <a:fillRect/>
          </a:stretch>
        </p:blipFill>
        <p:spPr>
          <a:xfrm rot="16200000">
            <a:off x="754336" y="405904"/>
            <a:ext cx="2584847" cy="3446463"/>
          </a:xfrm>
        </p:spPr>
      </p:pic>
      <p:pic>
        <p:nvPicPr>
          <p:cNvPr id="12" name="Содержимое 11" descr="Ih_jiTO1qBo.jpg"/>
          <p:cNvPicPr>
            <a:picLocks noGrp="1" noChangeAspect="1"/>
          </p:cNvPicPr>
          <p:nvPr>
            <p:ph sz="quarter" idx="14"/>
          </p:nvPr>
        </p:nvPicPr>
        <p:blipFill>
          <a:blip r:embed="rId3" cstate="print"/>
          <a:stretch>
            <a:fillRect/>
          </a:stretch>
        </p:blipFill>
        <p:spPr>
          <a:xfrm rot="16200000">
            <a:off x="4570760" y="-26144"/>
            <a:ext cx="2584847" cy="3446463"/>
          </a:xfrm>
        </p:spPr>
      </p:pic>
      <p:pic>
        <p:nvPicPr>
          <p:cNvPr id="13" name="Рисунок 12" descr="XZDOd4WHbr4.jpg"/>
          <p:cNvPicPr>
            <a:picLocks noChangeAspect="1"/>
          </p:cNvPicPr>
          <p:nvPr/>
        </p:nvPicPr>
        <p:blipFill>
          <a:blip r:embed="rId4" cstate="print"/>
          <a:stretch>
            <a:fillRect/>
          </a:stretch>
        </p:blipFill>
        <p:spPr>
          <a:xfrm rot="16200000">
            <a:off x="935596" y="3176972"/>
            <a:ext cx="2808312" cy="3744416"/>
          </a:xfrm>
          <a:prstGeom prst="rect">
            <a:avLst/>
          </a:prstGeom>
        </p:spPr>
      </p:pic>
      <p:pic>
        <p:nvPicPr>
          <p:cNvPr id="14" name="Рисунок 13" descr="5SSpMfZVRtk.jpg"/>
          <p:cNvPicPr>
            <a:picLocks noChangeAspect="1"/>
          </p:cNvPicPr>
          <p:nvPr/>
        </p:nvPicPr>
        <p:blipFill>
          <a:blip r:embed="rId5" cstate="print"/>
          <a:stretch>
            <a:fillRect/>
          </a:stretch>
        </p:blipFill>
        <p:spPr>
          <a:xfrm rot="16200000">
            <a:off x="6008737" y="2064271"/>
            <a:ext cx="2571750" cy="3429000"/>
          </a:xfrm>
          <a:prstGeom prst="rect">
            <a:avLst/>
          </a:prstGeom>
        </p:spPr>
      </p:pic>
      <p:pic>
        <p:nvPicPr>
          <p:cNvPr id="15" name="Рисунок 14" descr="NmtQnla1OEU.jpg"/>
          <p:cNvPicPr>
            <a:picLocks noChangeAspect="1"/>
          </p:cNvPicPr>
          <p:nvPr/>
        </p:nvPicPr>
        <p:blipFill>
          <a:blip r:embed="rId6" cstate="print"/>
          <a:stretch>
            <a:fillRect/>
          </a:stretch>
        </p:blipFill>
        <p:spPr>
          <a:xfrm rot="16200000">
            <a:off x="4355975" y="4239092"/>
            <a:ext cx="2160241" cy="2880320"/>
          </a:xfrm>
          <a:prstGeom prst="rect">
            <a:avLst/>
          </a:prstGeom>
        </p:spPr>
      </p:pic>
      <p:pic>
        <p:nvPicPr>
          <p:cNvPr id="17" name="Рисунок 16" descr="1530263790.jpg"/>
          <p:cNvPicPr>
            <a:picLocks noChangeAspect="1"/>
          </p:cNvPicPr>
          <p:nvPr/>
        </p:nvPicPr>
        <p:blipFill>
          <a:blip r:embed="rId7" cstate="print"/>
          <a:stretch>
            <a:fillRect/>
          </a:stretch>
        </p:blipFill>
        <p:spPr>
          <a:xfrm>
            <a:off x="7740192" y="116632"/>
            <a:ext cx="1224136" cy="1224136"/>
          </a:xfrm>
          <a:prstGeom prst="rect">
            <a:avLst/>
          </a:prstGeom>
        </p:spPr>
      </p:pic>
    </p:spTree>
    <p:extLst>
      <p:ext uri="{BB962C8B-B14F-4D97-AF65-F5344CB8AC3E}">
        <p14:creationId xmlns:p14="http://schemas.microsoft.com/office/powerpoint/2010/main" val="216301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ru-RU" i="1" dirty="0" smtClean="0">
                <a:solidFill>
                  <a:schemeClr val="tx1"/>
                </a:solidFill>
              </a:rPr>
              <a:t>Мой прадедушка Мухин Иван Тихонович</a:t>
            </a:r>
            <a:endParaRPr lang="ru-RU" i="1" dirty="0">
              <a:solidFill>
                <a:schemeClr val="tx1"/>
              </a:solidFill>
            </a:endParaRPr>
          </a:p>
        </p:txBody>
      </p:sp>
      <p:pic>
        <p:nvPicPr>
          <p:cNvPr id="5" name="Содержимое 4" descr="AhGZjS3UA3U — копия.jpg"/>
          <p:cNvPicPr>
            <a:picLocks noGrp="1" noChangeAspect="1"/>
          </p:cNvPicPr>
          <p:nvPr>
            <p:ph sz="quarter" idx="13"/>
          </p:nvPr>
        </p:nvPicPr>
        <p:blipFill>
          <a:blip r:embed="rId2" cstate="print"/>
          <a:stretch>
            <a:fillRect/>
          </a:stretch>
        </p:blipFill>
        <p:spPr>
          <a:xfrm>
            <a:off x="683568" y="1556792"/>
            <a:ext cx="2952328" cy="4320481"/>
          </a:xfrm>
        </p:spPr>
      </p:pic>
      <p:sp>
        <p:nvSpPr>
          <p:cNvPr id="4" name="Содержимое 3"/>
          <p:cNvSpPr>
            <a:spLocks noGrp="1"/>
          </p:cNvSpPr>
          <p:nvPr>
            <p:ph sz="quarter" idx="14"/>
          </p:nvPr>
        </p:nvSpPr>
        <p:spPr>
          <a:xfrm>
            <a:off x="4645152" y="2348880"/>
            <a:ext cx="3822192" cy="3777600"/>
          </a:xfrm>
        </p:spPr>
        <p:style>
          <a:lnRef idx="1">
            <a:schemeClr val="accent1"/>
          </a:lnRef>
          <a:fillRef idx="3">
            <a:schemeClr val="accent1"/>
          </a:fillRef>
          <a:effectRef idx="2">
            <a:schemeClr val="accent1"/>
          </a:effectRef>
          <a:fontRef idx="minor">
            <a:schemeClr val="lt1"/>
          </a:fontRef>
        </p:style>
        <p:txBody>
          <a:bodyPr/>
          <a:lstStyle/>
          <a:p>
            <a:r>
              <a:rPr lang="ru-RU" dirty="0" smtClean="0">
                <a:solidFill>
                  <a:schemeClr val="accent1">
                    <a:lumMod val="50000"/>
                  </a:schemeClr>
                </a:solidFill>
              </a:rPr>
              <a:t>Родился 3 мая 1931 года. Он ездил в Сибирь работал там </a:t>
            </a:r>
            <a:r>
              <a:rPr lang="ru-RU" dirty="0" err="1" smtClean="0">
                <a:solidFill>
                  <a:schemeClr val="accent1">
                    <a:lumMod val="50000"/>
                  </a:schemeClr>
                </a:solidFill>
              </a:rPr>
              <a:t>Вздымчиком</a:t>
            </a:r>
            <a:r>
              <a:rPr lang="ru-RU" dirty="0" smtClean="0">
                <a:solidFill>
                  <a:schemeClr val="accent1">
                    <a:lumMod val="50000"/>
                  </a:schemeClr>
                </a:solidFill>
              </a:rPr>
              <a:t>. Добывали </a:t>
            </a:r>
            <a:r>
              <a:rPr lang="ru-RU" dirty="0" err="1" smtClean="0">
                <a:solidFill>
                  <a:schemeClr val="accent1">
                    <a:lumMod val="50000"/>
                  </a:schemeClr>
                </a:solidFill>
              </a:rPr>
              <a:t>живицу.Во</a:t>
            </a:r>
            <a:r>
              <a:rPr lang="ru-RU" dirty="0" smtClean="0">
                <a:solidFill>
                  <a:schemeClr val="accent1">
                    <a:lumMod val="50000"/>
                  </a:schemeClr>
                </a:solidFill>
              </a:rPr>
              <a:t> время войны помогал в тылу. Умер 15 мая 1979 года. </a:t>
            </a:r>
          </a:p>
          <a:p>
            <a:endParaRPr lang="ru-RU" dirty="0"/>
          </a:p>
        </p:txBody>
      </p:sp>
      <p:pic>
        <p:nvPicPr>
          <p:cNvPr id="6" name="Рисунок 5" descr="1530263790.jpg"/>
          <p:cNvPicPr>
            <a:picLocks noChangeAspect="1"/>
          </p:cNvPicPr>
          <p:nvPr/>
        </p:nvPicPr>
        <p:blipFill>
          <a:blip r:embed="rId3" cstate="print"/>
          <a:stretch>
            <a:fillRect/>
          </a:stretch>
        </p:blipFill>
        <p:spPr>
          <a:xfrm>
            <a:off x="7704000" y="980728"/>
            <a:ext cx="1440000" cy="144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Vps51oDH_zM.jpg"/>
          <p:cNvPicPr>
            <a:picLocks noGrp="1" noChangeAspect="1"/>
          </p:cNvPicPr>
          <p:nvPr>
            <p:ph sz="quarter" idx="13"/>
          </p:nvPr>
        </p:nvPicPr>
        <p:blipFill>
          <a:blip r:embed="rId2" cstate="print"/>
          <a:stretch>
            <a:fillRect/>
          </a:stretch>
        </p:blipFill>
        <p:spPr>
          <a:xfrm>
            <a:off x="467544" y="908720"/>
            <a:ext cx="3312367" cy="4425355"/>
          </a:xfrm>
        </p:spPr>
      </p:pic>
      <p:pic>
        <p:nvPicPr>
          <p:cNvPr id="6" name="Содержимое 5" descr="ThKH46kxLio.jpg"/>
          <p:cNvPicPr>
            <a:picLocks noGrp="1" noChangeAspect="1"/>
          </p:cNvPicPr>
          <p:nvPr>
            <p:ph sz="quarter" idx="14"/>
          </p:nvPr>
        </p:nvPicPr>
        <p:blipFill>
          <a:blip r:embed="rId3" cstate="print"/>
          <a:stretch>
            <a:fillRect/>
          </a:stretch>
        </p:blipFill>
        <p:spPr>
          <a:xfrm rot="16200000">
            <a:off x="4157552" y="1899231"/>
            <a:ext cx="3888432" cy="4355678"/>
          </a:xfrm>
        </p:spPr>
      </p:pic>
      <p:pic>
        <p:nvPicPr>
          <p:cNvPr id="7" name="Рисунок 6" descr="1530263790.jpg"/>
          <p:cNvPicPr>
            <a:picLocks noChangeAspect="1"/>
          </p:cNvPicPr>
          <p:nvPr/>
        </p:nvPicPr>
        <p:blipFill>
          <a:blip r:embed="rId4" cstate="print"/>
          <a:stretch>
            <a:fillRect/>
          </a:stretch>
        </p:blipFill>
        <p:spPr>
          <a:xfrm>
            <a:off x="7308304" y="764704"/>
            <a:ext cx="1512008" cy="15120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211144" cy="1143000"/>
          </a:xfrm>
          <a:solidFill>
            <a:schemeClr val="tx2">
              <a:lumMod val="50000"/>
              <a:lumOff val="50000"/>
            </a:schemeClr>
          </a:solidFill>
        </p:spPr>
        <p:style>
          <a:lnRef idx="1">
            <a:schemeClr val="accent2"/>
          </a:lnRef>
          <a:fillRef idx="3">
            <a:schemeClr val="accent2"/>
          </a:fillRef>
          <a:effectRef idx="2">
            <a:schemeClr val="accent2"/>
          </a:effectRef>
          <a:fontRef idx="minor">
            <a:schemeClr val="lt1"/>
          </a:fontRef>
        </p:style>
        <p:txBody>
          <a:bodyPr>
            <a:normAutofit/>
          </a:bodyPr>
          <a:lstStyle/>
          <a:p>
            <a:r>
              <a:rPr lang="ru-RU" sz="2400" i="1" dirty="0" smtClean="0">
                <a:solidFill>
                  <a:schemeClr val="tx1"/>
                </a:solidFill>
              </a:rPr>
              <a:t>Мои прадедушка  по папиной линии </a:t>
            </a:r>
            <a:br>
              <a:rPr lang="ru-RU" sz="2400" i="1" dirty="0" smtClean="0">
                <a:solidFill>
                  <a:schemeClr val="tx1"/>
                </a:solidFill>
              </a:rPr>
            </a:br>
            <a:r>
              <a:rPr lang="ru-RU" sz="2400" i="1" dirty="0" smtClean="0">
                <a:solidFill>
                  <a:schemeClr val="tx1"/>
                </a:solidFill>
              </a:rPr>
              <a:t> Кошкин </a:t>
            </a:r>
            <a:r>
              <a:rPr lang="ru-RU" sz="2400" i="1" dirty="0" err="1" smtClean="0">
                <a:solidFill>
                  <a:schemeClr val="tx1"/>
                </a:solidFill>
              </a:rPr>
              <a:t>Виньямин</a:t>
            </a:r>
            <a:r>
              <a:rPr lang="ru-RU" sz="2400" i="1" dirty="0" smtClean="0">
                <a:solidFill>
                  <a:schemeClr val="tx1"/>
                </a:solidFill>
              </a:rPr>
              <a:t> Иванович </a:t>
            </a:r>
            <a:endParaRPr lang="ru-RU" sz="2400" i="1" dirty="0">
              <a:solidFill>
                <a:schemeClr val="tx1"/>
              </a:solidFill>
            </a:endParaRPr>
          </a:p>
        </p:txBody>
      </p:sp>
      <p:pic>
        <p:nvPicPr>
          <p:cNvPr id="5" name="Содержимое 4" descr="_qPt6bcupS8.jpg"/>
          <p:cNvPicPr>
            <a:picLocks noGrp="1" noChangeAspect="1"/>
          </p:cNvPicPr>
          <p:nvPr>
            <p:ph sz="quarter" idx="13"/>
          </p:nvPr>
        </p:nvPicPr>
        <p:blipFill>
          <a:blip r:embed="rId2" cstate="print"/>
          <a:stretch>
            <a:fillRect/>
          </a:stretch>
        </p:blipFill>
        <p:spPr>
          <a:xfrm rot="5400000">
            <a:off x="-180528" y="2204865"/>
            <a:ext cx="4464493" cy="3312371"/>
          </a:xfrm>
        </p:spPr>
      </p:pic>
      <p:sp>
        <p:nvSpPr>
          <p:cNvPr id="7" name="Содержимое 6"/>
          <p:cNvSpPr>
            <a:spLocks noGrp="1"/>
          </p:cNvSpPr>
          <p:nvPr>
            <p:ph sz="quarter" idx="14"/>
          </p:nvPr>
        </p:nvSpPr>
        <p:spPr>
          <a:xfrm>
            <a:off x="3923928" y="1988840"/>
            <a:ext cx="4680520" cy="4137323"/>
          </a:xfrm>
          <a:solidFill>
            <a:schemeClr val="accent1">
              <a:lumMod val="60000"/>
              <a:lumOff val="40000"/>
            </a:schemeClr>
          </a:solidFill>
          <a:ln>
            <a:solidFill>
              <a:schemeClr val="accent1">
                <a:lumMod val="60000"/>
                <a:lumOff val="40000"/>
              </a:schemeClr>
            </a:solidFill>
          </a:ln>
        </p:spPr>
        <p:style>
          <a:lnRef idx="1">
            <a:schemeClr val="accent2"/>
          </a:lnRef>
          <a:fillRef idx="3">
            <a:schemeClr val="accent2"/>
          </a:fillRef>
          <a:effectRef idx="2">
            <a:schemeClr val="accent2"/>
          </a:effectRef>
          <a:fontRef idx="minor">
            <a:schemeClr val="lt1"/>
          </a:fontRef>
        </p:style>
        <p:txBody>
          <a:bodyPr>
            <a:normAutofit/>
          </a:bodyPr>
          <a:lstStyle/>
          <a:p>
            <a:pPr>
              <a:buNone/>
            </a:pPr>
            <a:r>
              <a:rPr lang="ru-RU" i="1" dirty="0" smtClean="0">
                <a:solidFill>
                  <a:schemeClr val="tx1"/>
                </a:solidFill>
              </a:rPr>
              <a:t>Родился 19 мая 1927 </a:t>
            </a:r>
            <a:r>
              <a:rPr lang="ru-RU" i="1" dirty="0" err="1" smtClean="0">
                <a:solidFill>
                  <a:schemeClr val="tx1"/>
                </a:solidFill>
              </a:rPr>
              <a:t>года.Работал</a:t>
            </a:r>
            <a:r>
              <a:rPr lang="ru-RU" i="1" dirty="0" smtClean="0">
                <a:solidFill>
                  <a:schemeClr val="tx1"/>
                </a:solidFill>
              </a:rPr>
              <a:t> всю жизнь колхозе </a:t>
            </a:r>
            <a:r>
              <a:rPr lang="ru-RU" i="1" dirty="0" err="1" smtClean="0">
                <a:solidFill>
                  <a:schemeClr val="tx1"/>
                </a:solidFill>
              </a:rPr>
              <a:t>бригодиром</a:t>
            </a:r>
            <a:r>
              <a:rPr lang="ru-RU" i="1" dirty="0" smtClean="0">
                <a:solidFill>
                  <a:schemeClr val="tx1"/>
                </a:solidFill>
              </a:rPr>
              <a:t> в </a:t>
            </a:r>
            <a:r>
              <a:rPr lang="ru-RU" i="1" dirty="0" err="1" smtClean="0">
                <a:solidFill>
                  <a:schemeClr val="tx1"/>
                </a:solidFill>
              </a:rPr>
              <a:t>зернотоке</a:t>
            </a:r>
            <a:r>
              <a:rPr lang="ru-RU" i="1" dirty="0" smtClean="0">
                <a:solidFill>
                  <a:schemeClr val="tx1"/>
                </a:solidFill>
              </a:rPr>
              <a:t>  и плотником , весовщиком .</a:t>
            </a:r>
          </a:p>
          <a:p>
            <a:pPr>
              <a:buNone/>
            </a:pPr>
            <a:r>
              <a:rPr lang="ru-RU" b="1" i="1" dirty="0" smtClean="0">
                <a:solidFill>
                  <a:schemeClr val="tx1"/>
                </a:solidFill>
              </a:rPr>
              <a:t>Во время войны в 14 лет копал окопы в тылу.</a:t>
            </a:r>
          </a:p>
          <a:p>
            <a:pPr>
              <a:buNone/>
            </a:pPr>
            <a:r>
              <a:rPr lang="ru-RU" i="1" dirty="0">
                <a:solidFill>
                  <a:schemeClr val="tx1"/>
                </a:solidFill>
              </a:rPr>
              <a:t> </a:t>
            </a:r>
            <a:r>
              <a:rPr lang="ru-RU" i="1" dirty="0" smtClean="0">
                <a:solidFill>
                  <a:schemeClr val="tx1"/>
                </a:solidFill>
              </a:rPr>
              <a:t>Умер 17 мая  1981 года</a:t>
            </a:r>
            <a:endParaRPr lang="ru-RU" i="1" dirty="0">
              <a:solidFill>
                <a:schemeClr val="tx1"/>
              </a:solidFill>
            </a:endParaRPr>
          </a:p>
        </p:txBody>
      </p:sp>
      <p:pic>
        <p:nvPicPr>
          <p:cNvPr id="8" name="Рисунок 7" descr="1530263790.jpg"/>
          <p:cNvPicPr>
            <a:picLocks noChangeAspect="1"/>
          </p:cNvPicPr>
          <p:nvPr/>
        </p:nvPicPr>
        <p:blipFill>
          <a:blip r:embed="rId3" cstate="print"/>
          <a:stretch>
            <a:fillRect/>
          </a:stretch>
        </p:blipFill>
        <p:spPr>
          <a:xfrm>
            <a:off x="7308304" y="620688"/>
            <a:ext cx="1656184" cy="15841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99592" y="1268760"/>
            <a:ext cx="5112568" cy="4176464"/>
          </a:xfrm>
          <a:solidFill>
            <a:schemeClr val="tx2">
              <a:lumMod val="50000"/>
              <a:lumOff val="50000"/>
            </a:schemeClr>
          </a:solidFill>
        </p:spPr>
        <p:style>
          <a:lnRef idx="1">
            <a:schemeClr val="accent5"/>
          </a:lnRef>
          <a:fillRef idx="3">
            <a:schemeClr val="accent5"/>
          </a:fillRef>
          <a:effectRef idx="2">
            <a:schemeClr val="accent5"/>
          </a:effectRef>
          <a:fontRef idx="minor">
            <a:schemeClr val="lt1"/>
          </a:fontRef>
        </p:style>
        <p:txBody>
          <a:bodyPr>
            <a:noAutofit/>
          </a:bodyPr>
          <a:lstStyle/>
          <a:p>
            <a:r>
              <a:rPr lang="ru-RU" sz="1800" b="1" i="1" dirty="0" smtClean="0">
                <a:solidFill>
                  <a:srgbClr val="FF0000"/>
                </a:solidFill>
              </a:rPr>
              <a:t/>
            </a:r>
            <a:br>
              <a:rPr lang="ru-RU" sz="1800" b="1" i="1" dirty="0" smtClean="0">
                <a:solidFill>
                  <a:srgbClr val="FF0000"/>
                </a:solidFill>
              </a:rPr>
            </a:br>
            <a:r>
              <a:rPr lang="ru-RU" sz="1800" b="1" i="1" dirty="0" smtClean="0">
                <a:solidFill>
                  <a:srgbClr val="FF0000"/>
                </a:solidFill>
              </a:rPr>
              <a:t/>
            </a:r>
            <a:br>
              <a:rPr lang="ru-RU" sz="1800" b="1" i="1" dirty="0" smtClean="0">
                <a:solidFill>
                  <a:srgbClr val="FF0000"/>
                </a:solidFill>
              </a:rPr>
            </a:br>
            <a:r>
              <a:rPr lang="ru-RU" sz="1800" b="1" i="1" dirty="0" smtClean="0">
                <a:solidFill>
                  <a:srgbClr val="FF0000"/>
                </a:solidFill>
              </a:rPr>
              <a:t/>
            </a:r>
            <a:br>
              <a:rPr lang="ru-RU" sz="1800" b="1" i="1" dirty="0" smtClean="0">
                <a:solidFill>
                  <a:srgbClr val="FF0000"/>
                </a:solidFill>
              </a:rPr>
            </a:br>
            <a:r>
              <a:rPr lang="ru-RU" sz="1800" dirty="0"/>
              <a:t>Благодаря проведенной научно-исследовательской работе, мы открыли для себя много нового: много интересного узнали о жизни своих родственников, ветеранов войны и труда. Спасибо нашим ветеранам войны, нашим замечательным героям которые по-своему делают историю, внося свой посильный труд в «наследие нашей большой страны».</a:t>
            </a:r>
            <a:br>
              <a:rPr lang="ru-RU" sz="1800" dirty="0"/>
            </a:br>
            <a:r>
              <a:rPr lang="ru-RU" sz="1800" dirty="0" smtClean="0"/>
              <a:t/>
            </a:r>
            <a:br>
              <a:rPr lang="ru-RU" sz="1800" dirty="0" smtClean="0"/>
            </a:br>
            <a:r>
              <a:rPr lang="ru-RU" sz="1800" i="1" dirty="0" smtClean="0">
                <a:solidFill>
                  <a:schemeClr val="tx1"/>
                </a:solidFill>
              </a:rPr>
              <a:t>Нужна ли родословная — каждый решает сам.</a:t>
            </a:r>
            <a:br>
              <a:rPr lang="ru-RU" sz="1800" i="1" dirty="0" smtClean="0">
                <a:solidFill>
                  <a:schemeClr val="tx1"/>
                </a:solidFill>
              </a:rPr>
            </a:br>
            <a:r>
              <a:rPr lang="ru-RU" sz="1800" i="1" dirty="0" smtClean="0">
                <a:solidFill>
                  <a:schemeClr val="tx1"/>
                </a:solidFill>
              </a:rPr>
              <a:t>Но культурный человек обязан знать свои корни и предков. «Изучение истории своих предков есть наука самая занимательная». (А. С. Пушкин) </a:t>
            </a:r>
            <a:br>
              <a:rPr lang="ru-RU" sz="1800" i="1" dirty="0" smtClean="0">
                <a:solidFill>
                  <a:schemeClr val="tx1"/>
                </a:solidFill>
              </a:rPr>
            </a:br>
            <a:r>
              <a:rPr lang="ru-RU" sz="1800" i="1" dirty="0" smtClean="0">
                <a:solidFill>
                  <a:schemeClr val="tx1"/>
                </a:solidFill>
              </a:rPr>
              <a:t/>
            </a:r>
            <a:br>
              <a:rPr lang="ru-RU" sz="1800" i="1" dirty="0" smtClean="0">
                <a:solidFill>
                  <a:schemeClr val="tx1"/>
                </a:solidFill>
              </a:rPr>
            </a:br>
            <a:endParaRPr lang="ru-RU" sz="1800" i="1" dirty="0">
              <a:solidFill>
                <a:schemeClr val="tx1"/>
              </a:solidFill>
            </a:endParaRPr>
          </a:p>
        </p:txBody>
      </p:sp>
      <p:pic>
        <p:nvPicPr>
          <p:cNvPr id="10" name="Рисунок 9" descr="1530263790.jpg"/>
          <p:cNvPicPr>
            <a:picLocks noChangeAspect="1"/>
          </p:cNvPicPr>
          <p:nvPr/>
        </p:nvPicPr>
        <p:blipFill>
          <a:blip r:embed="rId2" cstate="print"/>
          <a:stretch>
            <a:fillRect/>
          </a:stretch>
        </p:blipFill>
        <p:spPr>
          <a:xfrm>
            <a:off x="6156176" y="476672"/>
            <a:ext cx="2509423" cy="2319188"/>
          </a:xfrm>
          <a:prstGeom prst="rect">
            <a:avLst/>
          </a:prstGeom>
        </p:spPr>
      </p:pic>
      <p:pic>
        <p:nvPicPr>
          <p:cNvPr id="1026" name="Picture 2" descr="C:\Users\school-16\Downloads\IMG-20191213-WA00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0153" y="4437112"/>
            <a:ext cx="1656184" cy="2208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204" y="2348880"/>
            <a:ext cx="1339575" cy="282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2708920"/>
            <a:ext cx="8568952" cy="1440160"/>
          </a:xfrm>
          <a:solidFill>
            <a:schemeClr val="bg2">
              <a:lumMod val="25000"/>
            </a:schemeClr>
          </a:solidFill>
        </p:spPr>
        <p:style>
          <a:lnRef idx="1">
            <a:schemeClr val="accent2"/>
          </a:lnRef>
          <a:fillRef idx="3">
            <a:schemeClr val="accent2"/>
          </a:fillRef>
          <a:effectRef idx="2">
            <a:schemeClr val="accent2"/>
          </a:effectRef>
          <a:fontRef idx="minor">
            <a:schemeClr val="lt1"/>
          </a:fontRef>
        </p:style>
        <p:txBody>
          <a:bodyPr>
            <a:normAutofit/>
          </a:bodyPr>
          <a:lstStyle/>
          <a:p>
            <a:r>
              <a:rPr lang="ru-RU" sz="4800" i="1" dirty="0" smtClean="0">
                <a:solidFill>
                  <a:schemeClr val="bg1"/>
                </a:solidFill>
              </a:rPr>
              <a:t>Спасибо за внимание</a:t>
            </a:r>
            <a:endParaRPr lang="ru-RU" sz="4800" i="1" dirty="0">
              <a:solidFill>
                <a:schemeClr val="bg1"/>
              </a:solidFill>
            </a:endParaRPr>
          </a:p>
        </p:txBody>
      </p:sp>
      <p:pic>
        <p:nvPicPr>
          <p:cNvPr id="6" name="Рисунок 5" descr="1530263790.jpg"/>
          <p:cNvPicPr>
            <a:picLocks noChangeAspect="1"/>
          </p:cNvPicPr>
          <p:nvPr/>
        </p:nvPicPr>
        <p:blipFill>
          <a:blip r:embed="rId2" cstate="print"/>
          <a:stretch>
            <a:fillRect/>
          </a:stretch>
        </p:blipFill>
        <p:spPr>
          <a:xfrm>
            <a:off x="6588224" y="404664"/>
            <a:ext cx="2160240" cy="21602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88640"/>
            <a:ext cx="7848872" cy="648072"/>
          </a:xfrm>
          <a:solidFill>
            <a:schemeClr val="tx2">
              <a:lumMod val="75000"/>
              <a:lumOff val="25000"/>
            </a:schemeClr>
          </a:solidFill>
        </p:spPr>
        <p:style>
          <a:lnRef idx="1">
            <a:schemeClr val="accent2"/>
          </a:lnRef>
          <a:fillRef idx="3">
            <a:schemeClr val="accent2"/>
          </a:fillRef>
          <a:effectRef idx="2">
            <a:schemeClr val="accent2"/>
          </a:effectRef>
          <a:fontRef idx="minor">
            <a:schemeClr val="lt1"/>
          </a:fontRef>
        </p:style>
        <p:txBody>
          <a:bodyPr>
            <a:normAutofit/>
          </a:bodyPr>
          <a:lstStyle/>
          <a:p>
            <a:r>
              <a:rPr lang="ru-RU" sz="3200" b="1" i="1" dirty="0" smtClean="0">
                <a:solidFill>
                  <a:schemeClr val="tx1"/>
                </a:solidFill>
              </a:rPr>
              <a:t>Родословное  древо  нашей семьи</a:t>
            </a:r>
            <a:endParaRPr lang="ru-RU" sz="3200" b="1" i="1" dirty="0">
              <a:solidFill>
                <a:schemeClr val="tx1"/>
              </a:solidFill>
            </a:endParaRPr>
          </a:p>
        </p:txBody>
      </p:sp>
      <p:pic>
        <p:nvPicPr>
          <p:cNvPr id="4" name="Рисунок 3" descr="Рисунок (99).jpg"/>
          <p:cNvPicPr>
            <a:picLocks noChangeAspect="1"/>
          </p:cNvPicPr>
          <p:nvPr/>
        </p:nvPicPr>
        <p:blipFill>
          <a:blip r:embed="rId2" cstate="print"/>
          <a:stretch>
            <a:fillRect/>
          </a:stretch>
        </p:blipFill>
        <p:spPr>
          <a:xfrm rot="5400000">
            <a:off x="1799692" y="-567444"/>
            <a:ext cx="5616624" cy="8712968"/>
          </a:xfrm>
          <a:prstGeom prst="rect">
            <a:avLst/>
          </a:prstGeom>
        </p:spPr>
      </p:pic>
      <p:pic>
        <p:nvPicPr>
          <p:cNvPr id="5" name="Рисунок 4" descr="1530263790.jpg"/>
          <p:cNvPicPr>
            <a:picLocks noChangeAspect="1"/>
          </p:cNvPicPr>
          <p:nvPr/>
        </p:nvPicPr>
        <p:blipFill>
          <a:blip r:embed="rId3" cstate="print"/>
          <a:stretch>
            <a:fillRect/>
          </a:stretch>
        </p:blipFill>
        <p:spPr>
          <a:xfrm>
            <a:off x="7164288" y="620688"/>
            <a:ext cx="1656024" cy="13679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484784"/>
            <a:ext cx="4176464" cy="4680520"/>
          </a:xfrm>
          <a:solidFill>
            <a:schemeClr val="tx2">
              <a:lumMod val="75000"/>
              <a:lumOff val="2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ru-RU" sz="1400" i="1" dirty="0" smtClean="0">
                <a:solidFill>
                  <a:schemeClr val="tx1"/>
                </a:solidFill>
              </a:rPr>
              <a:t>Семья — источник радости и счастья,</a:t>
            </a:r>
            <a:br>
              <a:rPr lang="ru-RU" sz="1400" i="1" dirty="0" smtClean="0">
                <a:solidFill>
                  <a:schemeClr val="tx1"/>
                </a:solidFill>
              </a:rPr>
            </a:br>
            <a:r>
              <a:rPr lang="ru-RU" sz="1400" i="1" dirty="0" smtClean="0">
                <a:solidFill>
                  <a:schemeClr val="tx1"/>
                </a:solidFill>
              </a:rPr>
              <a:t>Любви неиссякаемый родник.</a:t>
            </a:r>
            <a:br>
              <a:rPr lang="ru-RU" sz="1400" i="1" dirty="0" smtClean="0">
                <a:solidFill>
                  <a:schemeClr val="tx1"/>
                </a:solidFill>
              </a:rPr>
            </a:br>
            <a:r>
              <a:rPr lang="ru-RU" sz="1400" i="1" dirty="0" smtClean="0">
                <a:solidFill>
                  <a:schemeClr val="tx1"/>
                </a:solidFill>
              </a:rPr>
              <a:t>И в ясную погоду, и в ненастье</a:t>
            </a:r>
            <a:br>
              <a:rPr lang="ru-RU" sz="1400" i="1" dirty="0" smtClean="0">
                <a:solidFill>
                  <a:schemeClr val="tx1"/>
                </a:solidFill>
              </a:rPr>
            </a:br>
            <a:r>
              <a:rPr lang="ru-RU" sz="1400" i="1" dirty="0" smtClean="0">
                <a:solidFill>
                  <a:schemeClr val="tx1"/>
                </a:solidFill>
              </a:rPr>
              <a:t>Хранит семья и ценит жизни миг.</a:t>
            </a:r>
            <a:br>
              <a:rPr lang="ru-RU" sz="1400" i="1" dirty="0" smtClean="0">
                <a:solidFill>
                  <a:schemeClr val="tx1"/>
                </a:solidFill>
              </a:rPr>
            </a:br>
            <a:r>
              <a:rPr lang="ru-RU" sz="1400" i="1" dirty="0" smtClean="0">
                <a:solidFill>
                  <a:schemeClr val="tx1"/>
                </a:solidFill>
              </a:rPr>
              <a:t/>
            </a:r>
            <a:br>
              <a:rPr lang="ru-RU" sz="1400" i="1" dirty="0" smtClean="0">
                <a:solidFill>
                  <a:schemeClr val="tx1"/>
                </a:solidFill>
              </a:rPr>
            </a:br>
            <a:r>
              <a:rPr lang="ru-RU" sz="1400" i="1" dirty="0" smtClean="0">
                <a:solidFill>
                  <a:schemeClr val="tx1"/>
                </a:solidFill>
              </a:rPr>
              <a:t>Семья — оплот и сила государства,</a:t>
            </a:r>
            <a:br>
              <a:rPr lang="ru-RU" sz="1400" i="1" dirty="0" smtClean="0">
                <a:solidFill>
                  <a:schemeClr val="tx1"/>
                </a:solidFill>
              </a:rPr>
            </a:br>
            <a:r>
              <a:rPr lang="ru-RU" sz="1400" i="1" dirty="0" smtClean="0">
                <a:solidFill>
                  <a:schemeClr val="tx1"/>
                </a:solidFill>
              </a:rPr>
              <a:t>Хранящая традиции веков.</a:t>
            </a:r>
            <a:br>
              <a:rPr lang="ru-RU" sz="1400" i="1" dirty="0" smtClean="0">
                <a:solidFill>
                  <a:schemeClr val="tx1"/>
                </a:solidFill>
              </a:rPr>
            </a:br>
            <a:r>
              <a:rPr lang="ru-RU" sz="1400" i="1" dirty="0" smtClean="0">
                <a:solidFill>
                  <a:schemeClr val="tx1"/>
                </a:solidFill>
              </a:rPr>
              <a:t>В семье ребёнок — главное богатство,</a:t>
            </a:r>
            <a:br>
              <a:rPr lang="ru-RU" sz="1400" i="1" dirty="0" smtClean="0">
                <a:solidFill>
                  <a:schemeClr val="tx1"/>
                </a:solidFill>
              </a:rPr>
            </a:br>
            <a:r>
              <a:rPr lang="ru-RU" sz="1400" i="1" dirty="0" smtClean="0">
                <a:solidFill>
                  <a:schemeClr val="tx1"/>
                </a:solidFill>
              </a:rPr>
              <a:t>Луч света, как маяк для моряков.</a:t>
            </a:r>
            <a:br>
              <a:rPr lang="ru-RU" sz="1400" i="1" dirty="0" smtClean="0">
                <a:solidFill>
                  <a:schemeClr val="tx1"/>
                </a:solidFill>
              </a:rPr>
            </a:br>
            <a:r>
              <a:rPr lang="ru-RU" sz="1400" i="1" dirty="0" smtClean="0">
                <a:solidFill>
                  <a:schemeClr val="tx1"/>
                </a:solidFill>
              </a:rPr>
              <a:t/>
            </a:r>
            <a:br>
              <a:rPr lang="ru-RU" sz="1400" i="1" dirty="0" smtClean="0">
                <a:solidFill>
                  <a:schemeClr val="tx1"/>
                </a:solidFill>
              </a:rPr>
            </a:br>
            <a:r>
              <a:rPr lang="ru-RU" sz="1400" i="1" dirty="0" smtClean="0">
                <a:solidFill>
                  <a:schemeClr val="tx1"/>
                </a:solidFill>
              </a:rPr>
              <a:t>Лучи растут, становятся всё ярче</a:t>
            </a:r>
            <a:br>
              <a:rPr lang="ru-RU" sz="1400" i="1" dirty="0" smtClean="0">
                <a:solidFill>
                  <a:schemeClr val="tx1"/>
                </a:solidFill>
              </a:rPr>
            </a:br>
            <a:r>
              <a:rPr lang="ru-RU" sz="1400" i="1" dirty="0" smtClean="0">
                <a:solidFill>
                  <a:schemeClr val="tx1"/>
                </a:solidFill>
              </a:rPr>
              <a:t>И люди жадно тянутся на свет.</a:t>
            </a:r>
            <a:br>
              <a:rPr lang="ru-RU" sz="1400" i="1" dirty="0" smtClean="0">
                <a:solidFill>
                  <a:schemeClr val="tx1"/>
                </a:solidFill>
              </a:rPr>
            </a:br>
            <a:r>
              <a:rPr lang="ru-RU" sz="1400" i="1" dirty="0" smtClean="0">
                <a:solidFill>
                  <a:schemeClr val="tx1"/>
                </a:solidFill>
              </a:rPr>
              <a:t>Душа семьи становится богаче,</a:t>
            </a:r>
            <a:br>
              <a:rPr lang="ru-RU" sz="1400" i="1" dirty="0" smtClean="0">
                <a:solidFill>
                  <a:schemeClr val="tx1"/>
                </a:solidFill>
              </a:rPr>
            </a:br>
            <a:r>
              <a:rPr lang="ru-RU" sz="1400" i="1" dirty="0" smtClean="0">
                <a:solidFill>
                  <a:schemeClr val="tx1"/>
                </a:solidFill>
              </a:rPr>
              <a:t>Когда царят любовь в ней да совет.</a:t>
            </a:r>
            <a:br>
              <a:rPr lang="ru-RU" sz="1400" i="1" dirty="0" smtClean="0">
                <a:solidFill>
                  <a:schemeClr val="tx1"/>
                </a:solidFill>
              </a:rPr>
            </a:br>
            <a:r>
              <a:rPr lang="ru-RU" sz="1400" i="1" dirty="0" smtClean="0">
                <a:solidFill>
                  <a:schemeClr val="tx1"/>
                </a:solidFill>
              </a:rPr>
              <a:t/>
            </a:r>
            <a:br>
              <a:rPr lang="ru-RU" sz="1400" i="1" dirty="0" smtClean="0">
                <a:solidFill>
                  <a:schemeClr val="tx1"/>
                </a:solidFill>
              </a:rPr>
            </a:br>
            <a:r>
              <a:rPr lang="ru-RU" sz="1400" i="1" dirty="0" smtClean="0">
                <a:solidFill>
                  <a:schemeClr val="tx1"/>
                </a:solidFill>
              </a:rPr>
              <a:t>Когда царит взаимопониманье,</a:t>
            </a:r>
            <a:br>
              <a:rPr lang="ru-RU" sz="1400" i="1" dirty="0" smtClean="0">
                <a:solidFill>
                  <a:schemeClr val="tx1"/>
                </a:solidFill>
              </a:rPr>
            </a:br>
            <a:r>
              <a:rPr lang="ru-RU" sz="1400" i="1" dirty="0" smtClean="0">
                <a:solidFill>
                  <a:schemeClr val="tx1"/>
                </a:solidFill>
              </a:rPr>
              <a:t>Тогда весь мир лежит у ваших ног.</a:t>
            </a:r>
            <a:br>
              <a:rPr lang="ru-RU" sz="1400" i="1" dirty="0" smtClean="0">
                <a:solidFill>
                  <a:schemeClr val="tx1"/>
                </a:solidFill>
              </a:rPr>
            </a:br>
            <a:r>
              <a:rPr lang="ru-RU" sz="1400" i="1" dirty="0" smtClean="0">
                <a:solidFill>
                  <a:schemeClr val="tx1"/>
                </a:solidFill>
              </a:rPr>
              <a:t>Любовь в семье — основа Мирозданья.</a:t>
            </a:r>
            <a:br>
              <a:rPr lang="ru-RU" sz="1400" i="1" dirty="0" smtClean="0">
                <a:solidFill>
                  <a:schemeClr val="tx1"/>
                </a:solidFill>
              </a:rPr>
            </a:br>
            <a:r>
              <a:rPr lang="ru-RU" sz="1400" i="1" dirty="0" smtClean="0">
                <a:solidFill>
                  <a:schemeClr val="tx1"/>
                </a:solidFill>
              </a:rPr>
              <a:t>Так пусть хранит все наши семьи Бог! </a:t>
            </a:r>
            <a:endParaRPr lang="ru-RU" sz="1400" dirty="0">
              <a:solidFill>
                <a:schemeClr val="tx1"/>
              </a:solidFill>
            </a:endParaRPr>
          </a:p>
        </p:txBody>
      </p:sp>
      <p:pic>
        <p:nvPicPr>
          <p:cNvPr id="3" name="Рисунок 2" descr="6ZJapmojGoU.jpg"/>
          <p:cNvPicPr>
            <a:picLocks noChangeAspect="1"/>
          </p:cNvPicPr>
          <p:nvPr/>
        </p:nvPicPr>
        <p:blipFill>
          <a:blip r:embed="rId2" cstate="print"/>
          <a:stretch>
            <a:fillRect/>
          </a:stretch>
        </p:blipFill>
        <p:spPr>
          <a:xfrm>
            <a:off x="755576" y="620688"/>
            <a:ext cx="3730580" cy="5009236"/>
          </a:xfrm>
          <a:prstGeom prst="rect">
            <a:avLst/>
          </a:prstGeom>
        </p:spPr>
      </p:pic>
      <p:pic>
        <p:nvPicPr>
          <p:cNvPr id="4" name="Рисунок 3" descr="1530263790.jpg"/>
          <p:cNvPicPr>
            <a:picLocks noChangeAspect="1"/>
          </p:cNvPicPr>
          <p:nvPr/>
        </p:nvPicPr>
        <p:blipFill>
          <a:blip r:embed="rId3" cstate="print"/>
          <a:stretch>
            <a:fillRect/>
          </a:stretch>
        </p:blipFill>
        <p:spPr>
          <a:xfrm>
            <a:off x="6931127" y="188640"/>
            <a:ext cx="1961193" cy="15841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одержимое 16"/>
          <p:cNvSpPr>
            <a:spLocks noGrp="1"/>
          </p:cNvSpPr>
          <p:nvPr>
            <p:ph idx="1"/>
          </p:nvPr>
        </p:nvSpPr>
        <p:spPr>
          <a:xfrm>
            <a:off x="457200" y="1628800"/>
            <a:ext cx="8003232" cy="4826936"/>
          </a:xfrm>
          <a:solidFill>
            <a:schemeClr val="bg2"/>
          </a:solidFill>
        </p:spPr>
        <p:style>
          <a:lnRef idx="3">
            <a:schemeClr val="lt1"/>
          </a:lnRef>
          <a:fillRef idx="1">
            <a:schemeClr val="accent2"/>
          </a:fillRef>
          <a:effectRef idx="1">
            <a:schemeClr val="accent2"/>
          </a:effectRef>
          <a:fontRef idx="minor">
            <a:schemeClr val="lt1"/>
          </a:fontRef>
        </p:style>
        <p:txBody>
          <a:bodyPr>
            <a:normAutofit lnSpcReduction="10000"/>
          </a:bodyPr>
          <a:lstStyle/>
          <a:p>
            <a:r>
              <a:rPr lang="ru-RU" sz="2400" b="1" i="1" smtClean="0">
                <a:solidFill>
                  <a:schemeClr val="tx1"/>
                </a:solidFill>
                <a:latin typeface="Times New Roman" pitchFamily="18" charset="0"/>
                <a:cs typeface="Times New Roman" pitchFamily="18" charset="0"/>
              </a:rPr>
              <a:t>Цель проекта: </a:t>
            </a:r>
            <a:r>
              <a:rPr lang="ru-RU" sz="2400" dirty="0">
                <a:solidFill>
                  <a:schemeClr val="tx1"/>
                </a:solidFill>
                <a:latin typeface="Times New Roman" pitchFamily="18" charset="0"/>
                <a:cs typeface="Times New Roman" pitchFamily="18" charset="0"/>
              </a:rPr>
              <a:t>увековечение </a:t>
            </a:r>
            <a:r>
              <a:rPr lang="ru-RU" sz="2400" dirty="0" smtClean="0">
                <a:solidFill>
                  <a:schemeClr val="tx1"/>
                </a:solidFill>
                <a:latin typeface="Times New Roman" pitchFamily="18" charset="0"/>
                <a:cs typeface="Times New Roman" pitchFamily="18" charset="0"/>
              </a:rPr>
              <a:t>памяти о моих родственниках,  </a:t>
            </a:r>
            <a:r>
              <a:rPr lang="ru-RU" sz="2400" dirty="0">
                <a:solidFill>
                  <a:schemeClr val="tx1"/>
                </a:solidFill>
                <a:latin typeface="Times New Roman" pitchFamily="18" charset="0"/>
                <a:cs typeface="Times New Roman" pitchFamily="18" charset="0"/>
              </a:rPr>
              <a:t>участников Великой Отечественной войны.</a:t>
            </a:r>
          </a:p>
          <a:p>
            <a:pPr marL="0" indent="0">
              <a:buNone/>
            </a:pPr>
            <a:r>
              <a:rPr lang="ru-RU" sz="2400" b="1" i="1" dirty="0" smtClean="0">
                <a:solidFill>
                  <a:schemeClr val="tx1"/>
                </a:solidFill>
                <a:latin typeface="Times New Roman" pitchFamily="18" charset="0"/>
                <a:cs typeface="Times New Roman" pitchFamily="18" charset="0"/>
              </a:rPr>
              <a:t>Задачи научной работы:</a:t>
            </a:r>
          </a:p>
          <a:p>
            <a:pPr lvl="0"/>
            <a:r>
              <a:rPr lang="ru-RU" sz="2400" dirty="0" smtClean="0">
                <a:solidFill>
                  <a:schemeClr val="tx1"/>
                </a:solidFill>
                <a:latin typeface="Times New Roman" pitchFamily="18" charset="0"/>
                <a:cs typeface="Times New Roman" pitchFamily="18" charset="0"/>
              </a:rPr>
              <a:t>собрать </a:t>
            </a:r>
            <a:r>
              <a:rPr lang="ru-RU" sz="2400" dirty="0">
                <a:solidFill>
                  <a:schemeClr val="tx1"/>
                </a:solidFill>
                <a:latin typeface="Times New Roman" pitchFamily="18" charset="0"/>
                <a:cs typeface="Times New Roman" pitchFamily="18" charset="0"/>
              </a:rPr>
              <a:t>информацию о родственниках </a:t>
            </a:r>
            <a:r>
              <a:rPr lang="ru-RU" sz="2400" dirty="0" smtClean="0">
                <a:solidFill>
                  <a:schemeClr val="tx1"/>
                </a:solidFill>
                <a:latin typeface="Times New Roman" pitchFamily="18" charset="0"/>
                <a:cs typeface="Times New Roman" pitchFamily="18" charset="0"/>
              </a:rPr>
              <a:t>- участниках </a:t>
            </a:r>
            <a:r>
              <a:rPr lang="ru-RU" sz="2400" dirty="0">
                <a:solidFill>
                  <a:schemeClr val="tx1"/>
                </a:solidFill>
                <a:latin typeface="Times New Roman" pitchFamily="18" charset="0"/>
                <a:cs typeface="Times New Roman" pitchFamily="18" charset="0"/>
              </a:rPr>
              <a:t>Великой Отечественной войны;</a:t>
            </a:r>
          </a:p>
          <a:p>
            <a:pPr lvl="0"/>
            <a:r>
              <a:rPr lang="ru-RU" sz="2400" dirty="0">
                <a:solidFill>
                  <a:schemeClr val="tx1"/>
                </a:solidFill>
                <a:latin typeface="Times New Roman" pitchFamily="18" charset="0"/>
                <a:cs typeface="Times New Roman" pitchFamily="18" charset="0"/>
              </a:rPr>
              <a:t>изучить и обобщить полученную информацию;</a:t>
            </a:r>
          </a:p>
          <a:p>
            <a:r>
              <a:rPr lang="ru-RU" sz="2400" dirty="0">
                <a:solidFill>
                  <a:schemeClr val="tx1"/>
                </a:solidFill>
                <a:latin typeface="Times New Roman" pitchFamily="18" charset="0"/>
                <a:cs typeface="Times New Roman" pitchFamily="18" charset="0"/>
              </a:rPr>
              <a:t>оформить наглядную  презентацию под названием </a:t>
            </a:r>
            <a:r>
              <a:rPr lang="ru-RU" dirty="0" smtClean="0">
                <a:solidFill>
                  <a:schemeClr val="tx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История моей семьи в годы Великой Отечественной войны.»</a:t>
            </a:r>
          </a:p>
          <a:p>
            <a:pPr>
              <a:buNone/>
            </a:pPr>
            <a:r>
              <a:rPr lang="ru-RU" sz="2400" dirty="0" smtClean="0">
                <a:solidFill>
                  <a:schemeClr val="tx1"/>
                </a:solidFill>
                <a:latin typeface="Times New Roman" pitchFamily="18" charset="0"/>
                <a:cs typeface="Times New Roman" pitchFamily="18" charset="0"/>
              </a:rPr>
              <a:t>   Выяснить интересные факты из  биографии моих близких родственников. </a:t>
            </a:r>
            <a:endParaRPr lang="ru-RU" sz="2400" dirty="0">
              <a:solidFill>
                <a:schemeClr val="tx1"/>
              </a:solidFill>
              <a:latin typeface="Times New Roman" pitchFamily="18" charset="0"/>
              <a:cs typeface="Times New Roman" pitchFamily="18" charset="0"/>
            </a:endParaRPr>
          </a:p>
        </p:txBody>
      </p:sp>
      <p:pic>
        <p:nvPicPr>
          <p:cNvPr id="18" name="Рисунок 17" descr="1530263790.jpg"/>
          <p:cNvPicPr>
            <a:picLocks noChangeAspect="1"/>
          </p:cNvPicPr>
          <p:nvPr/>
        </p:nvPicPr>
        <p:blipFill>
          <a:blip r:embed="rId2" cstate="print"/>
          <a:stretch>
            <a:fillRect/>
          </a:stretch>
        </p:blipFill>
        <p:spPr>
          <a:xfrm>
            <a:off x="7164288" y="511647"/>
            <a:ext cx="1440160" cy="119327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00808"/>
            <a:ext cx="6552728" cy="4032448"/>
          </a:xfrm>
          <a:solidFill>
            <a:schemeClr val="tx2">
              <a:lumMod val="50000"/>
              <a:lumOff val="50000"/>
            </a:schemeClr>
          </a:solidFill>
        </p:spPr>
        <p:style>
          <a:lnRef idx="3">
            <a:schemeClr val="lt1"/>
          </a:lnRef>
          <a:fillRef idx="1">
            <a:schemeClr val="accent2"/>
          </a:fillRef>
          <a:effectRef idx="1">
            <a:schemeClr val="accent2"/>
          </a:effectRef>
          <a:fontRef idx="minor">
            <a:schemeClr val="lt1"/>
          </a:fontRef>
        </p:style>
        <p:txBody>
          <a:bodyPr/>
          <a:lstStyle/>
          <a:p>
            <a:r>
              <a:rPr lang="ru-RU" sz="2000" i="1" dirty="0" smtClean="0">
                <a:solidFill>
                  <a:schemeClr val="tx1"/>
                </a:solidFill>
                <a:latin typeface="Arial" pitchFamily="34" charset="0"/>
                <a:cs typeface="Arial" pitchFamily="34" charset="0"/>
              </a:rPr>
              <a:t>Я хочу рассказать Вам о своей семье, это лишь маленький кусочек из огромной истории семьи которая берет свое начала из древности., большинство моих предков были крестьянами, рабочими, учителями, колхозниками, но они сыграли не менее важную роль в истории. К примеру все мои прадеды и прапрадеды воевали в Великой Отечественной Войне, многие из них положили свои жизни за жизнь на земле. Один этот факт уже позволяет вписать историю моей семьи – в историю жизни на земле……. </a:t>
            </a:r>
            <a:endParaRPr lang="ru-RU" sz="2000" i="1" dirty="0">
              <a:solidFill>
                <a:schemeClr val="tx1"/>
              </a:solidFill>
              <a:latin typeface="Arial" pitchFamily="34" charset="0"/>
              <a:cs typeface="Arial" pitchFamily="34" charset="0"/>
            </a:endParaRPr>
          </a:p>
        </p:txBody>
      </p:sp>
      <p:pic>
        <p:nvPicPr>
          <p:cNvPr id="4" name="Рисунок 3" descr="1530263790.jpg"/>
          <p:cNvPicPr>
            <a:picLocks noChangeAspect="1"/>
          </p:cNvPicPr>
          <p:nvPr/>
        </p:nvPicPr>
        <p:blipFill>
          <a:blip r:embed="rId2" cstate="print"/>
          <a:stretch>
            <a:fillRect/>
          </a:stretch>
        </p:blipFill>
        <p:spPr>
          <a:xfrm>
            <a:off x="5940152" y="206896"/>
            <a:ext cx="2088232" cy="20882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a:xfrm>
            <a:off x="467544" y="1196752"/>
            <a:ext cx="7200800" cy="5052048"/>
          </a:xfrm>
          <a:solidFill>
            <a:schemeClr val="tx2">
              <a:lumMod val="75000"/>
              <a:lumOff val="25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buNone/>
            </a:pPr>
            <a:r>
              <a:rPr lang="ru-RU" b="1" i="1" dirty="0" smtClean="0">
                <a:solidFill>
                  <a:schemeClr val="tx1"/>
                </a:solidFill>
              </a:rPr>
              <a:t>Кошкин Николай Иванович </a:t>
            </a:r>
            <a:r>
              <a:rPr lang="ru-RU" i="1" dirty="0" smtClean="0">
                <a:solidFill>
                  <a:schemeClr val="tx1"/>
                </a:solidFill>
              </a:rPr>
              <a:t>родился 1918 году, служил в </a:t>
            </a:r>
            <a:r>
              <a:rPr lang="ru-RU" i="1" dirty="0" err="1" smtClean="0">
                <a:solidFill>
                  <a:schemeClr val="tx1"/>
                </a:solidFill>
              </a:rPr>
              <a:t>развед</a:t>
            </a:r>
            <a:r>
              <a:rPr lang="ru-RU" i="1" dirty="0" smtClean="0">
                <a:solidFill>
                  <a:schemeClr val="tx1"/>
                </a:solidFill>
              </a:rPr>
              <a:t> роте в Донбассе. В одном из  заданий вынес своего раненого командира из окружения. За то что он взял в плен языка , был награжден ЗА ОТВАГУ.</a:t>
            </a:r>
          </a:p>
          <a:p>
            <a:pPr>
              <a:buNone/>
            </a:pPr>
            <a:r>
              <a:rPr lang="ru-RU" b="1" i="1" dirty="0" smtClean="0">
                <a:solidFill>
                  <a:schemeClr val="tx1"/>
                </a:solidFill>
              </a:rPr>
              <a:t>Савин Кондратий Алексеевич </a:t>
            </a:r>
            <a:r>
              <a:rPr lang="ru-RU" i="1" dirty="0" smtClean="0">
                <a:solidFill>
                  <a:schemeClr val="tx1"/>
                </a:solidFill>
              </a:rPr>
              <a:t>он пропал без вести 1941 году.</a:t>
            </a:r>
          </a:p>
          <a:p>
            <a:pPr>
              <a:buNone/>
            </a:pPr>
            <a:r>
              <a:rPr lang="ru-RU" i="1" dirty="0" smtClean="0">
                <a:solidFill>
                  <a:schemeClr val="tx1"/>
                </a:solidFill>
              </a:rPr>
              <a:t>Просто очень жаль что мы знаем не всё про своих дедов и бабушек. </a:t>
            </a:r>
          </a:p>
          <a:p>
            <a:pPr>
              <a:buNone/>
            </a:pPr>
            <a:r>
              <a:rPr lang="ru-RU" i="1" dirty="0" smtClean="0">
                <a:solidFill>
                  <a:schemeClr val="tx1"/>
                </a:solidFill>
              </a:rPr>
              <a:t>Мы будем ГОРДИТЬСЯ ,ПОМНИТЬ  И ЧТИТЬ ПАМЯТЬ</a:t>
            </a:r>
            <a:endParaRPr lang="ru-RU" dirty="0">
              <a:solidFill>
                <a:schemeClr val="tx1"/>
              </a:solidFill>
            </a:endParaRPr>
          </a:p>
        </p:txBody>
      </p:sp>
      <p:pic>
        <p:nvPicPr>
          <p:cNvPr id="10" name="Рисунок 9" descr="1530263790.jpg"/>
          <p:cNvPicPr>
            <a:picLocks noChangeAspect="1"/>
          </p:cNvPicPr>
          <p:nvPr/>
        </p:nvPicPr>
        <p:blipFill>
          <a:blip r:embed="rId2" cstate="print"/>
          <a:stretch>
            <a:fillRect/>
          </a:stretch>
        </p:blipFill>
        <p:spPr>
          <a:xfrm>
            <a:off x="7452320" y="476672"/>
            <a:ext cx="1440000" cy="1440000"/>
          </a:xfrm>
          <a:prstGeom prst="rect">
            <a:avLst/>
          </a:prstGeom>
        </p:spPr>
      </p:pic>
    </p:spTree>
    <p:extLst>
      <p:ext uri="{BB962C8B-B14F-4D97-AF65-F5344CB8AC3E}">
        <p14:creationId xmlns:p14="http://schemas.microsoft.com/office/powerpoint/2010/main" val="328668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K31ghPqlog.jpg"/>
          <p:cNvPicPr>
            <a:picLocks noGrp="1" noChangeAspect="1"/>
          </p:cNvPicPr>
          <p:nvPr>
            <p:ph idx="1"/>
          </p:nvPr>
        </p:nvPicPr>
        <p:blipFill>
          <a:blip r:embed="rId2" cstate="print"/>
          <a:stretch>
            <a:fillRect/>
          </a:stretch>
        </p:blipFill>
        <p:spPr>
          <a:xfrm>
            <a:off x="5076056" y="1700808"/>
            <a:ext cx="2808312" cy="4459337"/>
          </a:xfrm>
        </p:spPr>
      </p:pic>
      <p:sp>
        <p:nvSpPr>
          <p:cNvPr id="3" name="Заголовок 2"/>
          <p:cNvSpPr>
            <a:spLocks noGrp="1"/>
          </p:cNvSpPr>
          <p:nvPr>
            <p:ph type="title"/>
          </p:nvPr>
        </p:nvSpPr>
        <p:spPr>
          <a:xfrm>
            <a:off x="179512" y="116632"/>
            <a:ext cx="8712968" cy="108012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ru-RU" dirty="0" smtClean="0">
                <a:solidFill>
                  <a:schemeClr val="tx1"/>
                </a:solidFill>
              </a:rPr>
              <a:t>Мы нашли из</a:t>
            </a:r>
            <a:r>
              <a:rPr lang="en-US" dirty="0" smtClean="0">
                <a:solidFill>
                  <a:schemeClr val="tx1"/>
                </a:solidFill>
              </a:rPr>
              <a:t> </a:t>
            </a:r>
            <a:r>
              <a:rPr lang="ru-RU" dirty="0" smtClean="0">
                <a:solidFill>
                  <a:schemeClr val="tx1"/>
                </a:solidFill>
              </a:rPr>
              <a:t>источника </a:t>
            </a:r>
            <a:r>
              <a:rPr lang="ru-RU" smtClean="0">
                <a:solidFill>
                  <a:schemeClr val="tx1"/>
                </a:solidFill>
              </a:rPr>
              <a:t/>
            </a:r>
            <a:br>
              <a:rPr lang="ru-RU" smtClean="0">
                <a:solidFill>
                  <a:schemeClr val="tx1"/>
                </a:solidFill>
              </a:rPr>
            </a:br>
            <a:r>
              <a:rPr lang="ru-RU" smtClean="0">
                <a:solidFill>
                  <a:schemeClr val="tx1"/>
                </a:solidFill>
              </a:rPr>
              <a:t>«</a:t>
            </a:r>
            <a:r>
              <a:rPr lang="en-US" smtClean="0">
                <a:solidFill>
                  <a:schemeClr val="tx1"/>
                </a:solidFill>
              </a:rPr>
              <a:t>Pamyat</a:t>
            </a:r>
            <a:r>
              <a:rPr lang="en-US" dirty="0" smtClean="0">
                <a:solidFill>
                  <a:schemeClr val="tx1"/>
                </a:solidFill>
              </a:rPr>
              <a:t> </a:t>
            </a:r>
            <a:r>
              <a:rPr lang="en-US" dirty="0" err="1" smtClean="0">
                <a:solidFill>
                  <a:schemeClr val="tx1"/>
                </a:solidFill>
              </a:rPr>
              <a:t>naroda</a:t>
            </a:r>
            <a:r>
              <a:rPr lang="ru-RU" dirty="0" smtClean="0">
                <a:solidFill>
                  <a:schemeClr val="tx1"/>
                </a:solidFill>
              </a:rPr>
              <a:t>»</a:t>
            </a:r>
            <a:endParaRPr lang="ru-RU" dirty="0">
              <a:solidFill>
                <a:schemeClr val="tx1"/>
              </a:solidFill>
            </a:endParaRPr>
          </a:p>
        </p:txBody>
      </p:sp>
      <p:pic>
        <p:nvPicPr>
          <p:cNvPr id="5" name="Рисунок 4" descr="sn7CTPw6_BQ.jpg"/>
          <p:cNvPicPr>
            <a:picLocks noChangeAspect="1"/>
          </p:cNvPicPr>
          <p:nvPr/>
        </p:nvPicPr>
        <p:blipFill>
          <a:blip r:embed="rId3" cstate="print"/>
          <a:stretch>
            <a:fillRect/>
          </a:stretch>
        </p:blipFill>
        <p:spPr>
          <a:xfrm>
            <a:off x="395536" y="1412776"/>
            <a:ext cx="4608512" cy="5157192"/>
          </a:xfrm>
          <a:prstGeom prst="rect">
            <a:avLst/>
          </a:prstGeom>
        </p:spPr>
      </p:pic>
      <p:pic>
        <p:nvPicPr>
          <p:cNvPr id="6" name="Рисунок 5" descr="1530263790.jpg"/>
          <p:cNvPicPr>
            <a:picLocks noChangeAspect="1"/>
          </p:cNvPicPr>
          <p:nvPr/>
        </p:nvPicPr>
        <p:blipFill>
          <a:blip r:embed="rId4" cstate="print"/>
          <a:stretch>
            <a:fillRect/>
          </a:stretch>
        </p:blipFill>
        <p:spPr>
          <a:xfrm>
            <a:off x="7524328" y="548680"/>
            <a:ext cx="1440000" cy="144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6768752" cy="1143000"/>
          </a:xfrm>
          <a:solidFill>
            <a:schemeClr val="tx2">
              <a:lumMod val="50000"/>
              <a:lumOff val="50000"/>
            </a:schemeClr>
          </a:solidFill>
        </p:spPr>
        <p:style>
          <a:lnRef idx="1">
            <a:schemeClr val="accent2"/>
          </a:lnRef>
          <a:fillRef idx="3">
            <a:schemeClr val="accent2"/>
          </a:fillRef>
          <a:effectRef idx="2">
            <a:schemeClr val="accent2"/>
          </a:effectRef>
          <a:fontRef idx="minor">
            <a:schemeClr val="lt1"/>
          </a:fontRef>
        </p:style>
        <p:txBody>
          <a:bodyPr>
            <a:normAutofit/>
          </a:bodyPr>
          <a:lstStyle/>
          <a:p>
            <a:r>
              <a:rPr lang="ru-RU" sz="3200" i="1" dirty="0" smtClean="0">
                <a:solidFill>
                  <a:schemeClr val="tx1"/>
                </a:solidFill>
              </a:rPr>
              <a:t>Моя прабабушка</a:t>
            </a:r>
            <a:br>
              <a:rPr lang="ru-RU" sz="3200" i="1" dirty="0" smtClean="0">
                <a:solidFill>
                  <a:schemeClr val="tx1"/>
                </a:solidFill>
              </a:rPr>
            </a:br>
            <a:r>
              <a:rPr lang="ru-RU" sz="3200" i="1" dirty="0" smtClean="0">
                <a:solidFill>
                  <a:schemeClr val="tx1"/>
                </a:solidFill>
              </a:rPr>
              <a:t> ПОПОВА МАРИЯ ВАСИЛЬЕВНА</a:t>
            </a:r>
            <a:endParaRPr lang="ru-RU" sz="3200" i="1" dirty="0">
              <a:solidFill>
                <a:schemeClr val="tx1"/>
              </a:solidFill>
            </a:endParaRPr>
          </a:p>
        </p:txBody>
      </p:sp>
      <p:pic>
        <p:nvPicPr>
          <p:cNvPr id="5" name="Содержимое 4" descr="yFlDEWj1AFw.jpg"/>
          <p:cNvPicPr>
            <a:picLocks noGrp="1" noChangeAspect="1"/>
          </p:cNvPicPr>
          <p:nvPr>
            <p:ph sz="quarter" idx="13"/>
          </p:nvPr>
        </p:nvPicPr>
        <p:blipFill>
          <a:blip r:embed="rId2" cstate="print"/>
          <a:stretch>
            <a:fillRect/>
          </a:stretch>
        </p:blipFill>
        <p:spPr>
          <a:xfrm>
            <a:off x="755576" y="1700808"/>
            <a:ext cx="3292079" cy="4389438"/>
          </a:xfrm>
        </p:spPr>
      </p:pic>
      <p:sp>
        <p:nvSpPr>
          <p:cNvPr id="4" name="Содержимое 3"/>
          <p:cNvSpPr>
            <a:spLocks noGrp="1"/>
          </p:cNvSpPr>
          <p:nvPr>
            <p:ph sz="quarter" idx="14"/>
          </p:nvPr>
        </p:nvSpPr>
        <p:spPr>
          <a:xfrm>
            <a:off x="4572000" y="1916832"/>
            <a:ext cx="3960440" cy="4104456"/>
          </a:xfrm>
          <a:solidFill>
            <a:schemeClr val="accent1"/>
          </a:solidFill>
          <a:ln>
            <a:solidFill>
              <a:schemeClr val="accent1">
                <a:lumMod val="60000"/>
                <a:lumOff val="40000"/>
              </a:schemeClr>
            </a:solidFill>
          </a:ln>
        </p:spPr>
        <p:style>
          <a:lnRef idx="1">
            <a:schemeClr val="accent2"/>
          </a:lnRef>
          <a:fillRef idx="3">
            <a:schemeClr val="accent2"/>
          </a:fillRef>
          <a:effectRef idx="2">
            <a:schemeClr val="accent2"/>
          </a:effectRef>
          <a:fontRef idx="minor">
            <a:schemeClr val="lt1"/>
          </a:fontRef>
        </p:style>
        <p:txBody>
          <a:bodyPr>
            <a:normAutofit/>
          </a:bodyPr>
          <a:lstStyle/>
          <a:p>
            <a:endParaRPr lang="ru-RU" dirty="0" smtClean="0"/>
          </a:p>
          <a:p>
            <a:endParaRPr lang="ru-RU" dirty="0" smtClean="0"/>
          </a:p>
          <a:p>
            <a:pPr>
              <a:buNone/>
            </a:pPr>
            <a:r>
              <a:rPr lang="ru-RU" i="1" dirty="0" smtClean="0">
                <a:solidFill>
                  <a:schemeClr val="tx1"/>
                </a:solidFill>
              </a:rPr>
              <a:t>Родилась в селе Аксу </a:t>
            </a:r>
            <a:r>
              <a:rPr lang="en-US" i="1" dirty="0" smtClean="0">
                <a:solidFill>
                  <a:schemeClr val="tx1"/>
                </a:solidFill>
              </a:rPr>
              <a:t>15 </a:t>
            </a:r>
            <a:r>
              <a:rPr lang="ru-RU" i="1" dirty="0" smtClean="0">
                <a:solidFill>
                  <a:schemeClr val="tx1"/>
                </a:solidFill>
              </a:rPr>
              <a:t>июня 1926 года , у нее была сестра близняшка. </a:t>
            </a:r>
            <a:r>
              <a:rPr lang="ru-RU" b="1" i="1" dirty="0" smtClean="0">
                <a:solidFill>
                  <a:schemeClr val="tx1"/>
                </a:solidFill>
              </a:rPr>
              <a:t>Сестра  копала окопы, а бабушка осталось в тылу и помогала там.</a:t>
            </a:r>
            <a:r>
              <a:rPr lang="ru-RU" i="1" dirty="0" smtClean="0">
                <a:solidFill>
                  <a:schemeClr val="tx1"/>
                </a:solidFill>
              </a:rPr>
              <a:t> Бабушка   умерла в ноябре 2000 года </a:t>
            </a:r>
            <a:r>
              <a:rPr lang="ru-RU" i="1" dirty="0" smtClean="0">
                <a:solidFill>
                  <a:schemeClr val="bg1"/>
                </a:solidFill>
              </a:rPr>
              <a:t>.</a:t>
            </a:r>
          </a:p>
          <a:p>
            <a:endParaRPr lang="ru-RU" dirty="0" smtClean="0"/>
          </a:p>
        </p:txBody>
      </p:sp>
      <p:pic>
        <p:nvPicPr>
          <p:cNvPr id="6" name="Рисунок 5" descr="1530263790.jpg"/>
          <p:cNvPicPr>
            <a:picLocks noChangeAspect="1"/>
          </p:cNvPicPr>
          <p:nvPr/>
        </p:nvPicPr>
        <p:blipFill>
          <a:blip r:embed="rId3" cstate="print"/>
          <a:stretch>
            <a:fillRect/>
          </a:stretch>
        </p:blipFill>
        <p:spPr>
          <a:xfrm>
            <a:off x="7236296" y="620688"/>
            <a:ext cx="1728191" cy="180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VISJyn1f7Y.jpg"/>
          <p:cNvPicPr>
            <a:picLocks noGrp="1" noChangeAspect="1"/>
          </p:cNvPicPr>
          <p:nvPr>
            <p:ph sz="quarter" idx="13"/>
          </p:nvPr>
        </p:nvPicPr>
        <p:blipFill>
          <a:blip r:embed="rId2" cstate="print"/>
          <a:stretch>
            <a:fillRect/>
          </a:stretch>
        </p:blipFill>
        <p:spPr>
          <a:xfrm>
            <a:off x="251520" y="188640"/>
            <a:ext cx="3932238" cy="2949179"/>
          </a:xfrm>
        </p:spPr>
      </p:pic>
      <p:pic>
        <p:nvPicPr>
          <p:cNvPr id="6" name="Содержимое 5" descr="BHEkSbTUtCg.jpg"/>
          <p:cNvPicPr>
            <a:picLocks noGrp="1" noChangeAspect="1"/>
          </p:cNvPicPr>
          <p:nvPr>
            <p:ph sz="quarter" idx="14"/>
          </p:nvPr>
        </p:nvPicPr>
        <p:blipFill>
          <a:blip r:embed="rId3" cstate="print"/>
          <a:stretch>
            <a:fillRect/>
          </a:stretch>
        </p:blipFill>
        <p:spPr>
          <a:xfrm rot="16200000">
            <a:off x="4904656" y="-360039"/>
            <a:ext cx="3292079" cy="4389438"/>
          </a:xfrm>
        </p:spPr>
      </p:pic>
      <p:pic>
        <p:nvPicPr>
          <p:cNvPr id="7" name="Рисунок 6" descr="FgY1RPzzD94.jpg"/>
          <p:cNvPicPr>
            <a:picLocks noChangeAspect="1"/>
          </p:cNvPicPr>
          <p:nvPr/>
        </p:nvPicPr>
        <p:blipFill>
          <a:blip r:embed="rId4" cstate="print"/>
          <a:stretch>
            <a:fillRect/>
          </a:stretch>
        </p:blipFill>
        <p:spPr>
          <a:xfrm rot="16200000">
            <a:off x="764577" y="2195863"/>
            <a:ext cx="3510390" cy="4680520"/>
          </a:xfrm>
          <a:prstGeom prst="rect">
            <a:avLst/>
          </a:prstGeom>
        </p:spPr>
      </p:pic>
      <p:pic>
        <p:nvPicPr>
          <p:cNvPr id="9" name="Рисунок 8" descr="o374snrhkwE.jpg"/>
          <p:cNvPicPr>
            <a:picLocks noChangeAspect="1"/>
          </p:cNvPicPr>
          <p:nvPr/>
        </p:nvPicPr>
        <p:blipFill>
          <a:blip r:embed="rId5" cstate="print"/>
          <a:stretch>
            <a:fillRect/>
          </a:stretch>
        </p:blipFill>
        <p:spPr>
          <a:xfrm rot="16200000">
            <a:off x="5336663" y="2808354"/>
            <a:ext cx="2859782" cy="3813043"/>
          </a:xfrm>
          <a:prstGeom prst="rect">
            <a:avLst/>
          </a:prstGeom>
        </p:spPr>
      </p:pic>
      <p:pic>
        <p:nvPicPr>
          <p:cNvPr id="8" name="Рисунок 7" descr="1530263790.jpg"/>
          <p:cNvPicPr>
            <a:picLocks noChangeAspect="1"/>
          </p:cNvPicPr>
          <p:nvPr/>
        </p:nvPicPr>
        <p:blipFill>
          <a:blip r:embed="rId6" cstate="print"/>
          <a:stretch>
            <a:fillRect/>
          </a:stretch>
        </p:blipFill>
        <p:spPr>
          <a:xfrm>
            <a:off x="7812360" y="116632"/>
            <a:ext cx="1115616" cy="11156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909</TotalTime>
  <Words>483</Words>
  <Application>Microsoft Office PowerPoint</Application>
  <PresentationFormat>Экран (4:3)</PresentationFormat>
  <Paragraphs>50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Выполнил:  ученик  6А класса, МБОУ СОШ №16 ЗМР РТ Кошкин Алексей  Александрович  Руководитель: педагог-организатор  Садриева Дина Сулеймановна</vt:lpstr>
      <vt:lpstr>Презентация PowerPoint</vt:lpstr>
      <vt:lpstr>Семья — источник радости и счастья, Любви неиссякаемый родник. И в ясную погоду, и в ненастье Хранит семья и ценит жизни миг.  Семья — оплот и сила государства, Хранящая традиции веков. В семье ребёнок — главное богатство, Луч света, как маяк для моряков.  Лучи растут, становятся всё ярче И люди жадно тянутся на свет. Душа семьи становится богаче, Когда царят любовь в ней да совет.  Когда царит взаимопониманье, Тогда весь мир лежит у ваших ног. Любовь в семье — основа Мирозданья. Так пусть хранит все наши семьи Бог! </vt:lpstr>
      <vt:lpstr>Презентация PowerPoint</vt:lpstr>
      <vt:lpstr>Я хочу рассказать Вам о своей семье, это лишь маленький кусочек из огромной истории семьи которая берет свое начала из древности., большинство моих предков были крестьянами, рабочими, учителями, колхозниками, но они сыграли не менее важную роль в истории. К примеру все мои прадеды и прапрадеды воевали в Великой Отечественной Войне, многие из них положили свои жизни за жизнь на земле. Один этот факт уже позволяет вписать историю моей семьи – в историю жизни на земле……. </vt:lpstr>
      <vt:lpstr>Презентация PowerPoint</vt:lpstr>
      <vt:lpstr>Мы нашли из источника  «Pamyat naroda»</vt:lpstr>
      <vt:lpstr>Моя прабабушка  ПОПОВА МАРИЯ ВАСИЛЬЕВНА</vt:lpstr>
      <vt:lpstr>Презентация PowerPoint</vt:lpstr>
      <vt:lpstr>Мой прадедушка Попов Сергей Иванович</vt:lpstr>
      <vt:lpstr>КОЗЛОВ ИВАН ФЕДОТОВИЧ</vt:lpstr>
      <vt:lpstr>Моя прабабушка  Кошкина Ольга Ивановна</vt:lpstr>
      <vt:lpstr>Моя прабабушка Мухина Марфа Осиповна</vt:lpstr>
      <vt:lpstr>Презентация PowerPoint</vt:lpstr>
      <vt:lpstr>Мой прадедушка Мухин Иван Тихонович</vt:lpstr>
      <vt:lpstr>Презентация PowerPoint</vt:lpstr>
      <vt:lpstr>Мои прадедушка  по папиной линии   Кошкин Виньямин Иванович </vt:lpstr>
      <vt:lpstr>   Благодаря проведенной научно-исследовательской работе, мы открыли для себя много нового: много интересного узнали о жизни своих родственников, ветеранов войны и труда. Спасибо нашим ветеранам войны, нашим замечательным героям которые по-своему делают историю, внося свой посильный труд в «наследие нашей большой страны».  Нужна ли родословная — каждый решает сам. Но культурный человек обязан знать свои корни и предков. «Изучение истории своих предков есть наука самая занимательная». (А. С. Пушкин)   </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Выполнила ученица   3А КЛАССА  мбоу сош №16 змр рт  кошкина вера александровна</dc:title>
  <dc:creator>Domo</dc:creator>
  <cp:lastModifiedBy>school-16</cp:lastModifiedBy>
  <cp:revision>89</cp:revision>
  <dcterms:created xsi:type="dcterms:W3CDTF">2019-11-16T13:20:14Z</dcterms:created>
  <dcterms:modified xsi:type="dcterms:W3CDTF">2020-01-13T08:49:58Z</dcterms:modified>
</cp:coreProperties>
</file>