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sldIdLst>
    <p:sldId id="27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41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89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309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3369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641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0337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418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774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124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16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695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61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19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76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96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819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331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5D82B3B-FF1D-4DD7-918C-531E631BB55D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3074E32-666A-4929-A319-94FD173E66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911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98765"/>
            <a:ext cx="8534400" cy="914400"/>
          </a:xfrm>
        </p:spPr>
        <p:txBody>
          <a:bodyPr>
            <a:noAutofit/>
          </a:bodyPr>
          <a:lstStyle/>
          <a:p>
            <a:r>
              <a:rPr lang="ru-RU" sz="6000" dirty="0" smtClean="0"/>
              <a:t>История     конфет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17725" y="5189517"/>
            <a:ext cx="3693225" cy="1341912"/>
          </a:xfrm>
        </p:spPr>
        <p:txBody>
          <a:bodyPr>
            <a:normAutofit/>
          </a:bodyPr>
          <a:lstStyle/>
          <a:p>
            <a:r>
              <a:rPr lang="ru-RU" dirty="0" smtClean="0"/>
              <a:t>Презентацию подготовила </a:t>
            </a:r>
          </a:p>
          <a:p>
            <a:r>
              <a:rPr lang="ru-RU" dirty="0" smtClean="0"/>
              <a:t>Максименко Н.В.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93" y="1413166"/>
            <a:ext cx="8001658" cy="511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13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420" y="111513"/>
            <a:ext cx="11175380" cy="126008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Monotype Corsiva" panose="03010101010201010101" pitchFamily="66" charset="0"/>
              </a:rPr>
              <a:t>В 19 веке англичане перестали поставлять сахар во Францию, и Наполеон, большой почитатель сладостей, приказал найти выход из положения. Так стали выращивать сахарную свеклу, из которой производили сахар и патоку и использовали их для приготовления сладостей.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110" y="1750741"/>
            <a:ext cx="6348761" cy="49734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849">
            <a:off x="515130" y="1851102"/>
            <a:ext cx="5112632" cy="340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13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117" y="100361"/>
            <a:ext cx="11887200" cy="172121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Monotype Corsiva" panose="03010101010201010101" pitchFamily="66" charset="0"/>
              </a:rPr>
              <a:t>Из-за жары некоторые конфеты стали портиться или слипаться в один неразделимый ком, и тогда появилась идея фасовать конфеты в бумажные кульки, на которых указано имя продавца или фирмы. Немногим позже на бумаге появились и картинки для привлечения внимания.</a:t>
            </a:r>
          </a:p>
          <a:p>
            <a:r>
              <a:rPr lang="ru-RU" sz="2000" dirty="0" smtClean="0">
                <a:latin typeface="Monotype Corsiva" panose="03010101010201010101" pitchFamily="66" charset="0"/>
              </a:rPr>
              <a:t>Фантики стали отличной площадкой для рекламы, а сами конфеты в упаковке стали покупать охотней.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595">
            <a:off x="489931" y="2225161"/>
            <a:ext cx="5378219" cy="40336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057">
            <a:off x="6587365" y="2338314"/>
            <a:ext cx="5087674" cy="415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37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571" y="122663"/>
            <a:ext cx="11742234" cy="3735660"/>
          </a:xfrm>
        </p:spPr>
        <p:txBody>
          <a:bodyPr>
            <a:normAutofit/>
          </a:bodyPr>
          <a:lstStyle/>
          <a:p>
            <a:pPr lvl="0"/>
            <a:r>
              <a:rPr lang="ru-RU" sz="2000" b="1" dirty="0">
                <a:latin typeface="Monotype Corsiva" panose="03010101010201010101" pitchFamily="66" charset="0"/>
              </a:rPr>
              <a:t>Помадные</a:t>
            </a:r>
            <a:r>
              <a:rPr lang="ru-RU" sz="2000" dirty="0">
                <a:latin typeface="Monotype Corsiva" panose="03010101010201010101" pitchFamily="66" charset="0"/>
              </a:rPr>
              <a:t>  - </a:t>
            </a:r>
            <a:r>
              <a:rPr lang="ru-RU" sz="2000" dirty="0" smtClean="0">
                <a:latin typeface="Monotype Corsiva" panose="03010101010201010101" pitchFamily="66" charset="0"/>
              </a:rPr>
              <a:t> в состав </a:t>
            </a:r>
            <a:r>
              <a:rPr lang="ru-RU" sz="2000" dirty="0">
                <a:latin typeface="Monotype Corsiva" panose="03010101010201010101" pitchFamily="66" charset="0"/>
              </a:rPr>
              <a:t>помадных конфет могут входить фруктовые смеси, орехи, цитрусовые </a:t>
            </a:r>
            <a:r>
              <a:rPr lang="ru-RU" sz="2000" dirty="0" err="1">
                <a:latin typeface="Monotype Corsiva" panose="03010101010201010101" pitchFamily="66" charset="0"/>
              </a:rPr>
              <a:t>подварки</a:t>
            </a:r>
            <a:r>
              <a:rPr lang="ru-RU" sz="2000" dirty="0">
                <a:latin typeface="Monotype Corsiva" panose="03010101010201010101" pitchFamily="66" charset="0"/>
              </a:rPr>
              <a:t>, какао-порошок и другие сладости.</a:t>
            </a:r>
          </a:p>
          <a:p>
            <a:pPr lvl="0"/>
            <a:r>
              <a:rPr lang="ru-RU" sz="2000" b="1" dirty="0">
                <a:latin typeface="Monotype Corsiva" panose="03010101010201010101" pitchFamily="66" charset="0"/>
              </a:rPr>
              <a:t>Шоколадные</a:t>
            </a:r>
            <a:r>
              <a:rPr lang="ru-RU" sz="2000" dirty="0">
                <a:latin typeface="Monotype Corsiva" panose="03010101010201010101" pitchFamily="66" charset="0"/>
              </a:rPr>
              <a:t>  – в основу этих распространенных конфет входит масло какао, которое получают из какао-</a:t>
            </a:r>
            <a:r>
              <a:rPr lang="ru-RU" sz="2000" dirty="0" err="1">
                <a:latin typeface="Monotype Corsiva" panose="03010101010201010101" pitchFamily="66" charset="0"/>
              </a:rPr>
              <a:t>бабов</a:t>
            </a:r>
            <a:r>
              <a:rPr lang="ru-RU" sz="2000" dirty="0">
                <a:latin typeface="Monotype Corsiva" panose="03010101010201010101" pitchFamily="66" charset="0"/>
              </a:rPr>
              <a:t>. Нередко шоколадные конфеты делают с применением цукатов, изюма, орехов, вафель, а также ароматических добавок в виде коньяка, кофе, ванилина и перца.</a:t>
            </a:r>
          </a:p>
          <a:p>
            <a:pPr lvl="0"/>
            <a:r>
              <a:rPr lang="ru-RU" sz="2000" b="1" dirty="0">
                <a:latin typeface="Monotype Corsiva" panose="03010101010201010101" pitchFamily="66" charset="0"/>
              </a:rPr>
              <a:t>Ореховые конфеты</a:t>
            </a:r>
            <a:r>
              <a:rPr lang="ru-RU" sz="2000" dirty="0">
                <a:latin typeface="Monotype Corsiva" panose="03010101010201010101" pitchFamily="66" charset="0"/>
              </a:rPr>
              <a:t>  - основу сладкой композиций составляет ореховая масса, которую дополняют какао-порошком, сахарной пудрой, ванилином и прочими продуктами.</a:t>
            </a:r>
          </a:p>
          <a:p>
            <a:pPr lvl="0"/>
            <a:r>
              <a:rPr lang="ru-RU" sz="2000" b="1" dirty="0">
                <a:latin typeface="Monotype Corsiva" panose="03010101010201010101" pitchFamily="66" charset="0"/>
              </a:rPr>
              <a:t>Молочные</a:t>
            </a:r>
            <a:r>
              <a:rPr lang="ru-RU" sz="2000" dirty="0">
                <a:latin typeface="Monotype Corsiva" panose="03010101010201010101" pitchFamily="66" charset="0"/>
              </a:rPr>
              <a:t>  - изготовляются с применением молочных продуктов. В наше время особо ценятся конфеты из натурального молока, а также полезного козьего молока. Современное производство нередко использует сухое или порошковое молоко.</a:t>
            </a:r>
          </a:p>
          <a:p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83" y="3339788"/>
            <a:ext cx="6040535" cy="340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51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12" y="167268"/>
            <a:ext cx="11242288" cy="4360127"/>
          </a:xfrm>
        </p:spPr>
        <p:txBody>
          <a:bodyPr>
            <a:normAutofit/>
          </a:bodyPr>
          <a:lstStyle/>
          <a:p>
            <a:pPr lvl="0"/>
            <a:r>
              <a:rPr lang="ru-RU" sz="2000" b="1" dirty="0">
                <a:latin typeface="Monotype Corsiva" panose="03010101010201010101" pitchFamily="66" charset="0"/>
              </a:rPr>
              <a:t>С фруктовыми начинками</a:t>
            </a:r>
            <a:r>
              <a:rPr lang="ru-RU" sz="2000" dirty="0">
                <a:latin typeface="Monotype Corsiva" panose="03010101010201010101" pitchFamily="66" charset="0"/>
              </a:rPr>
              <a:t>  - конфеты с уваренным фруктовым пюре, заспиртованных или высушенных ягод. Вишня, курага и даже рябина в шоколаде является представителем фруктовых конфет.</a:t>
            </a:r>
          </a:p>
          <a:p>
            <a:pPr lvl="0"/>
            <a:r>
              <a:rPr lang="ru-RU" sz="2000" b="1" dirty="0">
                <a:latin typeface="Monotype Corsiva" panose="03010101010201010101" pitchFamily="66" charset="0"/>
              </a:rPr>
              <a:t>Ликерные</a:t>
            </a:r>
            <a:r>
              <a:rPr lang="ru-RU" sz="2000" dirty="0">
                <a:latin typeface="Monotype Corsiva" panose="03010101010201010101" pitchFamily="66" charset="0"/>
              </a:rPr>
              <a:t>  - изготовляются из сахарного раствора с применением коньяка, вина, спирта. Самым распространенным дополнением является шоколадная оболочка и другие сочетания какао продукта.</a:t>
            </a:r>
          </a:p>
          <a:p>
            <a:pPr lvl="0"/>
            <a:r>
              <a:rPr lang="ru-RU" sz="2000" b="1" dirty="0">
                <a:latin typeface="Monotype Corsiva" panose="03010101010201010101" pitchFamily="66" charset="0"/>
              </a:rPr>
              <a:t>Кремовые</a:t>
            </a:r>
            <a:r>
              <a:rPr lang="ru-RU" sz="2000" dirty="0">
                <a:latin typeface="Monotype Corsiva" panose="03010101010201010101" pitchFamily="66" charset="0"/>
              </a:rPr>
              <a:t>  - в основе таких конфет применяется крем, который создается из различных вкусных продуктов, в том числе жировых и вкусовых добавок.</a:t>
            </a:r>
          </a:p>
          <a:p>
            <a:pPr lvl="0"/>
            <a:r>
              <a:rPr lang="ru-RU" sz="2000" b="1" dirty="0">
                <a:latin typeface="Monotype Corsiva" panose="03010101010201010101" pitchFamily="66" charset="0"/>
              </a:rPr>
              <a:t>Грильяжные</a:t>
            </a:r>
            <a:r>
              <a:rPr lang="ru-RU" sz="2000" dirty="0">
                <a:latin typeface="Monotype Corsiva" panose="03010101010201010101" pitchFamily="66" charset="0"/>
              </a:rPr>
              <a:t>  - при изготовлении этих конфет используют фруктовую массу с дробленными орешками. Также вместо фруктовой смеси берут плавленый сахар.</a:t>
            </a:r>
          </a:p>
          <a:p>
            <a:pPr lvl="0"/>
            <a:r>
              <a:rPr lang="ru-RU" sz="2000" b="1" dirty="0">
                <a:latin typeface="Monotype Corsiva" panose="03010101010201010101" pitchFamily="66" charset="0"/>
              </a:rPr>
              <a:t>Марципановые</a:t>
            </a:r>
            <a:r>
              <a:rPr lang="ru-RU" sz="2000" dirty="0">
                <a:latin typeface="Monotype Corsiva" panose="03010101010201010101" pitchFamily="66" charset="0"/>
              </a:rPr>
              <a:t>  – для приготовления классического марципана используют сахарную пудру и миндальные орехи. Категория конфет считается любимым лакомством Европы и сегодня рецепты марципановых конфет имеют множество трактовок.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50" y="3836236"/>
            <a:ext cx="5028271" cy="282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19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4966"/>
            <a:ext cx="11353800" cy="4382429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Monotype Corsiva" panose="03010101010201010101" pitchFamily="66" charset="0"/>
              </a:rPr>
              <a:t>Полезные свойства конфет: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Их не так много, но они все-таки есть:</a:t>
            </a:r>
          </a:p>
          <a:p>
            <a:pPr lvl="0"/>
            <a:r>
              <a:rPr lang="ru-RU" sz="2000" dirty="0">
                <a:latin typeface="Monotype Corsiva" panose="03010101010201010101" pitchFamily="66" charset="0"/>
              </a:rPr>
              <a:t>сладости – источник глюкозы, а значит, энергии для организма, и в частности для головного мозга;</a:t>
            </a:r>
          </a:p>
          <a:p>
            <a:pPr lvl="0"/>
            <a:r>
              <a:rPr lang="ru-RU" sz="2000" dirty="0">
                <a:latin typeface="Monotype Corsiva" panose="03010101010201010101" pitchFamily="66" charset="0"/>
              </a:rPr>
              <a:t>некоторые конфеты включают начинки (фрукты, орехи и др.) – источник витаминов, минералов, клетчатки и других полезных веществ;</a:t>
            </a:r>
          </a:p>
          <a:p>
            <a:pPr lvl="0"/>
            <a:r>
              <a:rPr lang="ru-RU" sz="2000" dirty="0">
                <a:latin typeface="Monotype Corsiva" panose="03010101010201010101" pitchFamily="66" charset="0"/>
              </a:rPr>
              <a:t>шоколадные конфеты содержат немало полезных компонентов;</a:t>
            </a:r>
          </a:p>
          <a:p>
            <a:pPr lvl="0"/>
            <a:r>
              <a:rPr lang="ru-RU" sz="2000" dirty="0">
                <a:latin typeface="Monotype Corsiva" panose="03010101010201010101" pitchFamily="66" charset="0"/>
              </a:rPr>
              <a:t>конфеты доставляют удовольствие и улучшают настроение.</a:t>
            </a:r>
          </a:p>
          <a:p>
            <a:pPr lvl="0"/>
            <a:r>
              <a:rPr lang="ru-RU" sz="2000" dirty="0">
                <a:latin typeface="Monotype Corsiva" panose="03010101010201010101" pitchFamily="66" charset="0"/>
              </a:rPr>
              <a:t>Безусловно, при умеренном употреблении качественных конфет, изготовленных из натуральных ингредиентов, организм получит только пользу. По крайней мере, пара хороших конфет станет прекрасным дополнением к чашке чая или кофе и поднимет настроение.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80" y="3732749"/>
            <a:ext cx="4549698" cy="303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4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722" y="122663"/>
            <a:ext cx="11742234" cy="4014439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Monotype Corsiva" panose="03010101010201010101" pitchFamily="66" charset="0"/>
              </a:rPr>
              <a:t>Вред конфет:</a:t>
            </a:r>
          </a:p>
          <a:p>
            <a:pPr lvl="0"/>
            <a:r>
              <a:rPr lang="ru-RU" sz="2000" dirty="0">
                <a:latin typeface="Monotype Corsiva" panose="03010101010201010101" pitchFamily="66" charset="0"/>
              </a:rPr>
              <a:t>О возможном вреде конфет можно говорить очень много, но следует отметить, что умеренное употребление при отсутствии медицинских противопоказаний практически никогда не принесет урона здоровому человеку. В день взрослому человеку достаточно съедать 50-100 г сладкого, включая сахар, варенье, мед и прочие </a:t>
            </a:r>
            <a:r>
              <a:rPr lang="ru-RU" sz="2000" dirty="0" smtClean="0">
                <a:latin typeface="Monotype Corsiva" panose="03010101010201010101" pitchFamily="66" charset="0"/>
              </a:rPr>
              <a:t>лакомства</a:t>
            </a:r>
            <a:r>
              <a:rPr lang="ru-RU" sz="2000" dirty="0">
                <a:latin typeface="Monotype Corsiva" panose="03010101010201010101" pitchFamily="66" charset="0"/>
              </a:rPr>
              <a:t>.</a:t>
            </a:r>
          </a:p>
          <a:p>
            <a:pPr lvl="0"/>
            <a:r>
              <a:rPr lang="ru-RU" sz="2000" dirty="0">
                <a:latin typeface="Monotype Corsiva" panose="03010101010201010101" pitchFamily="66" charset="0"/>
              </a:rPr>
              <a:t>Одна из самых распространенных проблем у любителей конфет – это возникновение аллергических </a:t>
            </a:r>
            <a:r>
              <a:rPr lang="ru-RU" sz="2000" dirty="0" smtClean="0">
                <a:latin typeface="Monotype Corsiva" panose="03010101010201010101" pitchFamily="66" charset="0"/>
              </a:rPr>
              <a:t>очень </a:t>
            </a:r>
            <a:r>
              <a:rPr lang="ru-RU" sz="2000" dirty="0">
                <a:latin typeface="Monotype Corsiva" panose="03010101010201010101" pitchFamily="66" charset="0"/>
              </a:rPr>
              <a:t>часто обусловлены злоупотреблением этим лакомством. </a:t>
            </a:r>
          </a:p>
          <a:p>
            <a:pPr lvl="0"/>
            <a:r>
              <a:rPr lang="ru-RU" sz="2000" dirty="0">
                <a:latin typeface="Monotype Corsiva" panose="03010101010201010101" pitchFamily="66" charset="0"/>
              </a:rPr>
              <a:t>Нарушение углеводного обмена и избыточный вес – проблемы, которые могут подстерегать сладкоежек, злоупотребляющих не только конфетами, но и другими лакомствами.</a:t>
            </a:r>
          </a:p>
          <a:p>
            <a:pPr lvl="0"/>
            <a:r>
              <a:rPr lang="ru-RU" sz="2000" dirty="0">
                <a:latin typeface="Monotype Corsiva" panose="03010101010201010101" pitchFamily="66" charset="0"/>
              </a:rPr>
              <a:t>Вред конфет также обусловлен различными добавками, которые используются при их производстве. Иногда список ингредиентов занимает не одну строчку на упаковке лакомства.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3873484"/>
            <a:ext cx="5966366" cy="281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70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663" y="189572"/>
            <a:ext cx="11831444" cy="1594624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latin typeface="Monotype Corsiva" panose="03010101010201010101" pitchFamily="66" charset="0"/>
              </a:rPr>
              <a:t>Сахар, содержащийся в конфетах, оказывает неблагоприятное воздействие на зубную эмаль. С этой точки зрения наибольший вред оказывают леденцы и жевательные конфеты, которые находятся в ротовой полости длительное время.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24" y="1375936"/>
            <a:ext cx="7537295" cy="502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3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68351"/>
            <a:ext cx="10515600" cy="3546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7200" dirty="0">
                <a:latin typeface="Monotype Corsiva" panose="03010101010201010101" pitchFamily="66" charset="0"/>
              </a:rPr>
              <a:t>Спасибо </a:t>
            </a:r>
            <a:br>
              <a:rPr lang="ru-RU" sz="7200" dirty="0">
                <a:latin typeface="Monotype Corsiva" panose="03010101010201010101" pitchFamily="66" charset="0"/>
              </a:rPr>
            </a:br>
            <a:r>
              <a:rPr lang="ru-RU" sz="7200" dirty="0">
                <a:latin typeface="Monotype Corsiva" panose="03010101010201010101" pitchFamily="66" charset="0"/>
              </a:rPr>
              <a:t>за</a:t>
            </a:r>
            <a:br>
              <a:rPr lang="ru-RU" sz="7200" dirty="0">
                <a:latin typeface="Monotype Corsiva" panose="03010101010201010101" pitchFamily="66" charset="0"/>
              </a:rPr>
            </a:br>
            <a:r>
              <a:rPr lang="ru-RU" sz="7200" dirty="0">
                <a:latin typeface="Monotype Corsiva" panose="03010101010201010101" pitchFamily="66" charset="0"/>
              </a:rPr>
              <a:t>внимание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4743">
            <a:off x="351267" y="356839"/>
            <a:ext cx="3902804" cy="3456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352">
            <a:off x="4520762" y="3858321"/>
            <a:ext cx="4209705" cy="25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83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12" y="178420"/>
            <a:ext cx="11864898" cy="2720897"/>
          </a:xfrm>
        </p:spPr>
        <p:txBody>
          <a:bodyPr>
            <a:noAutofit/>
          </a:bodyPr>
          <a:lstStyle/>
          <a:p>
            <a:pPr lvl="0"/>
            <a:r>
              <a:rPr lang="ru-RU" sz="2000" dirty="0">
                <a:latin typeface="Monotype Corsiva" panose="03010101010201010101" pitchFamily="66" charset="0"/>
              </a:rPr>
              <a:t>Все дети любят сладкое. Представить себе нашу жизнь без конфет очень сложно. Конфетами угощают, поощряют, и, наоборот, оставляют без конфет в качестве наказания. Самые любимые детские праздники- День </a:t>
            </a:r>
            <a:r>
              <a:rPr lang="ru-RU" sz="2000" dirty="0" smtClean="0">
                <a:latin typeface="Monotype Corsiva" panose="03010101010201010101" pitchFamily="66" charset="0"/>
              </a:rPr>
              <a:t>рождения, </a:t>
            </a:r>
            <a:r>
              <a:rPr lang="ru-RU" sz="2000" dirty="0" err="1" smtClean="0">
                <a:latin typeface="Monotype Corsiva" panose="03010101010201010101" pitchFamily="66" charset="0"/>
              </a:rPr>
              <a:t>имениник</a:t>
            </a:r>
            <a:r>
              <a:rPr lang="ru-RU" sz="2000" dirty="0" smtClean="0">
                <a:latin typeface="Monotype Corsiva" panose="03010101010201010101" pitchFamily="66" charset="0"/>
              </a:rPr>
              <a:t> угощает  друзей в школе конфетами. На Новый </a:t>
            </a:r>
            <a:r>
              <a:rPr lang="ru-RU" sz="2000" dirty="0">
                <a:latin typeface="Monotype Corsiva" panose="03010101010201010101" pitchFamily="66" charset="0"/>
              </a:rPr>
              <a:t>год- не обходятся без </a:t>
            </a:r>
            <a:r>
              <a:rPr lang="ru-RU" sz="2000" dirty="0" smtClean="0">
                <a:latin typeface="Monotype Corsiva" panose="03010101010201010101" pitchFamily="66" charset="0"/>
              </a:rPr>
              <a:t>конфет, Дед мороз на утреннике даёт сладкий подарок.</a:t>
            </a:r>
            <a:r>
              <a:rPr lang="ru-RU" sz="2000" dirty="0">
                <a:latin typeface="Monotype Corsiva" panose="03010101010201010101" pitchFamily="66" charset="0"/>
              </a:rPr>
              <a:t/>
            </a:r>
            <a:br>
              <a:rPr lang="ru-RU" sz="2000" dirty="0">
                <a:latin typeface="Monotype Corsiva" panose="03010101010201010101" pitchFamily="66" charset="0"/>
              </a:rPr>
            </a:b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2283957"/>
            <a:ext cx="6300884" cy="4272960"/>
          </a:xfrm>
        </p:spPr>
      </p:pic>
    </p:spTree>
    <p:extLst>
      <p:ext uri="{BB962C8B-B14F-4D97-AF65-F5344CB8AC3E}">
        <p14:creationId xmlns:p14="http://schemas.microsoft.com/office/powerpoint/2010/main" val="3586792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122662"/>
            <a:ext cx="12110224" cy="1851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Monotype Corsiva" panose="03010101010201010101" pitchFamily="66" charset="0"/>
              </a:rPr>
              <a:t>На </a:t>
            </a:r>
            <a:r>
              <a:rPr lang="ru-RU" sz="2000" dirty="0">
                <a:latin typeface="Monotype Corsiva" panose="03010101010201010101" pitchFamily="66" charset="0"/>
              </a:rPr>
              <a:t>первых порах изготовление конфет было народным промыслом – сушеные финики, абрикосы, инжир, орехи проваривали в меду с добавлением пряностей еще в Древнем Египте и раздавали их во время торжественного выхода фараона к народу.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6" y="2040674"/>
            <a:ext cx="5756554" cy="43704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48" y="1037063"/>
            <a:ext cx="5983576" cy="472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85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780" y="256479"/>
            <a:ext cx="11075020" cy="151656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Monotype Corsiva" panose="03010101010201010101" pitchFamily="66" charset="0"/>
              </a:rPr>
              <a:t>Затем в Европу из Индии привезли сахар – и именно с этого момента производство конфет становится чем-то отдельным и триумфальным. Конфеты даже прописывали от различных недугов, в том числе и нервных расстройствах, заметив, что сладость повышает настроение.</a:t>
            </a:r>
          </a:p>
          <a:p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60" y="1260087"/>
            <a:ext cx="5406483" cy="54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63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117" y="-133814"/>
            <a:ext cx="11820293" cy="2152185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000" dirty="0" smtClean="0">
                <a:latin typeface="Monotype Corsiva" panose="03010101010201010101" pitchFamily="66" charset="0"/>
              </a:rPr>
              <a:t>С   открытием Америки и появлением шоколада стало возможным вновь производить сладости. Сначала шоколад пили в качестве десерта, затем он стал применяться в приготовлении сложных десертов – глазурь для торта, а еще позже в нем стали обмакивать орехи и фрукты.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51" y="1462822"/>
            <a:ext cx="7973866" cy="532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3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059" y="0"/>
            <a:ext cx="12113941" cy="1810673"/>
          </a:xfrm>
        </p:spPr>
        <p:txBody>
          <a:bodyPr/>
          <a:lstStyle/>
          <a:p>
            <a:r>
              <a:rPr lang="ru-RU" sz="2000" dirty="0" smtClean="0">
                <a:latin typeface="Monotype Corsiva" panose="03010101010201010101" pitchFamily="66" charset="0"/>
              </a:rPr>
              <a:t>Первые конфеты приготовили в 1671 году, шоколадные конфеты с начинкой из тертых орехов, которые назвал «пралине».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060">
            <a:off x="565688" y="1547688"/>
            <a:ext cx="5191731" cy="45820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759">
            <a:off x="6252388" y="1264878"/>
            <a:ext cx="5495031" cy="480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49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779" y="-1126273"/>
            <a:ext cx="11686479" cy="3925229"/>
          </a:xfrm>
        </p:spPr>
        <p:txBody>
          <a:bodyPr/>
          <a:lstStyle/>
          <a:p>
            <a:r>
              <a:rPr lang="ru-RU" sz="2000" dirty="0">
                <a:latin typeface="Monotype Corsiva" panose="03010101010201010101" pitchFamily="66" charset="0"/>
              </a:rPr>
              <a:t>С выращиванием и переработкой сахарного тростника стоимость сахара стала снижаться. Появились первые леденцовые конфеты из расплавленного сахара с ягодными и фруктовыми соками. 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</a:rPr>
              <a:t>Появилась сливочная помадка на основе смеси сахара, молока и масла, а также драже – цукаты и орехи в сахарной глазури.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2" y="1164893"/>
            <a:ext cx="5798636" cy="43489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19" y="2268865"/>
            <a:ext cx="5869858" cy="448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17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873" y="156117"/>
            <a:ext cx="11141927" cy="1683834"/>
          </a:xfrm>
        </p:spPr>
        <p:txBody>
          <a:bodyPr/>
          <a:lstStyle/>
          <a:p>
            <a:r>
              <a:rPr lang="ru-RU" sz="2000" dirty="0">
                <a:latin typeface="Monotype Corsiva" panose="03010101010201010101" pitchFamily="66" charset="0"/>
              </a:rPr>
              <a:t>В 18 веке в Париже кондитерское дело приобретает черты искусства. Можно экспериментировать не только с составом конфет, но и с формами, делая из них настоящие произведения искусства. Появляются новые начинки ,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</a:rPr>
              <a:t>грильяж из обжаренных орехов, мармелад, марципан, привезенные из Италии.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491">
            <a:off x="437565" y="2133928"/>
            <a:ext cx="4873444" cy="36550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1365">
            <a:off x="5828576" y="1587445"/>
            <a:ext cx="5682476" cy="476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98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200722"/>
            <a:ext cx="11853746" cy="2787805"/>
          </a:xfrm>
        </p:spPr>
        <p:txBody>
          <a:bodyPr/>
          <a:lstStyle/>
          <a:p>
            <a:r>
              <a:rPr lang="ru-RU" sz="2000" dirty="0">
                <a:latin typeface="Monotype Corsiva" panose="03010101010201010101" pitchFamily="66" charset="0"/>
              </a:rPr>
              <a:t>Появляются первые картонные упаковки для конфет – 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</a:rPr>
              <a:t>в форме медного или серебряного сундучка, украшенного хрусталем и драгоценными камнями для подарка в богатых домах. Коробки попроще, из картона, было принято дарить гостям на свадьбах. В них обязательно клали 5 конфет – на здоровье, долголетие, достаток, удачу и радость. Эта традиция существует во Франции до сих пор.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4" y="1754928"/>
            <a:ext cx="6076161" cy="49043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569" y="1416902"/>
            <a:ext cx="5689712" cy="37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439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108</TotalTime>
  <Words>674</Words>
  <Application>Microsoft Office PowerPoint</Application>
  <PresentationFormat>Широкоэкранный</PresentationFormat>
  <Paragraphs>37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Century Gothic</vt:lpstr>
      <vt:lpstr>Monotype Corsiva</vt:lpstr>
      <vt:lpstr>Wingdings 3</vt:lpstr>
      <vt:lpstr>Сектор</vt:lpstr>
      <vt:lpstr>История     конфет</vt:lpstr>
      <vt:lpstr>Все дети любят сладкое. Представить себе нашу жизнь без конфет очень сложно. Конфетами угощают, поощряют, и, наоборот, оставляют без конфет в качестве наказания. Самые любимые детские праздники- День рождения, имениник угощает  друзей в школе конфетами. На Новый год- не обходятся без конфет, Дед мороз на утреннике даёт сладкий подарок.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КОНФЕТЫ</dc:title>
  <dc:creator>Наталья</dc:creator>
  <cp:lastModifiedBy>User</cp:lastModifiedBy>
  <cp:revision>13</cp:revision>
  <dcterms:created xsi:type="dcterms:W3CDTF">2022-12-26T08:06:54Z</dcterms:created>
  <dcterms:modified xsi:type="dcterms:W3CDTF">2023-01-09T02:45:22Z</dcterms:modified>
</cp:coreProperties>
</file>