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8" r:id="rId9"/>
    <p:sldId id="267" r:id="rId10"/>
    <p:sldId id="260" r:id="rId11"/>
    <p:sldId id="266" r:id="rId12"/>
    <p:sldId id="265" r:id="rId13"/>
    <p:sldId id="270" r:id="rId14"/>
    <p:sldId id="271" r:id="rId15"/>
    <p:sldId id="263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DFD-9B63-4FB9-9EEC-00A8DE2C69F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1795-2221-4E58-8EE6-010BC588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DFD-9B63-4FB9-9EEC-00A8DE2C69F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1795-2221-4E58-8EE6-010BC588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DFD-9B63-4FB9-9EEC-00A8DE2C69F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1795-2221-4E58-8EE6-010BC588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DFD-9B63-4FB9-9EEC-00A8DE2C69F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1795-2221-4E58-8EE6-010BC588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DFD-9B63-4FB9-9EEC-00A8DE2C69F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1795-2221-4E58-8EE6-010BC588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DFD-9B63-4FB9-9EEC-00A8DE2C69F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1795-2221-4E58-8EE6-010BC588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DFD-9B63-4FB9-9EEC-00A8DE2C69F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1795-2221-4E58-8EE6-010BC588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DFD-9B63-4FB9-9EEC-00A8DE2C69F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1795-2221-4E58-8EE6-010BC588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DFD-9B63-4FB9-9EEC-00A8DE2C69F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1795-2221-4E58-8EE6-010BC588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DFD-9B63-4FB9-9EEC-00A8DE2C69F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1795-2221-4E58-8EE6-010BC5889A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DFD-9B63-4FB9-9EEC-00A8DE2C69F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761795-2221-4E58-8EE6-010BC5889A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F11DFD-9B63-4FB9-9EEC-00A8DE2C69F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761795-2221-4E58-8EE6-010BC5889AB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go.html?href=http://www.yakutskhistory.net/" TargetMode="External"/><Relationship Id="rId2" Type="http://schemas.openxmlformats.org/officeDocument/2006/relationships/hyperlink" Target="https://infourok.ru/prezentaciya-po-dopolnitelnomu-obrazovaniyu-na-temu-nacionalniy-evenkiyskiy-kostyum-149084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fourok.ru/go.html?href=http://ethno-ornament.ru/ornamenty/9-evenkiyskiy-ornament.html" TargetMode="External"/><Relationship Id="rId4" Type="http://schemas.openxmlformats.org/officeDocument/2006/relationships/hyperlink" Target="https://infourok.ru/go.html?href=http://yandex.ru/clck/jsredir?from=yandex.ru;images/search;images;&amp;text=&amp;etext=880.4a6gfkAf30nCcQ5jGYAhXMlmTy0ldIGA1KLLWC3rrpvR-_8UEppnvgKaWLvxqrqO21y3tPfiObBoMTdCJENXXsuUytnP_Xd5X2WnJzUFSbw.c482c10dea8cdfba60f7822fa9e68d53131a1725&amp;uuid=&amp;state=tid_Wvm4RM28ca_MiO4Ne9osTPtpHS9wicjEF5X7fRziVPIHCd9FyQ&amp;data=UlNrNmk5WktYejR0eWJFYk1LdmtxaXhXMXI1V0lwV3oxN1VqVE1TQllLX09wLUVibHlSaThRQWx3VnhBdVAxREdJTW05UGRsWWR2cUsyOURxcFhVRF95LWpzMVdROTZvWkczcTJMLVZXVEtLY3FINzk3TDJoQ1p1Ym42dVVzYVc&amp;b64e=2&amp;sign=2e1e86a532ef6ec0fb5d317b2fea3b2e&amp;keyno=0&amp;l10n=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42886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Индивидуальный исследовательский  проект по теме:</a:t>
            </a:r>
            <a:b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«Национальная одежда эвенков».</a:t>
            </a:r>
            <a:b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14348" y="285728"/>
            <a:ext cx="6375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«Средняя общеобразовательная 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№17»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355976" y="4564577"/>
            <a:ext cx="42227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Выполнила </a:t>
            </a:r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библиотекой 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17» 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Щапова Ольга Николаевна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Виды зимней национальной обуви </a:t>
            </a:r>
            <a:br>
              <a:rPr lang="ru-RU" dirty="0"/>
            </a:b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l="54071" t="44915" r="8079" b="29232"/>
          <a:stretch>
            <a:fillRect/>
          </a:stretch>
        </p:blipFill>
        <p:spPr bwMode="auto">
          <a:xfrm>
            <a:off x="6072197" y="785794"/>
            <a:ext cx="281373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73204" y="3429000"/>
            <a:ext cx="2550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Меховые</a:t>
            </a:r>
          </a:p>
          <a:p>
            <a:r>
              <a:rPr lang="ru-RU" dirty="0"/>
              <a:t> унты до колена -</a:t>
            </a:r>
            <a:r>
              <a:rPr lang="ru-RU" dirty="0" err="1"/>
              <a:t>Лэгдэр</a:t>
            </a:r>
            <a:endParaRPr lang="ru-RU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 l="13005" t="12520" r="73990" b="66017"/>
          <a:stretch>
            <a:fillRect/>
          </a:stretch>
        </p:blipFill>
        <p:spPr bwMode="auto">
          <a:xfrm>
            <a:off x="571472" y="3643314"/>
            <a:ext cx="238126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42910" y="6215082"/>
            <a:ext cx="2474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Меховой чулок- </a:t>
            </a:r>
            <a:r>
              <a:rPr lang="ru-RU" dirty="0" err="1"/>
              <a:t>Дэктэн</a:t>
            </a:r>
            <a:endParaRPr lang="ru-RU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 l="57610" t="46154" r="30644" b="33076"/>
          <a:stretch>
            <a:fillRect/>
          </a:stretch>
        </p:blipFill>
        <p:spPr bwMode="auto">
          <a:xfrm>
            <a:off x="214282" y="571480"/>
            <a:ext cx="21669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57158" y="3429000"/>
            <a:ext cx="2495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Охотничьи унты- </a:t>
            </a:r>
            <a:r>
              <a:rPr lang="ru-RU" dirty="0" err="1"/>
              <a:t>Кулми</a:t>
            </a:r>
            <a:endParaRPr lang="ru-RU" dirty="0"/>
          </a:p>
        </p:txBody>
      </p:sp>
      <p:pic>
        <p:nvPicPr>
          <p:cNvPr id="12" name="Рисунок 11" descr="&amp;bcy;&amp;acy;&amp;kcy;&amp;acy;&amp;rcy;&amp;i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285860"/>
            <a:ext cx="1819274" cy="267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929190" y="5857892"/>
            <a:ext cx="3884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Меховые унты выше колена  - </a:t>
            </a:r>
            <a:r>
              <a:rPr lang="ru-RU" dirty="0" err="1"/>
              <a:t>Бакари</a:t>
            </a:r>
            <a:endParaRPr lang="ru-RU" dirty="0"/>
          </a:p>
        </p:txBody>
      </p:sp>
      <p:pic>
        <p:nvPicPr>
          <p:cNvPr id="14" name="Рисунок 13" descr="лэгдэр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786190"/>
            <a:ext cx="1571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Виды летней национальной</a:t>
            </a:r>
            <a:br>
              <a:rPr lang="ru-RU" b="1" dirty="0"/>
            </a:br>
            <a:r>
              <a:rPr lang="ru-RU" b="1" dirty="0"/>
              <a:t> обуви</a:t>
            </a:r>
            <a:endParaRPr lang="ru-RU" dirty="0"/>
          </a:p>
        </p:txBody>
      </p:sp>
      <p:pic>
        <p:nvPicPr>
          <p:cNvPr id="8" name="Рисунок 7" descr="C:\Documents and Settings\Владимир\Рабочий стол\2007-12-03 проект\проект 008.jpg"/>
          <p:cNvPicPr/>
          <p:nvPr/>
        </p:nvPicPr>
        <p:blipFill>
          <a:blip r:embed="rId2"/>
          <a:srcRect l="15824" t="35394" r="48720" b="45843"/>
          <a:stretch>
            <a:fillRect/>
          </a:stretch>
        </p:blipFill>
        <p:spPr bwMode="auto">
          <a:xfrm>
            <a:off x="6072198" y="1571612"/>
            <a:ext cx="2714644" cy="219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572264" y="3643314"/>
            <a:ext cx="1952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Унтайки- </a:t>
            </a:r>
            <a:r>
              <a:rPr lang="ru-RU" dirty="0" err="1"/>
              <a:t>Додокол</a:t>
            </a:r>
            <a:endParaRPr lang="ru-RU" dirty="0"/>
          </a:p>
        </p:txBody>
      </p:sp>
      <p:pic>
        <p:nvPicPr>
          <p:cNvPr id="10" name="Рисунок 9" descr="C:\Documents and Settings\Владимир\Local Settings\Temporary Internet Files\Content.Word\проект 022.jpg"/>
          <p:cNvPicPr/>
          <p:nvPr/>
        </p:nvPicPr>
        <p:blipFill>
          <a:blip r:embed="rId3"/>
          <a:srcRect l="35142" t="29071" r="46929" b="53683"/>
          <a:stretch>
            <a:fillRect/>
          </a:stretch>
        </p:blipFill>
        <p:spPr bwMode="auto">
          <a:xfrm>
            <a:off x="2786050" y="3500438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00364" y="6072206"/>
            <a:ext cx="240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Рабочие унты- Олочи </a:t>
            </a:r>
          </a:p>
        </p:txBody>
      </p:sp>
      <p:pic>
        <p:nvPicPr>
          <p:cNvPr id="12" name="Рисунок 11" descr="C:\Documents and Settings\Владимир\Local Settings\Temp\Rar$DI01.938\IMG_20200101_165154.jpg"/>
          <p:cNvPicPr/>
          <p:nvPr/>
        </p:nvPicPr>
        <p:blipFill>
          <a:blip r:embed="rId4" cstate="print"/>
          <a:srcRect l="10010" t="34507" r="16475" b="22300"/>
          <a:stretch>
            <a:fillRect/>
          </a:stretch>
        </p:blipFill>
        <p:spPr bwMode="auto">
          <a:xfrm>
            <a:off x="5643570" y="4286256"/>
            <a:ext cx="2143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7158" y="3929066"/>
            <a:ext cx="227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Детские унты- Олочи </a:t>
            </a:r>
          </a:p>
        </p:txBody>
      </p:sp>
      <p:pic>
        <p:nvPicPr>
          <p:cNvPr id="14" name="Рисунок 13" descr="C:\Documents and Settings\Владимир\Local Settings\Temp\Rar$DI13.125\IMG_20200101_165208.jpg"/>
          <p:cNvPicPr/>
          <p:nvPr/>
        </p:nvPicPr>
        <p:blipFill>
          <a:blip r:embed="rId5" cstate="print"/>
          <a:srcRect t="38235"/>
          <a:stretch>
            <a:fillRect/>
          </a:stretch>
        </p:blipFill>
        <p:spPr bwMode="auto">
          <a:xfrm>
            <a:off x="357158" y="1428736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3572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Виды национальной одежды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592" t="38868" r="41120" b="22264"/>
          <a:stretch>
            <a:fillRect/>
          </a:stretch>
        </p:blipFill>
        <p:spPr bwMode="auto">
          <a:xfrm>
            <a:off x="285720" y="642918"/>
            <a:ext cx="2106659" cy="23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3000372"/>
            <a:ext cx="3758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Эвенкийская зимняя шапка- </a:t>
            </a:r>
            <a:r>
              <a:rPr lang="ru-RU" dirty="0" err="1"/>
              <a:t>Авун</a:t>
            </a: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8922" t="54059" r="46469" b="15668"/>
          <a:stretch>
            <a:fillRect/>
          </a:stretch>
        </p:blipFill>
        <p:spPr bwMode="auto">
          <a:xfrm>
            <a:off x="5929322" y="785794"/>
            <a:ext cx="2673822" cy="249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215074" y="3000372"/>
            <a:ext cx="23242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Рукавицы женские –</a:t>
            </a:r>
          </a:p>
          <a:p>
            <a:pPr algn="ctr"/>
            <a:r>
              <a:rPr lang="ru-RU" dirty="0" err="1"/>
              <a:t>Коколлол</a:t>
            </a:r>
            <a:endParaRPr lang="ru-RU" dirty="0"/>
          </a:p>
        </p:txBody>
      </p:sp>
      <p:pic>
        <p:nvPicPr>
          <p:cNvPr id="11" name="Рисунок 10" descr="C:\Documents and Settings\Владимир\Local Settings\Temp\Rar$DI06.234\IMG_20200101_1651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786190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929322" y="6215082"/>
            <a:ext cx="3054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Рукавицы </a:t>
            </a:r>
            <a:r>
              <a:rPr lang="ru-RU" dirty="0" err="1"/>
              <a:t>мужские-Коколлол</a:t>
            </a:r>
            <a:endParaRPr lang="ru-RU" dirty="0"/>
          </a:p>
        </p:txBody>
      </p:sp>
      <p:pic>
        <p:nvPicPr>
          <p:cNvPr id="14" name="Рисунок 13" descr="F:\проект\IMG_20200101_165331.jpg"/>
          <p:cNvPicPr/>
          <p:nvPr/>
        </p:nvPicPr>
        <p:blipFill>
          <a:blip r:embed="rId5" cstate="print"/>
          <a:srcRect t="12113" b="13803"/>
          <a:stretch>
            <a:fillRect/>
          </a:stretch>
        </p:blipFill>
        <p:spPr bwMode="auto">
          <a:xfrm>
            <a:off x="500034" y="3500438"/>
            <a:ext cx="25431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0" y="6143644"/>
            <a:ext cx="406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Меховые  мужские перчатки -</a:t>
            </a:r>
            <a:r>
              <a:rPr lang="ru-RU" dirty="0" err="1"/>
              <a:t>Коколлол</a:t>
            </a:r>
            <a:endParaRPr lang="ru-RU" dirty="0"/>
          </a:p>
        </p:txBody>
      </p:sp>
      <p:pic>
        <p:nvPicPr>
          <p:cNvPr id="18" name="Рисунок 17" descr="C:\Documents and Settings\Владимир\Рабочий стол\2007-12-03 проект\проект 002.jpg"/>
          <p:cNvPicPr/>
          <p:nvPr/>
        </p:nvPicPr>
        <p:blipFill>
          <a:blip r:embed="rId6" cstate="print"/>
          <a:srcRect l="7793" t="74665" r="55102" b="4071"/>
          <a:stretch>
            <a:fillRect/>
          </a:stretch>
        </p:blipFill>
        <p:spPr bwMode="auto">
          <a:xfrm rot="5400000">
            <a:off x="3643307" y="3714750"/>
            <a:ext cx="2071700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357686" y="5572140"/>
            <a:ext cx="1692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Летний Капор</a:t>
            </a:r>
          </a:p>
        </p:txBody>
      </p:sp>
      <p:pic>
        <p:nvPicPr>
          <p:cNvPr id="20" name="Рисунок 19" descr="hello_html_m39b45b9c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714356"/>
            <a:ext cx="22764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071934" y="2857496"/>
            <a:ext cx="1734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Зимний Капор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/>
              <a:t>Эвенкийский орнамент</a:t>
            </a:r>
          </a:p>
        </p:txBody>
      </p:sp>
      <p:pic>
        <p:nvPicPr>
          <p:cNvPr id="27651" name="Picture 3" descr="F:\таня проект\фото музей проект\Изображение 1874.jpg"/>
          <p:cNvPicPr>
            <a:picLocks noChangeAspect="1" noChangeArrowheads="1"/>
          </p:cNvPicPr>
          <p:nvPr/>
        </p:nvPicPr>
        <p:blipFill>
          <a:blip r:embed="rId2"/>
          <a:srcRect l="11407" r="48669" b="23076"/>
          <a:stretch>
            <a:fillRect/>
          </a:stretch>
        </p:blipFill>
        <p:spPr bwMode="auto">
          <a:xfrm>
            <a:off x="6500826" y="1857364"/>
            <a:ext cx="2450323" cy="3500462"/>
          </a:xfrm>
          <a:prstGeom prst="rect">
            <a:avLst/>
          </a:prstGeom>
          <a:noFill/>
        </p:spPr>
      </p:pic>
      <p:pic>
        <p:nvPicPr>
          <p:cNvPr id="27653" name="Picture 5" descr="hello_html_m206fa42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5" y="4000504"/>
            <a:ext cx="2665649" cy="2857496"/>
          </a:xfrm>
          <a:prstGeom prst="rect">
            <a:avLst/>
          </a:prstGeom>
          <a:noFill/>
        </p:spPr>
      </p:pic>
      <p:pic>
        <p:nvPicPr>
          <p:cNvPr id="11" name="Содержимое 10" descr="hello_html_m670109e7.jpg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85860"/>
            <a:ext cx="2928958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ello_html_3409ed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214422"/>
            <a:ext cx="24860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dirty="0"/>
              <a:t>Эвенкийский орнамент </a:t>
            </a:r>
          </a:p>
        </p:txBody>
      </p:sp>
      <p:pic>
        <p:nvPicPr>
          <p:cNvPr id="4" name="Содержимое 3" descr="F:\проект\IMG_20200101_171934.jpg"/>
          <p:cNvPicPr>
            <a:picLocks noGrp="1"/>
          </p:cNvPicPr>
          <p:nvPr>
            <p:ph idx="1"/>
          </p:nvPr>
        </p:nvPicPr>
        <p:blipFill>
          <a:blip r:embed="rId2" cstate="print"/>
          <a:srcRect t="23919" b="5343"/>
          <a:stretch>
            <a:fillRect/>
          </a:stretch>
        </p:blipFill>
        <p:spPr bwMode="auto">
          <a:xfrm>
            <a:off x="500034" y="2214554"/>
            <a:ext cx="2286000" cy="39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Владимир\Local Settings\Temp\Rar$DI00.390\IMG_20200101_1725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643050"/>
            <a:ext cx="190738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эгдэр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857628"/>
            <a:ext cx="1714512" cy="259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Владимир\Рабочий стол\2007-12-03 проект\проект 008.jpg"/>
          <p:cNvPicPr/>
          <p:nvPr/>
        </p:nvPicPr>
        <p:blipFill>
          <a:blip r:embed="rId5"/>
          <a:srcRect l="15824" t="35394" r="48720" b="45843"/>
          <a:stretch>
            <a:fillRect/>
          </a:stretch>
        </p:blipFill>
        <p:spPr bwMode="auto">
          <a:xfrm>
            <a:off x="3357554" y="1428736"/>
            <a:ext cx="2714644" cy="219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Заключение.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401080" cy="571504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Мной рассмотрена в основных чертах национальная одежда эвенков, проживающих на территории Иркутской области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Качугского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района с. Вершина- Тутуры</a:t>
            </a:r>
          </a:p>
          <a:p>
            <a:pPr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Сопоставление некоторых видов одежды позволяют прийти к общему выводу о том, что в основном национальная одежда сохранилась в том виде, какой она была в очень давние времена.</a:t>
            </a:r>
          </a:p>
          <a:p>
            <a:pPr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В эвенкийской деревне Вершина- Тутуры до сегодняшнего дня сохранились исконные традиции древнего народа, проводятся национальные праздники, здесь можно услышать живой эвенкийский язык не только от стариков, но и от молодых. Здесь еще не утеряна древняя культура национального шитья, здесь заметна тенденция возрождения народных ремесел. Наши мастерицы сохранили традиции, не обучаясь специально мастерству. Они хранили в памяти увиденное в детстве и стараются его сохранить для нас, молодых.</a:t>
            </a:r>
          </a:p>
          <a:p>
            <a:pPr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Изучение, реконструкция и пропаганда традиций прикладного искусства – дело само по себе на сегодня актуальное, поскольку именно в художественной культуре отражается материальное и духовное богатство народа, которое исстари бережно передавалось из поколения в поколение. Продолжить эту эстафету – святая обязанность молодого поколения.</a:t>
            </a:r>
          </a:p>
          <a:p>
            <a:pPr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Сейчас традиционную одежду в основном носят либо во время праздников, либо комбинируют с современной одеждой.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использованной литературы: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/>
              <a:t>1. Народные промыслы эвенков и </a:t>
            </a:r>
            <a:r>
              <a:rPr lang="ru-RU" dirty="0" err="1"/>
              <a:t>тафаларов</a:t>
            </a:r>
            <a:r>
              <a:rPr lang="ru-RU" dirty="0"/>
              <a:t> Иркутской области ИРОО «союз коренных мало численных народов севера Иркутской области»  ООО Издательство «Время странствий».</a:t>
            </a:r>
          </a:p>
          <a:p>
            <a:pPr lvl="0">
              <a:buNone/>
            </a:pPr>
            <a:r>
              <a:rPr lang="ru-RU" dirty="0"/>
              <a:t>2. Эвенки, культура, традиции, обычаи . Иркутская областная детская библиотека имени Марка Сергеева г. </a:t>
            </a:r>
            <a:r>
              <a:rPr lang="ru-RU" dirty="0" err="1"/>
              <a:t>Ирк</a:t>
            </a:r>
            <a:r>
              <a:rPr lang="ru-RU" dirty="0"/>
              <a:t>. тираж 1000.</a:t>
            </a:r>
          </a:p>
          <a:p>
            <a:pPr lvl="0">
              <a:buNone/>
            </a:pPr>
            <a:r>
              <a:rPr lang="ru-RU" dirty="0"/>
              <a:t>3. </a:t>
            </a:r>
            <a:r>
              <a:rPr lang="ru-RU" dirty="0" err="1"/>
              <a:t>Софьянникова</a:t>
            </a:r>
            <a:r>
              <a:rPr lang="ru-RU" dirty="0"/>
              <a:t> Т.М . Декоративно- прикладное искусство эвенков. ООО издательство «дрофа» Санкт-Петербург» 2008.</a:t>
            </a:r>
          </a:p>
          <a:p>
            <a:pPr lvl="0">
              <a:buNone/>
            </a:pPr>
            <a:r>
              <a:rPr lang="ru-RU" dirty="0"/>
              <a:t>4. В.В. Хромов. Материальная культура эвенков </a:t>
            </a:r>
            <a:r>
              <a:rPr lang="ru-RU" dirty="0" err="1"/>
              <a:t>Верхнеленья</a:t>
            </a:r>
            <a:r>
              <a:rPr lang="ru-RU" dirty="0"/>
              <a:t>: </a:t>
            </a:r>
            <a:r>
              <a:rPr lang="ru-RU" dirty="0" err="1"/>
              <a:t>Ханты-мансийск</a:t>
            </a:r>
            <a:r>
              <a:rPr lang="ru-RU" dirty="0"/>
              <a:t> 2017-84 с.</a:t>
            </a:r>
          </a:p>
          <a:p>
            <a:pPr lvl="0">
              <a:buNone/>
            </a:pPr>
            <a:r>
              <a:rPr lang="ru-RU" dirty="0"/>
              <a:t>5. Т. </a:t>
            </a:r>
            <a:r>
              <a:rPr lang="ru-RU" dirty="0" err="1"/>
              <a:t>Сафьянникова</a:t>
            </a:r>
            <a:r>
              <a:rPr lang="ru-RU" dirty="0"/>
              <a:t>. Радуга красок </a:t>
            </a:r>
            <a:r>
              <a:rPr lang="ru-RU" dirty="0" err="1"/>
              <a:t>сонкана</a:t>
            </a:r>
            <a:r>
              <a:rPr lang="ru-RU" dirty="0"/>
              <a:t>. Красноярск . Сибирские промыслы , 2005-152с.</a:t>
            </a:r>
          </a:p>
          <a:p>
            <a:pPr>
              <a:buNone/>
            </a:pPr>
            <a:r>
              <a:rPr lang="ru-RU" b="1" dirty="0"/>
              <a:t>Интернет ресурсы:</a:t>
            </a:r>
          </a:p>
          <a:p>
            <a:r>
              <a:rPr lang="en-AU" dirty="0">
                <a:solidFill>
                  <a:schemeClr val="bg1"/>
                </a:solidFill>
                <a:hlinkClick r:id="rId2"/>
              </a:rPr>
              <a:t>https://infourok.ru/prezentaciya-po-dopolnitelnomu-obrazovaniyu-na-temu-nacionalniy-evenkiyskiy-kostyum-1490840.html</a:t>
            </a:r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  <a:hlinkClick r:id="rId3"/>
              </a:rPr>
              <a:t>www.yakutskhistory.net</a:t>
            </a:r>
            <a:r>
              <a:rPr lang="en-AU" dirty="0">
                <a:solidFill>
                  <a:schemeClr val="bg1"/>
                </a:solidFill>
              </a:rPr>
              <a:t> </a:t>
            </a:r>
          </a:p>
          <a:p>
            <a:r>
              <a:rPr lang="en-AU" dirty="0">
                <a:solidFill>
                  <a:schemeClr val="bg1"/>
                </a:solidFill>
                <a:hlinkClick r:id="rId4"/>
              </a:rPr>
              <a:t>www.nyaski.ru</a:t>
            </a:r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  <a:hlinkClick r:id="rId5"/>
              </a:rPr>
              <a:t>http://ethno-ornament.ru/ornamenty/9-evenkiyskiy-ornament.html</a:t>
            </a:r>
            <a:endParaRPr lang="en-AU" dirty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rnaulGrotesk"/>
                <a:ea typeface="Times New Roman" pitchFamily="18" charset="0"/>
                <a:cs typeface="Arial" pitchFamily="34" charset="0"/>
              </a:rPr>
              <a:t>Введение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Возрождение национальной культуры невозможно без решения проблемы преемственности культурного наследия наших предков. Неотъемлемой частью традиционной культуры, следует констатировать, что некоторые этнические традиции и технология национального ремесла и шитья угасают вместе с их носителями. Данная проблема не может быть решена без активного изучения истории сохранившегося потенциала традиционного декоративно-прикладного искусства эвенков. В народном творчестве выражается духовность народа. Обычаи, традиции наших предков раскрывают глубокое содержание мировоззрения нашего народа, свидетельствуют об их высокой культуре. Современные старики, воспитанные в традиционной культуре, еще не забыли своих обычаев и традиций и передают их нам, своим внукам и правнукам. Это говорит о хороших признаках в сохранении культуры эвенков в современных условиях.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 моей работы 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национальной эвенкийской одежды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моей работы: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 краткую характеристику истории одежды эвенков.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зучить виды национальной одежды.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Изготовить фотоальбом национальной эвенкийской одежды моей семьи и жителей с.Вершина- Тутуры.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Посетить национальный музей с.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Вершина-Тутуры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857496"/>
            <a:ext cx="91440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3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эвенкийская национальная одежда.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виды  эвенкийской национальной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одежды.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 и анализ информации из различных источников;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часть ( фотографии музея, национальной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эвенкийской одежды, фотографии  моей семьи и жителей села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национальной одежды).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Краткая характеристика истории одежды эвенков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Эвенки – один из древнейших народов азиатского материка: археология выразительно свидетельствует об этом своими памятниками. В древних захоронениях на берегах Ангары, Шилки, Лены найдены остатки типично тунгусской одежды, изумлявшей этнографов своим оригинальным покроем, неповторимым орнаментальным стилем украшений.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Краткая характеристика истории одежды эвенков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8501122" cy="175260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Еще в каменном веке эвенки создали и до сего времени бытующий национальный костюм, максимально приспособленный к подвижной и беспокойной жизни охотника и оленевода. Тунгусский костюм отличался легкостью, составностью. Его легко отдельными частями просушивать на костре.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известный финский лингвист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М.А.Кастрен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сымских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эвенках сообщал: «Тунгусы – изящный, нарядный и щеголеватый народ. Их по справедливости можно было бы назвать аристократами Сибири. Они придумывают всевозможные способы для украшения своей наружности, держатся довольно чисто и опрятно, делают пробор и приглаживают свои нестриженые волосы, татуируют свое лицо и наряжаются в фантастические костюмы».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Виды национальной одежды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Зимняя одежда ( шили из шкур оленя)</a:t>
            </a:r>
            <a:endParaRPr lang="ru-RU" dirty="0"/>
          </a:p>
          <a:p>
            <a:r>
              <a:rPr lang="ru-RU" b="1" dirty="0">
                <a:solidFill>
                  <a:schemeClr val="tx1"/>
                </a:solidFill>
              </a:rPr>
              <a:t>Летняя одежда шили </a:t>
            </a:r>
            <a:r>
              <a:rPr lang="ru-RU" dirty="0">
                <a:solidFill>
                  <a:schemeClr val="tx1"/>
                </a:solidFill>
              </a:rPr>
              <a:t>из </a:t>
            </a:r>
            <a:r>
              <a:rPr lang="ru-RU" dirty="0" err="1">
                <a:solidFill>
                  <a:schemeClr val="tx1"/>
                </a:solidFill>
              </a:rPr>
              <a:t>ровдуги</a:t>
            </a:r>
            <a:r>
              <a:rPr lang="ru-RU" dirty="0">
                <a:solidFill>
                  <a:schemeClr val="tx1"/>
                </a:solidFill>
              </a:rPr>
              <a:t> (выделанной оленьей кожи).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Виды летней национальной одежды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81" t="15152" r="54342" b="13819"/>
          <a:stretch>
            <a:fillRect/>
          </a:stretch>
        </p:blipFill>
        <p:spPr bwMode="auto">
          <a:xfrm>
            <a:off x="214282" y="714356"/>
            <a:ext cx="185738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429264"/>
            <a:ext cx="2743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Зипун- </a:t>
            </a:r>
            <a:r>
              <a:rPr lang="ru-RU" dirty="0" err="1"/>
              <a:t>осеннее-весеннее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пальто- </a:t>
            </a:r>
            <a:r>
              <a:rPr lang="ru-RU" dirty="0" err="1"/>
              <a:t>Сун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000108"/>
            <a:ext cx="26722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215074" y="5643578"/>
            <a:ext cx="2484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Пальто – </a:t>
            </a:r>
            <a:r>
              <a:rPr lang="ru-RU" dirty="0" err="1"/>
              <a:t>Даку</a:t>
            </a:r>
            <a:r>
              <a:rPr lang="ru-RU" dirty="0"/>
              <a:t> ( кафтан)</a:t>
            </a:r>
          </a:p>
        </p:txBody>
      </p:sp>
      <p:pic>
        <p:nvPicPr>
          <p:cNvPr id="18" name="Рисунок 17" descr="F:\проект\IMG_20200101_165800.jpg"/>
          <p:cNvPicPr/>
          <p:nvPr/>
        </p:nvPicPr>
        <p:blipFill>
          <a:blip r:embed="rId4" cstate="print"/>
          <a:srcRect l="5905" r="14370"/>
          <a:stretch>
            <a:fillRect/>
          </a:stretch>
        </p:blipFill>
        <p:spPr bwMode="auto">
          <a:xfrm>
            <a:off x="3214678" y="1500174"/>
            <a:ext cx="207170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857356" y="4929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                Распашная охотничья  </a:t>
            </a:r>
          </a:p>
          <a:p>
            <a:pPr algn="ctr"/>
            <a:r>
              <a:rPr lang="ru-RU" dirty="0" err="1"/>
              <a:t>парка-Мукчэкэ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Виды мужской верхней национальной одежды</a:t>
            </a:r>
            <a:endParaRPr lang="ru-RU" dirty="0"/>
          </a:p>
        </p:txBody>
      </p:sp>
      <p:pic>
        <p:nvPicPr>
          <p:cNvPr id="4" name="Содержимое 3" descr="F:\проект\IMG_20200101_171934.jpg"/>
          <p:cNvPicPr>
            <a:picLocks noGrp="1"/>
          </p:cNvPicPr>
          <p:nvPr>
            <p:ph idx="1"/>
          </p:nvPr>
        </p:nvPicPr>
        <p:blipFill>
          <a:blip r:embed="rId2" cstate="print"/>
          <a:srcRect t="23919" b="5343"/>
          <a:stretch>
            <a:fillRect/>
          </a:stretch>
        </p:blipFill>
        <p:spPr bwMode="auto">
          <a:xfrm>
            <a:off x="5572132" y="2214554"/>
            <a:ext cx="2286017" cy="397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Владимир\Рабочий стол\screen25.jpg"/>
          <p:cNvPicPr/>
          <p:nvPr/>
        </p:nvPicPr>
        <p:blipFill>
          <a:blip r:embed="rId3"/>
          <a:srcRect l="26092" r="29236" b="11111"/>
          <a:stretch>
            <a:fillRect/>
          </a:stretch>
        </p:blipFill>
        <p:spPr bwMode="auto">
          <a:xfrm>
            <a:off x="500034" y="1928802"/>
            <a:ext cx="230029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Виды женской верхней национальной одежды</a:t>
            </a:r>
            <a:endParaRPr lang="ru-RU" dirty="0"/>
          </a:p>
        </p:txBody>
      </p:sp>
      <p:pic>
        <p:nvPicPr>
          <p:cNvPr id="4" name="Рисунок 3" descr="C:\Documents and Settings\Владимир\Local Settings\Temp\Rar$DI00.390\IMG_20200101_1725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190738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Владимир\Local Settings\Temp\Rar$DI05.422\IMG_20200101_1724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643050"/>
            <a:ext cx="17145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Владимир\Local Settings\Temp\Rar$DI00.219\IMG_20200101_1731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785926"/>
            <a:ext cx="157638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проект\IMG_20200101_1730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143248"/>
            <a:ext cx="182879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331</TotalTime>
  <Words>850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BarnaulGrotesk</vt:lpstr>
      <vt:lpstr>Calibri</vt:lpstr>
      <vt:lpstr>Constantia</vt:lpstr>
      <vt:lpstr>Times New Roman</vt:lpstr>
      <vt:lpstr>Wingdings 2</vt:lpstr>
      <vt:lpstr>Поток</vt:lpstr>
      <vt:lpstr>Индивидуальный исследовательский  проект по теме: «Национальная одежда эвенков». </vt:lpstr>
      <vt:lpstr>Презентация PowerPoint</vt:lpstr>
      <vt:lpstr>Презентация PowerPoint</vt:lpstr>
      <vt:lpstr>Краткая характеристика истории одежды эвенков  </vt:lpstr>
      <vt:lpstr>Краткая характеристика истории одежды эвенков</vt:lpstr>
      <vt:lpstr>Виды национальной одежды  </vt:lpstr>
      <vt:lpstr>Виды летней национальной одежды</vt:lpstr>
      <vt:lpstr>Виды мужской верхней национальной одежды</vt:lpstr>
      <vt:lpstr>Виды женской верхней национальной одежды</vt:lpstr>
      <vt:lpstr>Виды зимней национальной обуви  </vt:lpstr>
      <vt:lpstr>Виды летней национальной  обуви</vt:lpstr>
      <vt:lpstr>Виды национальной одежды</vt:lpstr>
      <vt:lpstr>Эвенкийский орнамент</vt:lpstr>
      <vt:lpstr>Эвенкийский орнамент </vt:lpstr>
      <vt:lpstr>Заключение.  </vt:lpstr>
      <vt:lpstr>Список использованной литературы: 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одежда эвенков </dc:title>
  <dc:creator>Ольга</dc:creator>
  <cp:lastModifiedBy>Пользователь</cp:lastModifiedBy>
  <cp:revision>41</cp:revision>
  <dcterms:created xsi:type="dcterms:W3CDTF">2020-04-13T13:38:09Z</dcterms:created>
  <dcterms:modified xsi:type="dcterms:W3CDTF">2022-01-18T11:06:29Z</dcterms:modified>
</cp:coreProperties>
</file>