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23"/>
  </p:handout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80" r:id="rId17"/>
    <p:sldId id="261" r:id="rId18"/>
    <p:sldId id="281" r:id="rId19"/>
    <p:sldId id="282" r:id="rId20"/>
    <p:sldId id="283" r:id="rId21"/>
    <p:sldId id="284" r:id="rId22"/>
  </p:sldIdLst>
  <p:sldSz cx="12192000" cy="6858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>
        <p:scale>
          <a:sx n="70" d="100"/>
          <a:sy n="70" d="100"/>
        </p:scale>
        <p:origin x="-90" y="-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376EB-368C-4DD4-BC94-F0F5D73E80A6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48C29-DAE1-41E7-A52C-7DE07B5D1E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446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915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4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452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1940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714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741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065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dirty="0"/>
              <a:t>Click to edit Master text styles</a:t>
            </a:r>
          </a:p>
          <a:p>
            <a:pPr lvl="1"/>
            <a:r>
              <a:rPr lang="ru-RU" dirty="0"/>
              <a:t>Second level</a:t>
            </a:r>
          </a:p>
          <a:p>
            <a:pPr lvl="2"/>
            <a:r>
              <a:rPr lang="ru-RU" dirty="0"/>
              <a:t>Third level</a:t>
            </a:r>
          </a:p>
          <a:p>
            <a:pPr lvl="3"/>
            <a:r>
              <a:rPr lang="ru-RU" dirty="0"/>
              <a:t>Fourth level</a:t>
            </a:r>
          </a:p>
          <a:p>
            <a:pPr lvl="4"/>
            <a:r>
              <a:rPr lang="ru-RU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323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dirty="0"/>
              <a:t>Click to edit Master text styles</a:t>
            </a:r>
          </a:p>
          <a:p>
            <a:pPr lvl="1"/>
            <a:r>
              <a:rPr lang="ru-RU" dirty="0"/>
              <a:t>Second level</a:t>
            </a:r>
          </a:p>
          <a:p>
            <a:pPr lvl="2"/>
            <a:r>
              <a:rPr lang="ru-RU" dirty="0"/>
              <a:t>Third level</a:t>
            </a:r>
          </a:p>
          <a:p>
            <a:pPr lvl="3"/>
            <a:r>
              <a:rPr lang="ru-RU" dirty="0"/>
              <a:t>Fourth level</a:t>
            </a:r>
          </a:p>
          <a:p>
            <a:pPr lvl="4"/>
            <a:r>
              <a:rPr lang="ru-RU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96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dirty="0"/>
              <a:t>Click to edit Master text styles</a:t>
            </a:r>
          </a:p>
          <a:p>
            <a:pPr lvl="1"/>
            <a:r>
              <a:rPr lang="ru-RU" dirty="0"/>
              <a:t>Second level</a:t>
            </a:r>
          </a:p>
          <a:p>
            <a:pPr lvl="2"/>
            <a:r>
              <a:rPr lang="ru-RU" dirty="0"/>
              <a:t>Third level</a:t>
            </a:r>
          </a:p>
          <a:p>
            <a:pPr lvl="3"/>
            <a:r>
              <a:rPr lang="ru-RU" dirty="0"/>
              <a:t>Fourth level</a:t>
            </a:r>
          </a:p>
          <a:p>
            <a:pPr lvl="4"/>
            <a:r>
              <a:rPr lang="ru-RU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725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21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Click to edit Master text styles</a:t>
            </a:r>
          </a:p>
          <a:p>
            <a:pPr lvl="1"/>
            <a:r>
              <a:rPr lang="ru-RU" dirty="0"/>
              <a:t>Second level</a:t>
            </a:r>
          </a:p>
          <a:p>
            <a:pPr lvl="2"/>
            <a:r>
              <a:rPr lang="ru-RU" dirty="0"/>
              <a:t>Third level</a:t>
            </a:r>
          </a:p>
          <a:p>
            <a:pPr lvl="3"/>
            <a:r>
              <a:rPr lang="ru-RU" dirty="0"/>
              <a:t>Fourth level</a:t>
            </a:r>
          </a:p>
          <a:p>
            <a:pPr lvl="4"/>
            <a:r>
              <a:rPr lang="ru-RU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Click to edit Master text styles</a:t>
            </a:r>
          </a:p>
          <a:p>
            <a:pPr lvl="1"/>
            <a:r>
              <a:rPr lang="ru-RU" dirty="0"/>
              <a:t>Second level</a:t>
            </a:r>
          </a:p>
          <a:p>
            <a:pPr lvl="2"/>
            <a:r>
              <a:rPr lang="ru-RU" dirty="0"/>
              <a:t>Third level</a:t>
            </a:r>
          </a:p>
          <a:p>
            <a:pPr lvl="3"/>
            <a:r>
              <a:rPr lang="ru-RU" dirty="0"/>
              <a:t>Fourth level</a:t>
            </a:r>
          </a:p>
          <a:p>
            <a:pPr lvl="4"/>
            <a:r>
              <a:rPr lang="ru-RU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792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Click to edit Master text styles</a:t>
            </a:r>
          </a:p>
          <a:p>
            <a:pPr lvl="1"/>
            <a:r>
              <a:rPr lang="ru-RU" dirty="0"/>
              <a:t>Second level</a:t>
            </a:r>
          </a:p>
          <a:p>
            <a:pPr lvl="2"/>
            <a:r>
              <a:rPr lang="ru-RU" dirty="0"/>
              <a:t>Third level</a:t>
            </a:r>
          </a:p>
          <a:p>
            <a:pPr lvl="3"/>
            <a:r>
              <a:rPr lang="ru-RU" dirty="0"/>
              <a:t>Fourth level</a:t>
            </a:r>
          </a:p>
          <a:p>
            <a:pPr lvl="4"/>
            <a:r>
              <a:rPr lang="ru-RU" dirty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dirty="0"/>
              <a:t>Click to edit Master text styles</a:t>
            </a:r>
          </a:p>
          <a:p>
            <a:pPr lvl="1"/>
            <a:r>
              <a:rPr lang="ru-RU" dirty="0"/>
              <a:t>Second level</a:t>
            </a:r>
          </a:p>
          <a:p>
            <a:pPr lvl="2"/>
            <a:r>
              <a:rPr lang="ru-RU" dirty="0"/>
              <a:t>Third level</a:t>
            </a:r>
          </a:p>
          <a:p>
            <a:pPr lvl="3"/>
            <a:r>
              <a:rPr lang="ru-RU" dirty="0"/>
              <a:t>Fourth level</a:t>
            </a:r>
          </a:p>
          <a:p>
            <a:pPr lvl="4"/>
            <a:r>
              <a:rPr lang="ru-RU" dirty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1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689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29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dirty="0"/>
              <a:t>Click to edit Master text styles</a:t>
            </a:r>
          </a:p>
          <a:p>
            <a:pPr lvl="1"/>
            <a:r>
              <a:rPr lang="ru-RU" dirty="0"/>
              <a:t>Second level</a:t>
            </a:r>
          </a:p>
          <a:p>
            <a:pPr lvl="2"/>
            <a:r>
              <a:rPr lang="ru-RU" dirty="0"/>
              <a:t>Third level</a:t>
            </a:r>
          </a:p>
          <a:p>
            <a:pPr lvl="3"/>
            <a:r>
              <a:rPr lang="ru-RU" dirty="0"/>
              <a:t>Fourth level</a:t>
            </a:r>
          </a:p>
          <a:p>
            <a:pPr lvl="4"/>
            <a:r>
              <a:rPr lang="ru-RU" dirty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8080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6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dirty="0"/>
              <a:t>Click to edit Master text styles</a:t>
            </a:r>
          </a:p>
          <a:p>
            <a:pPr lvl="1"/>
            <a:r>
              <a:rPr lang="ru-RU" dirty="0"/>
              <a:t>Second level</a:t>
            </a:r>
          </a:p>
          <a:p>
            <a:pPr lvl="2"/>
            <a:r>
              <a:rPr lang="ru-RU" dirty="0"/>
              <a:t>Third level</a:t>
            </a:r>
          </a:p>
          <a:p>
            <a:pPr lvl="3"/>
            <a:r>
              <a:rPr lang="ru-RU" dirty="0"/>
              <a:t>Fourth level</a:t>
            </a:r>
          </a:p>
          <a:p>
            <a:pPr lvl="4"/>
            <a:r>
              <a:rPr lang="ru-RU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2FFB779-270B-4192-84BA-A697F48306DC}" type="datetimeFigureOut">
              <a:rPr lang="ru-RU" smtClean="0"/>
              <a:t>28.09.2019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8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65169" y="3972144"/>
            <a:ext cx="7453189" cy="2386163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Cambria" pitchFamily="18" charset="0"/>
              </a:rPr>
              <a:t>Авторы проекта:</a:t>
            </a:r>
            <a:br>
              <a:rPr lang="ru-RU" sz="3200" dirty="0" smtClean="0">
                <a:latin typeface="Cambria" pitchFamily="18" charset="0"/>
              </a:rPr>
            </a:br>
            <a:r>
              <a:rPr lang="ru-RU" sz="3200" dirty="0" smtClean="0">
                <a:latin typeface="Cambria" pitchFamily="18" charset="0"/>
              </a:rPr>
              <a:t>ученики 5 «А» класса</a:t>
            </a:r>
            <a:br>
              <a:rPr lang="ru-RU" sz="3200" dirty="0" smtClean="0">
                <a:latin typeface="Cambria" pitchFamily="18" charset="0"/>
              </a:rPr>
            </a:br>
            <a:endParaRPr lang="ru-RU" sz="3200" b="1" dirty="0">
              <a:latin typeface="Cambr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740000" flipH="1" flipV="1">
            <a:off x="13467322" y="5832767"/>
            <a:ext cx="431073" cy="279240"/>
          </a:xfrm>
        </p:spPr>
        <p:txBody>
          <a:bodyPr>
            <a:normAutofit fontScale="70000" lnSpcReduction="20000"/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579427" y="655093"/>
            <a:ext cx="1746913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899546" y="655093"/>
            <a:ext cx="1746913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192370" y="655093"/>
            <a:ext cx="1746913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485194" y="655093"/>
            <a:ext cx="1746913" cy="25111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72255" y="571480"/>
            <a:ext cx="5280461" cy="285752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Когда появились первые мультфильмы точно не известно.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С давних времен люди пытались «оживить рисунки».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Впервые анимация,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то есть оживление картинок,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появилась в 1 веке.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762756" y="4143380"/>
            <a:ext cx="4994709" cy="250033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Потом в Китае появились теневые представления. </a:t>
            </a:r>
          </a:p>
          <a:p>
            <a:pPr algn="ctr"/>
            <a:r>
              <a:rPr lang="ru-RU" sz="2400" dirty="0" smtClean="0"/>
              <a:t>Они очень были похожи на будущие мультики</a:t>
            </a:r>
            <a:endParaRPr lang="ru-RU" sz="2400" dirty="0"/>
          </a:p>
        </p:txBody>
      </p:sp>
      <p:pic>
        <p:nvPicPr>
          <p:cNvPr id="2050" name="Picture 2" descr="китайский театр теней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5070" r="15070"/>
          <a:stretch>
            <a:fillRect/>
          </a:stretch>
        </p:blipFill>
        <p:spPr bwMode="auto">
          <a:xfrm>
            <a:off x="884909" y="1041002"/>
            <a:ext cx="5211091" cy="38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96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504" y="642918"/>
            <a:ext cx="5089960" cy="371477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 конце 17 века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Кишером</a:t>
            </a:r>
            <a:r>
              <a:rPr lang="ru-RU" dirty="0" smtClean="0">
                <a:solidFill>
                  <a:schemeClr val="tx1"/>
                </a:solidFill>
              </a:rPr>
              <a:t> был придуман «чародейственный фонарь»,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который показывал движущееся изображение на стекле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3733d198404c97f101207320733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996" r="12996"/>
          <a:stretch>
            <a:fillRect/>
          </a:stretch>
        </p:blipFill>
        <p:spPr bwMode="auto">
          <a:xfrm>
            <a:off x="1955882" y="829732"/>
            <a:ext cx="4292518" cy="5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103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solidFill>
                  <a:schemeClr val="tx1"/>
                </a:solidFill>
              </a:rPr>
              <a:t>А после того, как изобрели кинокамеру, </a:t>
            </a:r>
            <a:br>
              <a:rPr lang="ru-RU" sz="3100" dirty="0" smtClean="0">
                <a:solidFill>
                  <a:schemeClr val="tx1"/>
                </a:solidFill>
              </a:rPr>
            </a:br>
            <a:r>
              <a:rPr lang="ru-RU" sz="3100" dirty="0" smtClean="0">
                <a:solidFill>
                  <a:schemeClr val="tx1"/>
                </a:solidFill>
              </a:rPr>
              <a:t>в Америке был сделан первый мультфильм</a:t>
            </a:r>
            <a:r>
              <a:rPr lang="ru-RU" sz="2200" dirty="0" smtClean="0">
                <a:solidFill>
                  <a:schemeClr val="tx1"/>
                </a:solidFill>
              </a:rPr>
              <a:t/>
            </a:r>
            <a:br>
              <a:rPr lang="ru-RU" sz="22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715245" y="3241972"/>
            <a:ext cx="5185211" cy="135732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Старые мультфильмы были чёрно-белые и «немые»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l_1fca058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6" r="12486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721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Первый мультфильм </a:t>
            </a:r>
            <a:br>
              <a:rPr lang="ru-RU" sz="2400" dirty="0" smtClean="0"/>
            </a:br>
            <a:r>
              <a:rPr lang="ru-RU" sz="2400" dirty="0" smtClean="0"/>
              <a:t>со звуком создал Уолт Дисней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912819" y="2943601"/>
            <a:ext cx="4572000" cy="120337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Это был мультфильм </a:t>
            </a:r>
          </a:p>
          <a:p>
            <a:pPr algn="ctr"/>
            <a:r>
              <a:rPr lang="ru-RU" sz="2400" dirty="0" smtClean="0"/>
              <a:t>«Пароход Вилли»</a:t>
            </a:r>
            <a:endParaRPr lang="ru-RU" sz="2400" dirty="0"/>
          </a:p>
        </p:txBody>
      </p:sp>
      <p:pic>
        <p:nvPicPr>
          <p:cNvPr id="5122" name="Picture 2" descr="61157-004-8e9393d1_1_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4187" r="14187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823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4561" y="488166"/>
            <a:ext cx="5107282" cy="500066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В нашей стране первый мультфильм появился в прошлом веке.</a:t>
            </a:r>
            <a:br>
              <a:rPr lang="ru-RU" sz="2400" dirty="0" smtClean="0"/>
            </a:br>
            <a:r>
              <a:rPr lang="ru-RU" sz="2400" dirty="0" smtClean="0"/>
              <a:t> Самая крупная студия мультфильмов «</a:t>
            </a:r>
            <a:r>
              <a:rPr lang="ru-RU" sz="2400" dirty="0" err="1" smtClean="0"/>
              <a:t>союзмультфильм</a:t>
            </a:r>
            <a:r>
              <a:rPr lang="ru-RU" sz="2400" dirty="0" smtClean="0"/>
              <a:t>» начала свою работу в Москве и создала мультфильм </a:t>
            </a:r>
            <a:br>
              <a:rPr lang="ru-RU" sz="2400" dirty="0" smtClean="0"/>
            </a:br>
            <a:r>
              <a:rPr lang="ru-RU" sz="2400" dirty="0" smtClean="0"/>
              <a:t>«в Африке жарко»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042960" y="5426473"/>
            <a:ext cx="4572000" cy="2286016"/>
          </a:xfrm>
        </p:spPr>
        <p:txBody>
          <a:bodyPr>
            <a:normAutofit/>
          </a:bodyPr>
          <a:lstStyle/>
          <a:p>
            <a:pPr algn="ctr"/>
            <a:endParaRPr lang="ru-RU" sz="2400" dirty="0"/>
          </a:p>
        </p:txBody>
      </p:sp>
      <p:pic>
        <p:nvPicPr>
          <p:cNvPr id="6147" name="Picture 3" descr="POQNZyx5ToOB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0787" r="10787"/>
          <a:stretch>
            <a:fillRect/>
          </a:stretch>
        </p:blipFill>
        <p:spPr bwMode="auto">
          <a:xfrm>
            <a:off x="476212" y="1020230"/>
            <a:ext cx="6017019" cy="4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2126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4680596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5300" i="1" dirty="0" smtClean="0"/>
              <a:t>Как же мы создавали свой первый мультфильм ???</a:t>
            </a:r>
            <a:endParaRPr lang="ru-RU" sz="5300" i="1" dirty="0"/>
          </a:p>
        </p:txBody>
      </p:sp>
    </p:spTree>
    <p:extLst>
      <p:ext uri="{BB962C8B-B14F-4D97-AF65-F5344CB8AC3E}">
        <p14:creationId xmlns:p14="http://schemas.microsoft.com/office/powerpoint/2010/main" val="28958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Подготовка сцены мультфильма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84310" y="1610437"/>
            <a:ext cx="10018713" cy="418076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		</a:t>
            </a:r>
          </a:p>
          <a:p>
            <a:pPr algn="just">
              <a:buNone/>
            </a:pPr>
            <a:r>
              <a:rPr lang="ru-RU" sz="2400" dirty="0" smtClean="0"/>
              <a:t>	</a:t>
            </a:r>
            <a:r>
              <a:rPr lang="ru-RU" sz="4500" dirty="0" smtClean="0"/>
              <a:t>На основе сценария создаются сцены для мультфильма. Это тоже важная работа. При подготовке сцены нужно учитывать, где какой герой будет расположен, какие движения в кадре он будет совершать.</a:t>
            </a:r>
          </a:p>
          <a:p>
            <a:pPr algn="just">
              <a:buNone/>
            </a:pPr>
            <a:endParaRPr lang="ru-RU" sz="4500" dirty="0" smtClean="0"/>
          </a:p>
          <a:p>
            <a:pPr algn="ctr">
              <a:buNone/>
            </a:pPr>
            <a:r>
              <a:rPr lang="ru-RU" sz="4500" dirty="0" smtClean="0"/>
              <a:t>	 </a:t>
            </a:r>
            <a:endParaRPr lang="ru-RU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69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D5D0B8-F830-44FE-AADF-F9BF56CD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96970"/>
            <a:ext cx="10018713" cy="1752599"/>
          </a:xfrm>
        </p:spPr>
        <p:txBody>
          <a:bodyPr/>
          <a:lstStyle/>
          <a:p>
            <a:r>
              <a:rPr lang="ru-RU" dirty="0"/>
              <a:t>СЪЁМКА</a:t>
            </a:r>
          </a:p>
        </p:txBody>
      </p:sp>
      <p:pic>
        <p:nvPicPr>
          <p:cNvPr id="4" name="Picture 4" descr="Изображение выглядит как человек, внутренний, пол, стен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430D9A54-6D64-4C9D-95C2-D810F30A8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5034" y="1409676"/>
            <a:ext cx="3151921" cy="2102016"/>
          </a:xfrm>
          <a:prstGeom prst="rect">
            <a:avLst/>
          </a:prstGeom>
        </p:spPr>
      </p:pic>
      <p:pic>
        <p:nvPicPr>
          <p:cNvPr id="8" name="Picture 8" descr="Изображение выглядит как пол, внутренний, стена, человек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xmlns="" id="{56C3EAA8-D4B7-47CE-838D-DDA35CC01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473" y="1409676"/>
            <a:ext cx="2913754" cy="19554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5344" y="3637886"/>
            <a:ext cx="4585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Когда созданы все герои сказки, готова сцена </a:t>
            </a:r>
            <a:r>
              <a:rPr lang="ru-RU" sz="2400" dirty="0" smtClean="0"/>
              <a:t>–</a:t>
            </a:r>
          </a:p>
          <a:p>
            <a:r>
              <a:rPr lang="ru-RU" sz="2400" dirty="0" smtClean="0"/>
              <a:t> </a:t>
            </a:r>
            <a:r>
              <a:rPr lang="ru-RU" sz="2400" dirty="0"/>
              <a:t>можно приступать к съёмке мультфильма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6901" y="3871583"/>
            <a:ext cx="53135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Важно, чтобы в это время в кадр </a:t>
            </a:r>
            <a:endParaRPr lang="ru-RU" sz="2400" dirty="0" smtClean="0"/>
          </a:p>
          <a:p>
            <a:r>
              <a:rPr lang="ru-RU" sz="2400" dirty="0" smtClean="0"/>
              <a:t>не </a:t>
            </a:r>
            <a:r>
              <a:rPr lang="ru-RU" sz="2400" dirty="0"/>
              <a:t>попали </a:t>
            </a:r>
            <a:r>
              <a:rPr lang="ru-RU" sz="2400" dirty="0" smtClean="0"/>
              <a:t>никакие лишние </a:t>
            </a:r>
            <a:r>
              <a:rPr lang="ru-RU" sz="2400" dirty="0"/>
              <a:t>предметы, </a:t>
            </a:r>
            <a:endParaRPr lang="ru-RU" sz="2400" dirty="0" smtClean="0"/>
          </a:p>
          <a:p>
            <a:r>
              <a:rPr lang="ru-RU" sz="2400" dirty="0" smtClean="0"/>
              <a:t>не </a:t>
            </a:r>
            <a:r>
              <a:rPr lang="ru-RU" sz="2400" dirty="0"/>
              <a:t>было видно ничьих рук и пальцев</a:t>
            </a:r>
          </a:p>
        </p:txBody>
      </p:sp>
    </p:spTree>
    <p:extLst>
      <p:ext uri="{BB962C8B-B14F-4D97-AF65-F5344CB8AC3E}">
        <p14:creationId xmlns:p14="http://schemas.microsoft.com/office/powerpoint/2010/main" val="427660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u="sng" dirty="0" err="1" smtClean="0">
                <a:solidFill>
                  <a:srgbClr val="C00000"/>
                </a:solidFill>
              </a:rPr>
              <a:t>Озвучка</a:t>
            </a:r>
            <a:r>
              <a:rPr lang="ru-RU" b="1" u="sng" dirty="0" smtClean="0">
                <a:solidFill>
                  <a:srgbClr val="C00000"/>
                </a:solidFill>
              </a:rPr>
              <a:t/>
            </a:r>
            <a:br>
              <a:rPr lang="ru-RU" b="1" u="sng" dirty="0" smtClean="0">
                <a:solidFill>
                  <a:srgbClr val="C00000"/>
                </a:solidFill>
              </a:rPr>
            </a:br>
            <a:endParaRPr lang="ru-RU" b="1" u="sng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84310" y="1965279"/>
            <a:ext cx="10018713" cy="3825922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2400" dirty="0" smtClean="0"/>
              <a:t>	</a:t>
            </a:r>
            <a:r>
              <a:rPr lang="ru-RU" sz="3000" dirty="0" smtClean="0"/>
              <a:t>Разве интересно смотреть мультик без звука?  Конечно нет!!!</a:t>
            </a:r>
          </a:p>
          <a:p>
            <a:pPr algn="ctr">
              <a:buNone/>
            </a:pPr>
            <a:endParaRPr lang="ru-RU" sz="3000" dirty="0" smtClean="0"/>
          </a:p>
          <a:p>
            <a:pPr algn="ctr">
              <a:buNone/>
            </a:pPr>
            <a:r>
              <a:rPr lang="ru-RU" sz="3000" dirty="0" smtClean="0"/>
              <a:t>	Поэтому при создании мультфильма важно правильно его озвучить. Нужно чтобы звук совпал с кадром.</a:t>
            </a:r>
          </a:p>
          <a:p>
            <a:pPr algn="just">
              <a:buNone/>
            </a:pPr>
            <a:endParaRPr lang="ru-RU" sz="3000" dirty="0" smtClean="0"/>
          </a:p>
          <a:p>
            <a:pPr algn="ctr">
              <a:buNone/>
            </a:pPr>
            <a:r>
              <a:rPr lang="ru-RU" sz="3000" dirty="0" smtClean="0"/>
              <a:t>	Люди, которые отвечают за звук, называются </a:t>
            </a:r>
            <a:r>
              <a:rPr lang="ru-RU" sz="3000" u="sng" dirty="0" smtClean="0">
                <a:solidFill>
                  <a:srgbClr val="C00000"/>
                </a:solidFill>
              </a:rPr>
              <a:t>звукооператорами</a:t>
            </a:r>
            <a:endParaRPr lang="ru-RU" sz="30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8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91251" y="214290"/>
            <a:ext cx="5566213" cy="35004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700" dirty="0" smtClean="0"/>
              <a:t>Монтаж мультфильма – это последние этапы работы. </a:t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> Во время монтажа всё собирается вместе: кадры и музыка</a:t>
            </a:r>
            <a:endParaRPr lang="ru-RU" sz="27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7185464" y="4143380"/>
            <a:ext cx="4572000" cy="2357454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Обработку мультфильма я делал с помощью компьютерной программы</a:t>
            </a:r>
          </a:p>
          <a:p>
            <a:pPr algn="ctr"/>
            <a:r>
              <a:rPr lang="ru-RU" sz="2400" dirty="0" smtClean="0"/>
              <a:t> </a:t>
            </a:r>
            <a:r>
              <a:rPr lang="en-US" sz="2400" dirty="0" smtClean="0"/>
              <a:t>Windows Movie Maker</a:t>
            </a:r>
            <a:endParaRPr lang="ru-RU" sz="2400" dirty="0"/>
          </a:p>
        </p:txBody>
      </p:sp>
      <p:pic>
        <p:nvPicPr>
          <p:cNvPr id="4098" name="Picture 2" descr="DSCN0775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2486" r="12486"/>
          <a:stretch>
            <a:fillRect/>
          </a:stretch>
        </p:blipFill>
        <p:spPr bwMode="auto">
          <a:xfrm rot="20823425">
            <a:off x="884909" y="1041002"/>
            <a:ext cx="5401592" cy="3959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489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0" i="1" u="sng" dirty="0" smtClean="0"/>
              <a:t/>
            </a:r>
            <a:br>
              <a:rPr lang="ru-RU" sz="2400" b="0" i="1" u="sng" dirty="0" smtClean="0"/>
            </a:br>
            <a:r>
              <a:rPr lang="ru-RU" b="0" i="1" u="sng" dirty="0" smtClean="0">
                <a:solidFill>
                  <a:srgbClr val="C00000"/>
                </a:solidFill>
              </a:rPr>
              <a:t>Актуальность темы</a:t>
            </a:r>
            <a:r>
              <a:rPr lang="ru-RU" sz="3600" b="0" i="1" u="sng" dirty="0" smtClean="0"/>
              <a:t/>
            </a:r>
            <a:br>
              <a:rPr lang="ru-RU" sz="3600" b="0" i="1" u="sng" dirty="0" smtClean="0"/>
            </a:br>
            <a:endParaRPr lang="ru-RU" sz="3600" b="0" i="1" u="sng" dirty="0"/>
          </a:p>
        </p:txBody>
      </p:sp>
      <p:sp>
        <p:nvSpPr>
          <p:cNvPr id="16" name="Содержимое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Мы </a:t>
            </a:r>
            <a:r>
              <a:rPr lang="ru-RU" sz="2800" dirty="0" smtClean="0"/>
              <a:t>считаем, что эта тема очень интересная, потому что мы хотим узнать секреты создания мультфильма;</a:t>
            </a:r>
          </a:p>
          <a:p>
            <a:pPr>
              <a:buNone/>
            </a:pPr>
            <a:endParaRPr lang="ru-RU" sz="2800" dirty="0" smtClean="0"/>
          </a:p>
          <a:p>
            <a:r>
              <a:rPr lang="ru-RU" sz="2800" dirty="0" smtClean="0"/>
              <a:t>Мы хотим сами попробовать создать свой собственный мультфильм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6902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C00000"/>
                </a:solidFill>
              </a:rPr>
              <a:t>Выводы</a:t>
            </a:r>
            <a:br>
              <a:rPr lang="ru-RU" sz="3600" b="1" u="sng" dirty="0" smtClean="0">
                <a:solidFill>
                  <a:srgbClr val="C00000"/>
                </a:solidFill>
              </a:rPr>
            </a:br>
            <a:endParaRPr lang="ru-RU" sz="3600" b="1" u="sng" dirty="0">
              <a:solidFill>
                <a:srgbClr val="C00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484310" y="1801505"/>
            <a:ext cx="10018713" cy="3989696"/>
          </a:xfrm>
        </p:spPr>
        <p:txBody>
          <a:bodyPr>
            <a:normAutofit/>
          </a:bodyPr>
          <a:lstStyle/>
          <a:p>
            <a:pPr algn="just"/>
            <a:r>
              <a:rPr lang="ru-RU" sz="3000" dirty="0" smtClean="0"/>
              <a:t>Работа над созданием мультфильма творческая и очень интересная;</a:t>
            </a:r>
          </a:p>
          <a:p>
            <a:pPr algn="just"/>
            <a:endParaRPr lang="ru-RU" sz="3000" dirty="0" smtClean="0"/>
          </a:p>
          <a:p>
            <a:pPr algn="just"/>
            <a:r>
              <a:rPr lang="ru-RU" sz="3000" dirty="0" smtClean="0"/>
              <a:t>Мы  узнали, как работают художники-мультипликаторы и звукооператоры;</a:t>
            </a:r>
          </a:p>
          <a:p>
            <a:pPr algn="just"/>
            <a:endParaRPr lang="ru-RU" sz="3000" dirty="0" smtClean="0"/>
          </a:p>
          <a:p>
            <a:pPr algn="just"/>
            <a:r>
              <a:rPr lang="ru-RU" sz="3000" dirty="0" smtClean="0"/>
              <a:t>Мы  стали лучше рисовать и лепить из пластилина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2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rgbClr val="C00000"/>
                </a:solidFill>
              </a:rPr>
              <a:t>Заключение</a:t>
            </a:r>
            <a:br>
              <a:rPr lang="ru-RU" sz="3600" b="1" u="sng" dirty="0" smtClean="0">
                <a:solidFill>
                  <a:srgbClr val="C00000"/>
                </a:solidFill>
              </a:rPr>
            </a:br>
            <a:endParaRPr lang="ru-RU" sz="3600" b="1" u="sng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800" dirty="0" smtClean="0"/>
              <a:t>Зная секреты создания мультфильмов, можно сделать свой мультфильм;</a:t>
            </a:r>
          </a:p>
          <a:p>
            <a:pPr algn="just"/>
            <a:endParaRPr lang="ru-RU" sz="2800" dirty="0" smtClean="0"/>
          </a:p>
          <a:p>
            <a:pPr algn="just"/>
            <a:r>
              <a:rPr lang="ru-RU" sz="2800" dirty="0" smtClean="0"/>
              <a:t>Мы  хотим в будущем сделать так, чтобы герои двигались  и разговаривали разными голосами более естественно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937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i="1" u="sng" dirty="0" smtClean="0">
                <a:solidFill>
                  <a:srgbClr val="C00000"/>
                </a:solidFill>
              </a:rPr>
              <a:t>Цель проекта</a:t>
            </a:r>
            <a:br>
              <a:rPr lang="ru-RU" sz="3600" i="1" u="sng" dirty="0" smtClean="0">
                <a:solidFill>
                  <a:srgbClr val="C00000"/>
                </a:solidFill>
              </a:rPr>
            </a:br>
            <a:endParaRPr lang="ru-RU" sz="3600" i="1" u="sng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Раскрыть секреты создания мультфильмов</a:t>
            </a:r>
          </a:p>
          <a:p>
            <a:endParaRPr lang="ru-RU" sz="3200" dirty="0" smtClean="0"/>
          </a:p>
          <a:p>
            <a:pPr algn="ctr">
              <a:buNone/>
            </a:pPr>
            <a:r>
              <a:rPr lang="ru-RU" sz="3200" i="1" dirty="0" smtClean="0"/>
              <a:t>Мы  поставили перед собой цель: самостоятельно сделать мультфильм </a:t>
            </a:r>
            <a:r>
              <a:rPr lang="ru-RU" sz="3200" b="1" i="1" u="sng" dirty="0" smtClean="0"/>
              <a:t>«Стив и его семья»</a:t>
            </a:r>
          </a:p>
          <a:p>
            <a:pPr algn="ctr">
              <a:buNone/>
            </a:pPr>
            <a:r>
              <a:rPr lang="ru-RU" sz="3200" i="1" dirty="0" smtClean="0"/>
              <a:t>  </a:t>
            </a:r>
            <a:endParaRPr lang="ru-RU" sz="3200" i="1" dirty="0"/>
          </a:p>
        </p:txBody>
      </p:sp>
    </p:spTree>
    <p:extLst>
      <p:ext uri="{BB962C8B-B14F-4D97-AF65-F5344CB8AC3E}">
        <p14:creationId xmlns:p14="http://schemas.microsoft.com/office/powerpoint/2010/main" val="71678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sz="4800" b="1" u="sng" dirty="0" smtClean="0">
                <a:solidFill>
                  <a:srgbClr val="C00000"/>
                </a:solidFill>
              </a:rPr>
              <a:t>Проект на тему </a:t>
            </a:r>
            <a:r>
              <a:rPr lang="ru-RU" sz="4800" u="sng" dirty="0" smtClean="0"/>
              <a:t/>
            </a:r>
            <a:br>
              <a:rPr lang="ru-RU" sz="4800" u="sng" dirty="0" smtClean="0"/>
            </a:b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2103714"/>
          </a:xfrm>
        </p:spPr>
        <p:txBody>
          <a:bodyPr>
            <a:noAutofit/>
          </a:bodyPr>
          <a:lstStyle/>
          <a:p>
            <a:pPr algn="ctr"/>
            <a:endParaRPr lang="ru-RU" sz="4000" b="1" u="sng" dirty="0" smtClean="0"/>
          </a:p>
          <a:p>
            <a:pPr algn="ctr"/>
            <a:r>
              <a:rPr lang="ru-RU" sz="4800" b="1" dirty="0" smtClean="0"/>
              <a:t>«</a:t>
            </a:r>
            <a:r>
              <a:rPr lang="ru-RU" sz="4800" b="1" i="1" dirty="0" smtClean="0"/>
              <a:t>Мультфильм </a:t>
            </a:r>
          </a:p>
          <a:p>
            <a:pPr algn="ctr"/>
            <a:r>
              <a:rPr lang="ru-RU" sz="4800" b="1" i="1" dirty="0" smtClean="0"/>
              <a:t>своими руками»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4321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</a:rPr>
              <a:t>Объект исследования</a:t>
            </a:r>
            <a:r>
              <a:rPr lang="ru-RU" sz="3200" i="1" u="sng" dirty="0" smtClean="0"/>
              <a:t/>
            </a:r>
            <a:br>
              <a:rPr lang="ru-RU" sz="3200" i="1" u="sng" dirty="0" smtClean="0"/>
            </a:br>
            <a:endParaRPr lang="ru-RU" sz="3200" i="1" u="sng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3510" y="1921932"/>
            <a:ext cx="10018713" cy="3124201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 smtClean="0"/>
              <a:t>Мультипликация</a:t>
            </a:r>
          </a:p>
          <a:p>
            <a:endParaRPr lang="ru-RU" sz="3200" dirty="0" smtClean="0"/>
          </a:p>
          <a:p>
            <a:pPr algn="ctr">
              <a:buNone/>
            </a:pPr>
            <a:r>
              <a:rPr lang="ru-RU" sz="3200" b="1" i="1" u="sng" dirty="0" smtClean="0">
                <a:solidFill>
                  <a:srgbClr val="C00000"/>
                </a:solidFill>
              </a:rPr>
              <a:t>Гипотеза:</a:t>
            </a:r>
            <a:r>
              <a:rPr lang="ru-RU" sz="3200" b="1" i="1" dirty="0" smtClean="0">
                <a:solidFill>
                  <a:srgbClr val="C00000"/>
                </a:solidFill>
              </a:rPr>
              <a:t> </a:t>
            </a:r>
          </a:p>
          <a:p>
            <a:pPr algn="ctr">
              <a:buNone/>
            </a:pPr>
            <a:r>
              <a:rPr lang="ru-RU" sz="3200" b="1" i="1" dirty="0" smtClean="0"/>
              <a:t>Мы  предположили, что если раскроем секреты создания мультфильма, то сможем сами создать свой первый мультфиль</a:t>
            </a:r>
            <a:r>
              <a:rPr lang="ru-RU" sz="3000" b="1" i="1" dirty="0" smtClean="0"/>
              <a:t>м</a:t>
            </a:r>
            <a:endParaRPr lang="ru-RU" sz="30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</a:rPr>
              <a:t>Предмет проекта</a:t>
            </a:r>
            <a:r>
              <a:rPr lang="ru-RU" sz="3200" b="1" i="1" dirty="0" smtClean="0">
                <a:solidFill>
                  <a:srgbClr val="C00000"/>
                </a:solidFill>
              </a:rPr>
              <a:t/>
            </a:r>
            <a:br>
              <a:rPr lang="ru-RU" sz="3200" b="1" i="1" dirty="0" smtClean="0">
                <a:solidFill>
                  <a:srgbClr val="C00000"/>
                </a:solidFill>
              </a:rPr>
            </a:br>
            <a:endParaRPr lang="ru-RU" sz="3200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3600" dirty="0" smtClean="0"/>
          </a:p>
          <a:p>
            <a:r>
              <a:rPr lang="ru-RU" sz="3600" dirty="0" smtClean="0"/>
              <a:t>История возникновения мультипликации;</a:t>
            </a:r>
          </a:p>
          <a:p>
            <a:endParaRPr lang="ru-RU" sz="3600" dirty="0" smtClean="0"/>
          </a:p>
          <a:p>
            <a:r>
              <a:rPr lang="ru-RU" sz="3600" dirty="0" smtClean="0"/>
              <a:t>Процесс создания мультфильмов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7697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</a:rPr>
              <a:t>Задачи проекта</a:t>
            </a:r>
            <a:br>
              <a:rPr lang="ru-RU" b="1" i="1" u="sng" dirty="0" smtClean="0">
                <a:solidFill>
                  <a:srgbClr val="C00000"/>
                </a:solidFill>
              </a:rPr>
            </a:br>
            <a:endParaRPr lang="ru-RU" b="1" i="1" u="sng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3200" dirty="0" smtClean="0"/>
              <a:t>Изучить историю возникновения мультипликации;</a:t>
            </a:r>
          </a:p>
          <a:p>
            <a:pPr algn="just"/>
            <a:endParaRPr lang="ru-RU" sz="3200" dirty="0" smtClean="0"/>
          </a:p>
          <a:p>
            <a:pPr algn="just"/>
            <a:r>
              <a:rPr lang="ru-RU" sz="3200" dirty="0" smtClean="0"/>
              <a:t>Изучить процесс создания мультфильмов;</a:t>
            </a:r>
          </a:p>
          <a:p>
            <a:pPr algn="just"/>
            <a:endParaRPr lang="ru-RU" sz="3200" dirty="0" smtClean="0"/>
          </a:p>
          <a:p>
            <a:pPr algn="just"/>
            <a:r>
              <a:rPr lang="ru-RU" sz="3200" dirty="0" smtClean="0"/>
              <a:t>Создать свой первый мультфильм «Стив и его семья»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0732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u="sng" dirty="0" smtClean="0">
                <a:solidFill>
                  <a:srgbClr val="C00000"/>
                </a:solidFill>
              </a:rPr>
              <a:t>Метод проекта</a:t>
            </a:r>
            <a:br>
              <a:rPr lang="ru-RU" b="1" i="1" u="sng" dirty="0" smtClean="0">
                <a:solidFill>
                  <a:srgbClr val="C00000"/>
                </a:solidFill>
              </a:rPr>
            </a:br>
            <a:endParaRPr lang="ru-RU" b="1" i="1" u="sng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Творческий подход;</a:t>
            </a:r>
          </a:p>
          <a:p>
            <a:endParaRPr lang="ru-RU" sz="3200" dirty="0" smtClean="0"/>
          </a:p>
          <a:p>
            <a:r>
              <a:rPr lang="ru-RU" sz="3200" dirty="0" smtClean="0"/>
              <a:t>Сбор информации из разных источников;</a:t>
            </a:r>
          </a:p>
          <a:p>
            <a:endParaRPr lang="ru-RU" sz="3200" dirty="0" smtClean="0"/>
          </a:p>
          <a:p>
            <a:r>
              <a:rPr lang="ru-RU" sz="3200" dirty="0" smtClean="0"/>
              <a:t>Съёмка мультфильма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7327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4800" b="1" i="1" u="sng" dirty="0" smtClean="0">
                <a:solidFill>
                  <a:srgbClr val="C00000"/>
                </a:solidFill>
              </a:rPr>
              <a:t>Ожидаемые результаты</a:t>
            </a:r>
            <a:br>
              <a:rPr lang="ru-RU" sz="4800" b="1" i="1" u="sng" dirty="0" smtClean="0">
                <a:solidFill>
                  <a:srgbClr val="C00000"/>
                </a:solidFill>
              </a:rPr>
            </a:br>
            <a:endParaRPr lang="ru-RU" sz="4800" b="1" i="1" u="sng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Смонтировать и озвучить мультфильм</a:t>
            </a:r>
          </a:p>
          <a:p>
            <a:endParaRPr lang="ru-RU" sz="3200" dirty="0" smtClean="0"/>
          </a:p>
          <a:p>
            <a:pPr algn="ctr">
              <a:buNone/>
            </a:pPr>
            <a:r>
              <a:rPr lang="ru-RU" sz="3200" b="1" i="1" u="sng" dirty="0" smtClean="0">
                <a:solidFill>
                  <a:srgbClr val="C00000"/>
                </a:solidFill>
              </a:rPr>
              <a:t>Работа проводилась:</a:t>
            </a:r>
          </a:p>
          <a:p>
            <a:pPr algn="ctr">
              <a:buNone/>
            </a:pPr>
            <a:r>
              <a:rPr lang="ru-RU" sz="3200" b="1" i="1" u="sng" dirty="0" smtClean="0"/>
              <a:t> с сентября 2018 года по март 2019 года</a:t>
            </a:r>
            <a:endParaRPr lang="ru-RU" sz="3200" b="1" i="1" u="sng" dirty="0"/>
          </a:p>
        </p:txBody>
      </p:sp>
    </p:spTree>
    <p:extLst>
      <p:ext uri="{BB962C8B-B14F-4D97-AF65-F5344CB8AC3E}">
        <p14:creationId xmlns:p14="http://schemas.microsoft.com/office/powerpoint/2010/main" val="49176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44</TotalTime>
  <Words>309</Words>
  <Application>Microsoft Office PowerPoint</Application>
  <PresentationFormat>Произвольный</PresentationFormat>
  <Paragraphs>82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Parallax</vt:lpstr>
      <vt:lpstr>Авторы проекта: ученики 5 «А» класса </vt:lpstr>
      <vt:lpstr> Актуальность темы </vt:lpstr>
      <vt:lpstr>Цель проекта </vt:lpstr>
      <vt:lpstr>Проект на тему  </vt:lpstr>
      <vt:lpstr>Объект исследования </vt:lpstr>
      <vt:lpstr>Предмет проекта </vt:lpstr>
      <vt:lpstr>Задачи проекта </vt:lpstr>
      <vt:lpstr>Метод проекта </vt:lpstr>
      <vt:lpstr> Ожидаемые результаты </vt:lpstr>
      <vt:lpstr>Когда появились первые мультфильмы точно не известно.  С давних времен люди пытались «оживить рисунки».   Впервые анимация,  то есть оживление картинок,  появилась в 1 веке.</vt:lpstr>
      <vt:lpstr>В конце 17 века  Кишером был придуман «чародейственный фонарь»,  который показывал движущееся изображение на стекле</vt:lpstr>
      <vt:lpstr>А после того, как изобрели кинокамеру,  в Америке был сделан первый мультфильм  </vt:lpstr>
      <vt:lpstr>Первый мультфильм  со звуком создал Уолт Дисней  </vt:lpstr>
      <vt:lpstr>В нашей стране первый мультфильм появился в прошлом веке.  Самая крупная студия мультфильмов «союзмультфильм» начала свою работу в Москве и создала мультфильм  «в Африке жарко»  </vt:lpstr>
      <vt:lpstr>   Как же мы создавали свой первый мультфильм ???</vt:lpstr>
      <vt:lpstr>Подготовка сцены мультфильма </vt:lpstr>
      <vt:lpstr>СЪЁМКА</vt:lpstr>
      <vt:lpstr>Озвучка </vt:lpstr>
      <vt:lpstr> Монтаж мультфильма – это последние этапы работы.    Во время монтажа всё собирается вместе: кадры и музыка</vt:lpstr>
      <vt:lpstr>Выводы </vt:lpstr>
      <vt:lpstr>Заключение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Алевтина Рыбак</dc:creator>
  <cp:lastModifiedBy>Директор</cp:lastModifiedBy>
  <cp:revision>288</cp:revision>
  <cp:lastPrinted>2019-05-13T10:21:23Z</cp:lastPrinted>
  <dcterms:created xsi:type="dcterms:W3CDTF">2012-07-30T23:42:41Z</dcterms:created>
  <dcterms:modified xsi:type="dcterms:W3CDTF">2019-09-28T05:42:20Z</dcterms:modified>
</cp:coreProperties>
</file>