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24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DFB7-1866-47CD-A2DC-E156ABAB677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0F050-1E58-489D-AD81-0ABBB6A6A5A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DFB7-1866-47CD-A2DC-E156ABAB677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F050-1E58-489D-AD81-0ABBB6A6A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DFB7-1866-47CD-A2DC-E156ABAB677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F050-1E58-489D-AD81-0ABBB6A6A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DFB7-1866-47CD-A2DC-E156ABAB677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0F050-1E58-489D-AD81-0ABBB6A6A5A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DFB7-1866-47CD-A2DC-E156ABAB677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0F050-1E58-489D-AD81-0ABBB6A6A5A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DFB7-1866-47CD-A2DC-E156ABAB677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0F050-1E58-489D-AD81-0ABBB6A6A5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DFB7-1866-47CD-A2DC-E156ABAB677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0F050-1E58-489D-AD81-0ABBB6A6A5A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DFB7-1866-47CD-A2DC-E156ABAB677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0F050-1E58-489D-AD81-0ABBB6A6A5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DFB7-1866-47CD-A2DC-E156ABAB677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0F050-1E58-489D-AD81-0ABBB6A6A5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DFB7-1866-47CD-A2DC-E156ABAB677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0F050-1E58-489D-AD81-0ABBB6A6A5A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DFB7-1866-47CD-A2DC-E156ABAB677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0F050-1E58-489D-AD81-0ABBB6A6A5A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F1CDFB7-1866-47CD-A2DC-E156ABAB677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650F050-1E58-489D-AD81-0ABBB6A6A5A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87424"/>
            <a:ext cx="8892480" cy="504056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«</a:t>
            </a:r>
            <a:r>
              <a:rPr lang="ru-RU" i="1" dirty="0"/>
              <a:t>Использование инновационных технологий в работе с детьми дошкольного возраста»</a:t>
            </a:r>
            <a:r>
              <a:rPr lang="ru-RU" dirty="0"/>
              <a:t>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776864" cy="17281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              Филиппова Надежда Владимировна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54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0"/>
            <a:ext cx="7543800" cy="980728"/>
          </a:xfrm>
        </p:spPr>
        <p:txBody>
          <a:bodyPr/>
          <a:lstStyle/>
          <a:p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Геоконд</a:t>
            </a:r>
            <a:r>
              <a:rPr lang="ru-RU" dirty="0">
                <a:effectLst/>
              </a:rPr>
              <a:t>  </a:t>
            </a:r>
            <a:r>
              <a:rPr lang="ru-RU" dirty="0" err="1">
                <a:effectLst/>
              </a:rPr>
              <a:t>Воскобовича</a:t>
            </a:r>
            <a:r>
              <a:rPr lang="ru-RU" dirty="0" smtClean="0">
                <a:effectLst/>
              </a:rPr>
              <a:t>»</a:t>
            </a:r>
            <a:endParaRPr lang="ru-RU" dirty="0"/>
          </a:p>
        </p:txBody>
      </p:sp>
      <p:pic>
        <p:nvPicPr>
          <p:cNvPr id="5" name="Объект 4" descr="http://voskobovich.su/wp-content/uploads/2018/06/DSCN7429-768x576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888432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okt-okrug-crr.ucoz.ru/_nw/5/43383446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760"/>
            <a:ext cx="388912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600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3816424"/>
          </a:xfrm>
        </p:spPr>
        <p:txBody>
          <a:bodyPr/>
          <a:lstStyle/>
          <a:p>
            <a:pPr fontAlgn="base"/>
            <a:r>
              <a:rPr lang="ru-RU" sz="2400" i="1" dirty="0">
                <a:effectLst/>
              </a:rPr>
              <a:t>Игры по методике М. </a:t>
            </a:r>
            <a:r>
              <a:rPr lang="ru-RU" sz="2400" i="1" dirty="0" err="1">
                <a:effectLst/>
              </a:rPr>
              <a:t>Шичида</a:t>
            </a:r>
            <a:r>
              <a:rPr lang="ru-RU" sz="2400" dirty="0" smtClean="0">
                <a:effectLst/>
              </a:rPr>
              <a:t>​</a:t>
            </a:r>
            <a:r>
              <a:rPr lang="ru-RU" sz="2400" i="1" dirty="0">
                <a:effectLst/>
              </a:rPr>
              <a:t> Игры направлены на развитие памяти, логического и</a:t>
            </a:r>
            <a:r>
              <a:rPr lang="en-US" sz="2400" dirty="0">
                <a:effectLst/>
              </a:rPr>
              <a:t>​</a:t>
            </a:r>
            <a:br>
              <a:rPr lang="en-US" sz="2400" dirty="0">
                <a:effectLst/>
              </a:rPr>
            </a:br>
            <a:r>
              <a:rPr lang="ru-RU" sz="2400" i="1" dirty="0">
                <a:effectLst/>
              </a:rPr>
              <a:t>пространственного мышления, внимания, воображения, визуальное</a:t>
            </a:r>
            <a:r>
              <a:rPr lang="en-US" sz="2400" dirty="0">
                <a:effectLst/>
              </a:rPr>
              <a:t>​</a:t>
            </a:r>
            <a:br>
              <a:rPr lang="en-US" sz="2400" dirty="0">
                <a:effectLst/>
              </a:rPr>
            </a:br>
            <a:r>
              <a:rPr lang="ru-RU" sz="2400" i="1" dirty="0">
                <a:effectLst/>
              </a:rPr>
              <a:t>представление о буквах и цифрах. Данная методика помогает подготовить детей к школе.</a:t>
            </a:r>
            <a:r>
              <a:rPr lang="en-US" sz="2400" dirty="0">
                <a:effectLst/>
              </a:rPr>
              <a:t>​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5" name="Объект 4" descr="shichida-all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88843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cdn5.imgbb.ru/user/145/1454223/201602/d4cc8759ae44ca25c26dc08929224c33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69" y="2780928"/>
            <a:ext cx="3630587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437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3933056"/>
          </a:xfrm>
        </p:spPr>
        <p:txBody>
          <a:bodyPr/>
          <a:lstStyle/>
          <a:p>
            <a:pPr algn="ctr"/>
            <a:r>
              <a:rPr lang="ru-RU" sz="2800" i="1" dirty="0" err="1" smtClean="0">
                <a:effectLst/>
              </a:rPr>
              <a:t>Лэпбук</a:t>
            </a:r>
            <a:r>
              <a:rPr lang="ru-RU" sz="2800" i="1" dirty="0">
                <a:effectLst/>
              </a:rPr>
              <a:t> </a:t>
            </a:r>
            <a:r>
              <a:rPr lang="ru-RU" sz="2800" i="1" dirty="0" err="1">
                <a:effectLst/>
              </a:rPr>
              <a:t>Лэпбук</a:t>
            </a:r>
            <a:r>
              <a:rPr lang="ru-RU" sz="2800" dirty="0">
                <a:effectLst/>
              </a:rPr>
              <a:t> – это самодельная интерактивная папка с кармашками, вкладышами, окошками, которые дети могут передвигать, открывать, складывать, изучать и дополнять самостоятельно. В </a:t>
            </a:r>
            <a:r>
              <a:rPr lang="ru-RU" sz="2800" dirty="0" err="1">
                <a:effectLst/>
              </a:rPr>
              <a:t>лэпбук</a:t>
            </a:r>
            <a:r>
              <a:rPr lang="ru-RU" sz="2800" dirty="0">
                <a:effectLst/>
              </a:rPr>
              <a:t> собирается материал по определённой теме и дети в игровой форме получают незаметно для себя новые знания.​ </a:t>
            </a:r>
            <a:r>
              <a:rPr lang="ru-RU" sz="2800" dirty="0" smtClean="0">
                <a:effectLst/>
              </a:rPr>
              <a:t>​</a:t>
            </a:r>
            <a:endParaRPr lang="ru-RU" sz="2800" dirty="0"/>
          </a:p>
        </p:txBody>
      </p:sp>
      <p:pic>
        <p:nvPicPr>
          <p:cNvPr id="5" name="Объект 4" descr="https://shkola7gnomov.ru/upload/resize_cache/iblock/839/1500_800_1/839f9a7aa07c4d31d44b7d481a112e7c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725"/>
            <a:ext cx="3888432" cy="251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avatars.mds.yandex.net/get-pdb/2510728/fcd289fc-6cbc-450e-a250-0e90fbc95ee2/s1200?webp=false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4176463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023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844824"/>
            <a:ext cx="7330008" cy="4824536"/>
          </a:xfrm>
        </p:spPr>
        <p:txBody>
          <a:bodyPr>
            <a:normAutofit/>
          </a:bodyPr>
          <a:lstStyle/>
          <a:p>
            <a:pPr marL="18288" indent="0" fontAlgn="base">
              <a:buNone/>
            </a:pPr>
            <a:r>
              <a:rPr lang="ru-RU" sz="2800" dirty="0">
                <a:effectLst/>
              </a:rPr>
              <a:t>игры – эксперименты </a:t>
            </a:r>
            <a:endParaRPr lang="en-US" sz="2800" dirty="0">
              <a:effectLst/>
            </a:endParaRPr>
          </a:p>
          <a:p>
            <a:pPr marL="18288" indent="0" fontAlgn="base">
              <a:buNone/>
            </a:pPr>
            <a:r>
              <a:rPr lang="ru-RU" sz="2800" dirty="0">
                <a:effectLst/>
              </a:rPr>
              <a:t> игры – путешествия: «Путешествие в мир сказок», «Путешествие по экологической тропе», «В мир дорожных знаков» и </a:t>
            </a:r>
            <a:r>
              <a:rPr lang="ru-RU" sz="2800" dirty="0" err="1">
                <a:effectLst/>
              </a:rPr>
              <a:t>др</a:t>
            </a:r>
            <a:r>
              <a:rPr lang="ru-RU" sz="2800" dirty="0">
                <a:effectLst/>
              </a:rPr>
              <a:t>;</a:t>
            </a:r>
            <a:r>
              <a:rPr lang="en-US" sz="2800" dirty="0">
                <a:effectLst/>
              </a:rPr>
              <a:t>​</a:t>
            </a:r>
          </a:p>
          <a:p>
            <a:pPr marL="18288" indent="0" fontAlgn="base">
              <a:buNone/>
            </a:pPr>
            <a:r>
              <a:rPr lang="ru-RU" sz="2800" b="1" dirty="0" smtClean="0">
                <a:effectLst/>
              </a:rPr>
              <a:t>сюжетно </a:t>
            </a:r>
            <a:r>
              <a:rPr lang="ru-RU" sz="2800" b="1" dirty="0">
                <a:effectLst/>
              </a:rPr>
              <a:t>- ролевые игры 21 века </a:t>
            </a:r>
            <a:r>
              <a:rPr lang="ru-RU" sz="2800" dirty="0">
                <a:effectLst/>
              </a:rPr>
              <a:t>«Туристическое агентство «Чудеса света», «Салон красоты», «Кафе», «Цирк», «Юные туристы».</a:t>
            </a:r>
            <a:r>
              <a:rPr lang="en-US" sz="2800" dirty="0">
                <a:effectLst/>
              </a:rPr>
              <a:t>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-387424"/>
            <a:ext cx="7543800" cy="2664296"/>
          </a:xfrm>
        </p:spPr>
        <p:txBody>
          <a:bodyPr/>
          <a:lstStyle/>
          <a:p>
            <a:r>
              <a:rPr lang="ru-RU" sz="3200" b="1" dirty="0">
                <a:effectLst/>
              </a:rPr>
              <a:t>Методы организации совместной деятельности применяемые по инновационным технологиям:</a:t>
            </a:r>
            <a:r>
              <a:rPr lang="ru-RU" sz="3200" dirty="0">
                <a:effectLst/>
              </a:rPr>
              <a:t>​</a:t>
            </a:r>
            <a:br>
              <a:rPr lang="ru-RU" sz="3200" dirty="0">
                <a:effectLst/>
              </a:rPr>
            </a:br>
            <a:r>
              <a:rPr lang="ru-RU" dirty="0">
                <a:effectLst/>
              </a:rPr>
              <a:t>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612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85801"/>
            <a:ext cx="8352928" cy="1375047"/>
          </a:xfrm>
        </p:spPr>
        <p:txBody>
          <a:bodyPr/>
          <a:lstStyle/>
          <a:p>
            <a:pPr marL="18288" indent="0">
              <a:buNone/>
            </a:pPr>
            <a:r>
              <a:rPr lang="ru-RU" sz="4000" b="1" dirty="0">
                <a:effectLst/>
                <a:latin typeface="Arial Black" panose="020B0A04020102020204" pitchFamily="34" charset="0"/>
              </a:rPr>
              <a:t>Нетрадиционные формы работы с родителями</a:t>
            </a:r>
            <a:r>
              <a:rPr lang="ru-RU" dirty="0">
                <a:effectLst/>
              </a:rPr>
              <a:t>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064896" cy="4392488"/>
          </a:xfrm>
        </p:spPr>
        <p:txBody>
          <a:bodyPr/>
          <a:lstStyle/>
          <a:p>
            <a:r>
              <a:rPr lang="ru-RU" sz="3200" dirty="0">
                <a:effectLst/>
              </a:rPr>
              <a:t>Родительские конференции», «Портфолио группы», «Родительская почта», «Вечера вопросов и ответов», «Кафедра семейных традиций», «Мастер-классы», развлечения, досуги, спортивные мероприятия, фотовыставки, «Уроки мастерства», «Библиотека игр».​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45682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5976664"/>
          </a:xfrm>
        </p:spPr>
        <p:txBody>
          <a:bodyPr/>
          <a:lstStyle/>
          <a:p>
            <a:pPr algn="ctr" fontAlgn="base"/>
            <a:r>
              <a:rPr lang="ru-RU" sz="3600" b="1" i="1" dirty="0">
                <a:effectLst/>
              </a:rPr>
              <a:t>Очень важно не останавливаться на месте, ставить новые цели и стремиться к их достижению - это основной механизм развития личности, как воспитанника, так и педагога.</a:t>
            </a:r>
            <a:r>
              <a:rPr lang="en-US" sz="3600" dirty="0">
                <a:effectLst/>
              </a:rPr>
              <a:t>​</a:t>
            </a:r>
            <a:br>
              <a:rPr lang="en-US" sz="3600" dirty="0">
                <a:effectLst/>
              </a:rPr>
            </a:br>
            <a:r>
              <a:rPr lang="ru-RU" sz="3600" b="1" i="1" dirty="0">
                <a:effectLst/>
              </a:rPr>
              <a:t>Желаю успехов в работе и новых достижений!</a:t>
            </a:r>
            <a:r>
              <a:rPr lang="en-US" dirty="0">
                <a:effectLst/>
              </a:rPr>
              <a:t>​</a:t>
            </a:r>
            <a:br>
              <a:rPr lang="en-US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295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268760"/>
            <a:ext cx="7543800" cy="2304256"/>
          </a:xfrm>
        </p:spPr>
        <p:txBody>
          <a:bodyPr/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43752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68052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i="1" dirty="0">
                <a:effectLst/>
              </a:rPr>
              <a:t>Инновационная деятельность педагога</a:t>
            </a:r>
            <a:r>
              <a:rPr lang="ru-RU" sz="2800" dirty="0">
                <a:effectLst/>
              </a:rPr>
              <a:t> – это необходимая часть образовательного процесса.   Внедрение инноваций означает необходимость воспитателей подстраивать свою деятельность под меняющиеся условия и использовать нестандартные приёмы в образовательных процессах. Работа педагога не должна ограничиваться рамками исключительно старых и проверенных методов, необходимо некоторое разнообразие.​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484784"/>
          </a:xfrm>
        </p:spPr>
        <p:txBody>
          <a:bodyPr/>
          <a:lstStyle/>
          <a:p>
            <a:r>
              <a:rPr lang="ru-RU" dirty="0" smtClean="0">
                <a:effectLst/>
              </a:rPr>
              <a:t>​</a:t>
            </a:r>
            <a:r>
              <a:rPr lang="ru-RU" b="1" i="1" dirty="0">
                <a:effectLst/>
              </a:rPr>
              <a:t>Инновационная деятельность педагога</a:t>
            </a:r>
            <a:r>
              <a:rPr lang="ru-RU" dirty="0">
                <a:effectLst/>
              </a:rPr>
              <a:t>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21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39248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3200" b="1" dirty="0">
                <a:effectLst/>
              </a:rPr>
              <a:t>Цель использования инноваций - </a:t>
            </a:r>
            <a:r>
              <a:rPr lang="ru-RU" sz="3200" dirty="0">
                <a:effectLst/>
              </a:rPr>
              <a:t> создать личностно-ориентированную образовательную среду в ДОУ, позволяющую формировать условия для полноценного развивающего взаимодействия детей, родителей, педагогов и специалистов.​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60648"/>
            <a:ext cx="8115240" cy="1080120"/>
          </a:xfrm>
        </p:spPr>
        <p:txBody>
          <a:bodyPr/>
          <a:lstStyle/>
          <a:p>
            <a:r>
              <a:rPr lang="ru-RU" b="1" i="1" dirty="0" smtClean="0">
                <a:effectLst/>
              </a:rPr>
              <a:t/>
            </a:r>
            <a:br>
              <a:rPr lang="ru-RU" b="1" i="1" dirty="0" smtClean="0">
                <a:effectLst/>
              </a:rPr>
            </a:br>
            <a:r>
              <a:rPr lang="ru-RU" b="1" i="1" dirty="0">
                <a:effectLst/>
              </a:rPr>
              <a:t/>
            </a:r>
            <a:br>
              <a:rPr lang="ru-RU" b="1" i="1" dirty="0">
                <a:effectLst/>
              </a:rPr>
            </a:br>
            <a:r>
              <a:rPr lang="ru-RU" b="1" i="1" dirty="0" smtClean="0">
                <a:effectLst/>
              </a:rPr>
              <a:t>Цель </a:t>
            </a:r>
            <a:r>
              <a:rPr lang="ru-RU" b="1" i="1" dirty="0">
                <a:effectLst/>
              </a:rPr>
              <a:t>введения инноваций</a:t>
            </a:r>
            <a:r>
              <a:rPr lang="ru-RU" dirty="0">
                <a:effectLst/>
              </a:rPr>
              <a:t>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700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5976664"/>
          </a:xfrm>
        </p:spPr>
        <p:txBody>
          <a:bodyPr/>
          <a:lstStyle/>
          <a:p>
            <a:r>
              <a:rPr lang="ru-RU" sz="3600" b="1" dirty="0">
                <a:effectLst/>
              </a:rPr>
              <a:t>Игра – это ведущая деятельность</a:t>
            </a:r>
            <a:r>
              <a:rPr lang="ru-RU" sz="3600" dirty="0">
                <a:effectLst/>
              </a:rPr>
              <a:t>, всего дошкольного возраста. Развивающий потенциал игры заложен в самой её природе. Педагогическая ценность игры заключается в том, что она становится сильнейшим мотивационным фактором, ребёнок руководствуется личностными установками и мотивами. 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43714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88640"/>
            <a:ext cx="8115240" cy="1584176"/>
          </a:xfrm>
        </p:spPr>
        <p:txBody>
          <a:bodyPr/>
          <a:lstStyle/>
          <a:p>
            <a:r>
              <a:rPr lang="ru-RU" sz="2800" b="1" i="1" dirty="0">
                <a:effectLst/>
              </a:rPr>
              <a:t>Игра Соты </a:t>
            </a:r>
            <a:r>
              <a:rPr lang="ru-RU" sz="2800" b="1" i="1" dirty="0" err="1">
                <a:effectLst/>
              </a:rPr>
              <a:t>Кайе</a:t>
            </a:r>
            <a:r>
              <a:rPr lang="ru-RU" sz="2800" b="1" i="1" dirty="0">
                <a:effectLst/>
              </a:rPr>
              <a:t> - </a:t>
            </a:r>
            <a:r>
              <a:rPr lang="ru-RU" sz="2800" dirty="0">
                <a:effectLst/>
              </a:rPr>
              <a:t> </a:t>
            </a:r>
            <a:r>
              <a:rPr lang="ru-RU" sz="2800" i="1" dirty="0">
                <a:effectLst/>
              </a:rPr>
              <a:t>это многофункциональная, вариативная дидактическая и игровая система.</a:t>
            </a:r>
            <a:r>
              <a:rPr lang="ru-RU" i="1" dirty="0">
                <a:effectLst/>
              </a:rPr>
              <a:t> </a:t>
            </a:r>
            <a:r>
              <a:rPr lang="ru-RU" dirty="0">
                <a:effectLst/>
              </a:rPr>
              <a:t>​</a:t>
            </a:r>
            <a:endParaRPr lang="ru-RU" dirty="0"/>
          </a:p>
        </p:txBody>
      </p:sp>
      <p:pic>
        <p:nvPicPr>
          <p:cNvPr id="5" name="Объект 4" descr="https://www.maam.ru/upload/blogs/detsad-126600-1431687590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60848"/>
            <a:ext cx="4150494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www.maam.ru/upload/blogs/detsad-126600-1431688172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2856"/>
            <a:ext cx="364725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69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60648"/>
            <a:ext cx="7971224" cy="2232248"/>
          </a:xfrm>
        </p:spPr>
        <p:txBody>
          <a:bodyPr/>
          <a:lstStyle/>
          <a:p>
            <a:r>
              <a:rPr lang="ru-RU" sz="3600" dirty="0" smtClean="0"/>
              <a:t>Использование интерактивной доски помогает перейти от объяснительной форты обучения к деятельной.</a:t>
            </a:r>
            <a:endParaRPr lang="ru-RU" sz="3600" dirty="0"/>
          </a:p>
        </p:txBody>
      </p:sp>
      <p:pic>
        <p:nvPicPr>
          <p:cNvPr id="5" name="Объект 4" descr="http://www.panaboard.ru/edu/img/expir/ds/2576-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960439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www.maam.ru/upload/blogs/detsad-116510-1431538585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36912"/>
            <a:ext cx="3791272" cy="3672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19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2016224"/>
          </a:xfrm>
        </p:spPr>
        <p:txBody>
          <a:bodyPr/>
          <a:lstStyle/>
          <a:p>
            <a:pPr algn="ctr"/>
            <a:r>
              <a:rPr lang="ru-RU" sz="2800" b="1" dirty="0">
                <a:effectLst/>
              </a:rPr>
              <a:t>Блоки </a:t>
            </a:r>
            <a:r>
              <a:rPr lang="ru-RU" sz="2800" b="1" dirty="0" err="1" smtClean="0">
                <a:effectLst/>
              </a:rPr>
              <a:t>Дьенеша</a:t>
            </a:r>
            <a:r>
              <a:rPr lang="ru-RU" sz="2800" b="1" dirty="0" smtClean="0">
                <a:effectLst/>
              </a:rPr>
              <a:t>.</a:t>
            </a:r>
            <a:r>
              <a:rPr lang="ru-RU" sz="2800" b="1" dirty="0">
                <a:effectLst/>
              </a:rPr>
              <a:t> Эффективное развитие интеллектуальных способностей детей дошкольного </a:t>
            </a:r>
            <a:r>
              <a:rPr lang="ru-RU" sz="2800" b="1" dirty="0" smtClean="0">
                <a:effectLst/>
              </a:rPr>
              <a:t>возраста.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pic>
        <p:nvPicPr>
          <p:cNvPr id="4" name="Объект 3" descr="http://sarovchata.ru/wa-data/public/shop/products/78/18/11878/images/23475/23475.97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05678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400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Палочки </a:t>
            </a:r>
            <a:r>
              <a:rPr lang="ru-RU" dirty="0" err="1">
                <a:effectLst/>
              </a:rPr>
              <a:t>Кюизенера</a:t>
            </a:r>
            <a:r>
              <a:rPr lang="ru-RU" dirty="0">
                <a:effectLst/>
              </a:rPr>
              <a:t>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188640"/>
            <a:ext cx="4104456" cy="4104456"/>
          </a:xfrm>
        </p:spPr>
        <p:txBody>
          <a:bodyPr/>
          <a:lstStyle/>
          <a:p>
            <a:pPr fontAlgn="base"/>
            <a:r>
              <a:rPr lang="ru-RU" i="1" dirty="0">
                <a:effectLst/>
              </a:rPr>
              <a:t>С помощью их в игровой форме можно довести до детей глубинное</a:t>
            </a:r>
            <a:r>
              <a:rPr lang="en-US" dirty="0">
                <a:effectLst/>
              </a:rPr>
              <a:t>​</a:t>
            </a:r>
          </a:p>
          <a:p>
            <a:pPr fontAlgn="base"/>
            <a:r>
              <a:rPr lang="ru-RU" i="1" dirty="0">
                <a:effectLst/>
              </a:rPr>
              <a:t>понимание основных математических понятий, развить умение</a:t>
            </a:r>
            <a:r>
              <a:rPr lang="en-US" dirty="0">
                <a:effectLst/>
              </a:rPr>
              <a:t>​</a:t>
            </a:r>
          </a:p>
          <a:p>
            <a:pPr fontAlgn="base"/>
            <a:r>
              <a:rPr lang="ru-RU" i="1" dirty="0">
                <a:effectLst/>
              </a:rPr>
              <a:t>сравнивать величины, дать детям представление о соразмерностях и даже</a:t>
            </a:r>
            <a:r>
              <a:rPr lang="en-US" dirty="0">
                <a:effectLst/>
              </a:rPr>
              <a:t>​</a:t>
            </a:r>
          </a:p>
          <a:p>
            <a:pPr fontAlgn="base"/>
            <a:r>
              <a:rPr lang="ru-RU" i="1" dirty="0">
                <a:effectLst/>
              </a:rPr>
              <a:t>о некоторых арифметических действиях</a:t>
            </a:r>
            <a:r>
              <a:rPr lang="ru-RU" b="1" i="1" dirty="0">
                <a:effectLst/>
              </a:rPr>
              <a:t>.</a:t>
            </a:r>
            <a:r>
              <a:rPr lang="en-US" dirty="0">
                <a:effectLst/>
              </a:rPr>
              <a:t>​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H="1" flipV="1">
            <a:off x="683568" y="6857998"/>
            <a:ext cx="93672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 descr="https://static-eu.insales.ru/images/products/1/3777/218296001/cvetnie-palochki-kyuizenera-4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104456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https://sivka-burka.com/upload/iblock/eae/eae6cdfd82589d99ed20848447c6cb50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4104456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658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52928" cy="1944216"/>
          </a:xfrm>
        </p:spPr>
        <p:txBody>
          <a:bodyPr/>
          <a:lstStyle/>
          <a:p>
            <a:pPr algn="ctr"/>
            <a:r>
              <a:rPr lang="ru-RU" i="1" dirty="0">
                <a:effectLst/>
              </a:rPr>
              <a:t>Кубики Никитина «</a:t>
            </a:r>
            <a:r>
              <a:rPr lang="ru-RU" i="1" dirty="0" smtClean="0">
                <a:effectLst/>
              </a:rPr>
              <a:t>Сложи узор»</a:t>
            </a:r>
            <a:endParaRPr lang="ru-RU" dirty="0"/>
          </a:p>
        </p:txBody>
      </p:sp>
      <p:pic>
        <p:nvPicPr>
          <p:cNvPr id="5" name="Объект 4" descr="https://mamapapa.toys/img/items/864_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104456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bigiq.ru/image/cache/catalog/tovar_foto/korvet/430296-2-1200x800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4864"/>
            <a:ext cx="3791272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319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215</TotalTime>
  <Words>120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    «Использование инновационных технологий в работе с детьми дошкольного возраста»​</vt:lpstr>
      <vt:lpstr>​Инновационная деятельность педагога​</vt:lpstr>
      <vt:lpstr>  Цель введения инноваций​</vt:lpstr>
      <vt:lpstr>Игра – это ведущая деятельность, всего дошкольного возраста. Развивающий потенциал игры заложен в самой её природе. Педагогическая ценность игры заключается в том, что она становится сильнейшим мотивационным фактором, ребёнок руководствуется личностными установками и мотивами. ​</vt:lpstr>
      <vt:lpstr>Игра Соты Кайе -  это многофункциональная, вариативная дидактическая и игровая система. ​</vt:lpstr>
      <vt:lpstr>Использование интерактивной доски помогает перейти от объяснительной форты обучения к деятельной.</vt:lpstr>
      <vt:lpstr>Блоки Дьенеша. Эффективное развитие интеллектуальных способностей детей дошкольного возраста. </vt:lpstr>
      <vt:lpstr>Презентация PowerPoint</vt:lpstr>
      <vt:lpstr>Кубики Никитина «Сложи узор»</vt:lpstr>
      <vt:lpstr>«Геоконд  Воскобовича»</vt:lpstr>
      <vt:lpstr>Игры по методике М. Шичида​ Игры направлены на развитие памяти, логического и​ пространственного мышления, внимания, воображения, визуальное​ представление о буквах и цифрах. Данная методика помогает подготовить детей к школе.​  </vt:lpstr>
      <vt:lpstr>Лэпбук Лэпбук – это самодельная интерактивная папка с кармашками, вкладышами, окошками, которые дети могут передвигать, открывать, складывать, изучать и дополнять самостоятельно. В лэпбук собирается материал по определённой теме и дети в игровой форме получают незаметно для себя новые знания.​ ​</vt:lpstr>
      <vt:lpstr>Методы организации совместной деятельности применяемые по инновационным технологиям:​ ​</vt:lpstr>
      <vt:lpstr>Родительские конференции», «Портфолио группы», «Родительская почта», «Вечера вопросов и ответов», «Кафедра семейных традиций», «Мастер-классы», развлечения, досуги, спортивные мероприятия, фотовыставки, «Уроки мастерства», «Библиотека игр».​</vt:lpstr>
      <vt:lpstr>Очень важно не останавливаться на месте, ставить новые цели и стремиться к их достижению - это основной механизм развития личности, как воспитанника, так и педагога.​ Желаю успехов в работе и новых достижений!​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 инновационных технологий в работе с детьми дошкольного возраста»</dc:title>
  <dc:creator>Анна</dc:creator>
  <cp:lastModifiedBy>Анна</cp:lastModifiedBy>
  <cp:revision>11</cp:revision>
  <dcterms:created xsi:type="dcterms:W3CDTF">2020-03-26T06:59:22Z</dcterms:created>
  <dcterms:modified xsi:type="dcterms:W3CDTF">2020-03-26T10:34:41Z</dcterms:modified>
</cp:coreProperties>
</file>