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62" r:id="rId4"/>
    <p:sldId id="263" r:id="rId5"/>
    <p:sldId id="264" r:id="rId6"/>
    <p:sldId id="285" r:id="rId7"/>
    <p:sldId id="271" r:id="rId8"/>
    <p:sldId id="265" r:id="rId9"/>
    <p:sldId id="286" r:id="rId10"/>
    <p:sldId id="287" r:id="rId11"/>
    <p:sldId id="266" r:id="rId12"/>
    <p:sldId id="267" r:id="rId13"/>
    <p:sldId id="268" r:id="rId14"/>
    <p:sldId id="272" r:id="rId15"/>
    <p:sldId id="278" r:id="rId16"/>
    <p:sldId id="274" r:id="rId17"/>
    <p:sldId id="284" r:id="rId18"/>
    <p:sldId id="269" r:id="rId19"/>
    <p:sldId id="275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84" d="100"/>
          <a:sy n="84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E880-90B6-4E22-A879-F8D7F0DF7284}" type="datetimeFigureOut">
              <a:rPr lang="ru-RU"/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662AD-6BFB-420D-B6FD-DB1A4464231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9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62AD-6BFB-420D-B6FD-DB1A4464231B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3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62AD-6BFB-420D-B6FD-DB1A4464231B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5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9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8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0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1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69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8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3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9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8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6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F53142-EAC5-4445-8D3C-640BAFA248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5F77BC-92BE-4F6B-919B-62A0CCB00C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190F1C-2454-441E-BF1E-3D4F1DFB01C9}"/>
              </a:ext>
            </a:extLst>
          </p:cNvPr>
          <p:cNvSpPr/>
          <p:nvPr/>
        </p:nvSpPr>
        <p:spPr>
          <a:xfrm>
            <a:off x="1275038" y="3058305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графов </a:t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решении задач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02D1B-46EE-4774-AAED-6A6ECE8C5074}"/>
              </a:ext>
            </a:extLst>
          </p:cNvPr>
          <p:cNvSpPr txBox="1"/>
          <p:nvPr/>
        </p:nvSpPr>
        <p:spPr>
          <a:xfrm>
            <a:off x="323528" y="332656"/>
            <a:ext cx="112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FA5F0-2A07-4607-9D02-7C49187DBE1A}"/>
              </a:ext>
            </a:extLst>
          </p:cNvPr>
          <p:cNvSpPr txBox="1"/>
          <p:nvPr/>
        </p:nvSpPr>
        <p:spPr>
          <a:xfrm>
            <a:off x="4355976" y="5877272"/>
            <a:ext cx="4644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Автор: Александрова З.В., учитель физики и информатики, </a:t>
            </a:r>
          </a:p>
          <a:p>
            <a:pPr algn="r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МБОУ СОШ №5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Печенга, Мурманская область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98FDD-8167-45D9-92EA-38B8550BE24A}"/>
              </a:ext>
            </a:extLst>
          </p:cNvPr>
          <p:cNvSpPr txBox="1"/>
          <p:nvPr/>
        </p:nvSpPr>
        <p:spPr>
          <a:xfrm>
            <a:off x="143098" y="5964366"/>
            <a:ext cx="1120087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2018 г.</a:t>
            </a:r>
          </a:p>
        </p:txBody>
      </p:sp>
      <p:pic>
        <p:nvPicPr>
          <p:cNvPr id="1026" name="Picture 2" descr="https://cf.ppt-online.org/files/slide/l/LwYR7nO6MrpfeTVuWPaxKDhb2jIyH38iAmdX9E/slide-2.jpg">
            <a:extLst>
              <a:ext uri="{FF2B5EF4-FFF2-40B4-BE49-F238E27FC236}">
                <a16:creationId xmlns:a16="http://schemas.microsoft.com/office/drawing/2014/main" id="{A1422EDF-79E1-439B-9C66-015258EF0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3"/>
          <a:stretch/>
        </p:blipFill>
        <p:spPr bwMode="auto">
          <a:xfrm>
            <a:off x="1316234" y="506517"/>
            <a:ext cx="6120680" cy="27256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3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B431F1-B4B4-48CF-BD07-5B424B77D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" y="503591"/>
            <a:ext cx="79295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На рисунке - схема дорог, связывающих города А, Б, В, Г, Д, Е, Ж. По каждой дороге можно двигаться только в одном направлении, указанном стрелкой. Сколько существует различных путей из города А в город Ж?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DD6515E-DD7F-45BA-9589-C71293CD31A2}"/>
              </a:ext>
            </a:extLst>
          </p:cNvPr>
          <p:cNvSpPr/>
          <p:nvPr/>
        </p:nvSpPr>
        <p:spPr>
          <a:xfrm>
            <a:off x="2035969" y="3332460"/>
            <a:ext cx="357187" cy="3571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933F4F9-0720-4297-9C0E-CC211AC4B8FC}"/>
              </a:ext>
            </a:extLst>
          </p:cNvPr>
          <p:cNvSpPr/>
          <p:nvPr/>
        </p:nvSpPr>
        <p:spPr>
          <a:xfrm>
            <a:off x="3036094" y="2403773"/>
            <a:ext cx="357187" cy="357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9014008-7016-4EFA-A1E6-C545937AA413}"/>
              </a:ext>
            </a:extLst>
          </p:cNvPr>
          <p:cNvSpPr/>
          <p:nvPr/>
        </p:nvSpPr>
        <p:spPr>
          <a:xfrm>
            <a:off x="3036094" y="4332585"/>
            <a:ext cx="357187" cy="3571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C4B6D5-F481-4257-B460-38B12956B047}"/>
              </a:ext>
            </a:extLst>
          </p:cNvPr>
          <p:cNvSpPr/>
          <p:nvPr/>
        </p:nvSpPr>
        <p:spPr>
          <a:xfrm>
            <a:off x="3893344" y="3332460"/>
            <a:ext cx="357187" cy="3571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2684245-F8FC-40A0-B4D3-0959975B11C0}"/>
              </a:ext>
            </a:extLst>
          </p:cNvPr>
          <p:cNvSpPr/>
          <p:nvPr/>
        </p:nvSpPr>
        <p:spPr>
          <a:xfrm>
            <a:off x="5393531" y="2403773"/>
            <a:ext cx="357188" cy="357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35BE92D-A0C0-4C54-B5AE-4B6C130B0E4F}"/>
              </a:ext>
            </a:extLst>
          </p:cNvPr>
          <p:cNvSpPr/>
          <p:nvPr/>
        </p:nvSpPr>
        <p:spPr>
          <a:xfrm>
            <a:off x="6107906" y="3332460"/>
            <a:ext cx="357188" cy="3571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Ж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8B4E330-1385-48F0-B622-782FEC18C17C}"/>
              </a:ext>
            </a:extLst>
          </p:cNvPr>
          <p:cNvSpPr/>
          <p:nvPr/>
        </p:nvSpPr>
        <p:spPr>
          <a:xfrm>
            <a:off x="5179219" y="4261148"/>
            <a:ext cx="357187" cy="357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E8F5248-CCEA-48A9-B31E-5D0C3D4A8996}"/>
              </a:ext>
            </a:extLst>
          </p:cNvPr>
          <p:cNvCxnSpPr>
            <a:stCxn id="6" idx="7"/>
            <a:endCxn id="7" idx="3"/>
          </p:cNvCxnSpPr>
          <p:nvPr/>
        </p:nvCxnSpPr>
        <p:spPr>
          <a:xfrm rot="5400000" flipH="1" flipV="1">
            <a:off x="2376487" y="2672855"/>
            <a:ext cx="676275" cy="74771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B0C890B-6E55-497F-8800-36E287E4D832}"/>
              </a:ext>
            </a:extLst>
          </p:cNvPr>
          <p:cNvCxnSpPr>
            <a:stCxn id="6" idx="5"/>
            <a:endCxn id="8" idx="1"/>
          </p:cNvCxnSpPr>
          <p:nvPr/>
        </p:nvCxnSpPr>
        <p:spPr>
          <a:xfrm rot="16200000" flipH="1">
            <a:off x="2340768" y="3637261"/>
            <a:ext cx="747713" cy="74771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406E79F-BB95-4E90-9D38-0DF94D374E1E}"/>
              </a:ext>
            </a:extLst>
          </p:cNvPr>
          <p:cNvCxnSpPr>
            <a:stCxn id="8" idx="0"/>
            <a:endCxn id="7" idx="4"/>
          </p:cNvCxnSpPr>
          <p:nvPr/>
        </p:nvCxnSpPr>
        <p:spPr>
          <a:xfrm rot="5400000" flipH="1" flipV="1">
            <a:off x="2428081" y="3546773"/>
            <a:ext cx="1573213" cy="158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65AC144-7DF4-4177-AE0B-2473AFBC8EB6}"/>
              </a:ext>
            </a:extLst>
          </p:cNvPr>
          <p:cNvCxnSpPr>
            <a:stCxn id="7" idx="6"/>
            <a:endCxn id="10" idx="2"/>
          </p:cNvCxnSpPr>
          <p:nvPr/>
        </p:nvCxnSpPr>
        <p:spPr>
          <a:xfrm>
            <a:off x="3393281" y="2581573"/>
            <a:ext cx="2000250" cy="158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FC79551-C393-467C-8342-7A71EAD7C293}"/>
              </a:ext>
            </a:extLst>
          </p:cNvPr>
          <p:cNvCxnSpPr>
            <a:stCxn id="7" idx="5"/>
            <a:endCxn id="9" idx="1"/>
          </p:cNvCxnSpPr>
          <p:nvPr/>
        </p:nvCxnSpPr>
        <p:spPr>
          <a:xfrm rot="16200000" flipH="1">
            <a:off x="3305175" y="2744292"/>
            <a:ext cx="676275" cy="6048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0C92E40-B745-43E4-AB64-67166ACA4149}"/>
              </a:ext>
            </a:extLst>
          </p:cNvPr>
          <p:cNvCxnSpPr>
            <a:stCxn id="8" idx="7"/>
            <a:endCxn id="9" idx="3"/>
          </p:cNvCxnSpPr>
          <p:nvPr/>
        </p:nvCxnSpPr>
        <p:spPr>
          <a:xfrm rot="5400000" flipH="1" flipV="1">
            <a:off x="3269456" y="3708698"/>
            <a:ext cx="747713" cy="6048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C93F7B7-30CC-4932-A7D5-94EB00D52CE4}"/>
              </a:ext>
            </a:extLst>
          </p:cNvPr>
          <p:cNvCxnSpPr>
            <a:stCxn id="8" idx="6"/>
            <a:endCxn id="11" idx="3"/>
          </p:cNvCxnSpPr>
          <p:nvPr/>
        </p:nvCxnSpPr>
        <p:spPr>
          <a:xfrm flipV="1">
            <a:off x="3393281" y="3637260"/>
            <a:ext cx="2767013" cy="87471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0C52E53-D9C7-45D3-80B2-CABE8FCE2CB0}"/>
              </a:ext>
            </a:extLst>
          </p:cNvPr>
          <p:cNvCxnSpPr>
            <a:stCxn id="8" idx="6"/>
            <a:endCxn id="12" idx="2"/>
          </p:cNvCxnSpPr>
          <p:nvPr/>
        </p:nvCxnSpPr>
        <p:spPr>
          <a:xfrm flipV="1">
            <a:off x="3393281" y="4440535"/>
            <a:ext cx="1785938" cy="7143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1D80763-5684-4C5D-8AE0-0B35F0144A09}"/>
              </a:ext>
            </a:extLst>
          </p:cNvPr>
          <p:cNvCxnSpPr>
            <a:stCxn id="12" idx="7"/>
            <a:endCxn id="11" idx="4"/>
          </p:cNvCxnSpPr>
          <p:nvPr/>
        </p:nvCxnSpPr>
        <p:spPr>
          <a:xfrm rot="5400000" flipH="1" flipV="1">
            <a:off x="5573713" y="3599954"/>
            <a:ext cx="623887" cy="80327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65F070E-9539-4450-9807-B0C4BCAEF061}"/>
              </a:ext>
            </a:extLst>
          </p:cNvPr>
          <p:cNvCxnSpPr>
            <a:stCxn id="9" idx="6"/>
            <a:endCxn id="11" idx="2"/>
          </p:cNvCxnSpPr>
          <p:nvPr/>
        </p:nvCxnSpPr>
        <p:spPr>
          <a:xfrm>
            <a:off x="4250531" y="3511848"/>
            <a:ext cx="1857375" cy="158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CFAE617-39DA-4DFA-B1FB-B84C403AA09A}"/>
              </a:ext>
            </a:extLst>
          </p:cNvPr>
          <p:cNvCxnSpPr>
            <a:stCxn id="9" idx="7"/>
            <a:endCxn id="10" idx="3"/>
          </p:cNvCxnSpPr>
          <p:nvPr/>
        </p:nvCxnSpPr>
        <p:spPr>
          <a:xfrm rot="5400000" flipH="1" flipV="1">
            <a:off x="4483894" y="2422823"/>
            <a:ext cx="676275" cy="124777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21472A9-592A-4859-8EA7-5DC30AAF27E4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 rot="16200000" flipH="1">
            <a:off x="5591175" y="2815729"/>
            <a:ext cx="676275" cy="4619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708C05-C33F-411E-832A-4EC2E7215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" y="4962823"/>
            <a:ext cx="133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1. А-Б-Д-Ж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8A80BD-14C0-4282-839E-77DC94C72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" y="5320010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2. А-Б-Г-Д-Ж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079251-1556-4785-8FCC-5EFC03264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969" y="4962823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3. А-Б-Г-Ж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DFCE6-0DD3-4D25-AA43-AA5371C0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969" y="532001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4. А-В-Б-Д-Ж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BFAA9-CB94-46D0-BA1B-8B01A98E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031" y="4962823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5. А-В-Б-Г-Д-Ж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08507A-9628-462A-86A5-7255D377A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031" y="5320010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6. А-В-Б-Г-Ж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718467-C693-4F6F-978E-EAA4836B1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969" y="4962823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7. А-В-Г-Д-Ж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5EB533-09D8-4D40-8DF1-F954BB50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969" y="532001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8. А-В-Г-Ж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4111D2-6CCC-46AE-A0F6-CCA49F0B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594" y="4962823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9. А-В-Ж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7A9A1D-CD59-400D-8958-AFD1500C9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594" y="532001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10. А-В-Е-Ж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1A08AF-3ECD-4DE5-8AB4-C29A2E34E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406" y="5761335"/>
            <a:ext cx="169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Ответ: 10 путей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A53DE5-4A3C-4F53-8B03-83DDDBB8DC72}"/>
              </a:ext>
            </a:extLst>
          </p:cNvPr>
          <p:cNvSpPr txBox="1"/>
          <p:nvPr/>
        </p:nvSpPr>
        <p:spPr>
          <a:xfrm>
            <a:off x="162412" y="153822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3.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1E0E803-E5ED-43FE-9668-393B3DD9A272}"/>
              </a:ext>
            </a:extLst>
          </p:cNvPr>
          <p:cNvSpPr/>
          <p:nvPr/>
        </p:nvSpPr>
        <p:spPr>
          <a:xfrm>
            <a:off x="535780" y="4885034"/>
            <a:ext cx="8356699" cy="1352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3" presetClass="emph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3" presetClass="emph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3" presetClass="emph" presetSubtype="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3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3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3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3" presetClass="emph" presetSubtype="0" fill="hold" grpId="6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3" presetClass="emph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3" presetClass="emph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3" presetClass="emph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3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3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3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23" presetClass="emph" presetSubtype="0" fill="hold" grpId="8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23" presetClass="emph" presetSubtype="0" fill="hold" grpId="7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3" presetClass="emph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3" presetClass="emph" presetSubtype="0" fill="hold" grpId="7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3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23" presetClass="emph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23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3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3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3" presetClass="emph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23" presetClass="emph" presetSubtype="0" fill="hold" grpId="10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3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23" presetClass="emph" presetSubtype="0" fill="hold" grpId="8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3" presetClass="emph" presetSubtype="0" fill="hold" grpId="6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23" presetClass="emph" presetSubtype="0" fill="hold" grpId="6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3" presetClass="emph" presetSubtype="0" fill="hold" grpId="8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3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23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23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3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23" presetClass="emph" presetSubtype="0" fill="hold" grpId="12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23" presetClass="emph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23" presetClass="emph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23" presetClass="emph" presetSubtype="0" fill="hold" grpId="8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23" presetClass="emph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23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23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23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23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23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500"/>
                            </p:stCondLst>
                            <p:childTnLst>
                              <p:par>
                                <p:cTn id="673" presetID="23" presetClass="emph" presetSubtype="0" fill="hold" grpId="14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23" presetClass="emph" presetSubtype="0" fill="hold" grpId="7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23" presetClass="emph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23" presetClass="emph" presetSubtype="0" fill="hold" grpId="8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23" presetClass="emph" presetSubtype="0" fill="hold" grpId="1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23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23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23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23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500"/>
                            </p:stCondLst>
                            <p:childTnLst>
                              <p:par>
                                <p:cTn id="759" presetID="23" presetClass="emph" presetSubtype="0" fill="hold" grpId="16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23" presetClass="emph" presetSubtype="0" fill="hold" grpId="9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23" presetClass="emph" presetSubtype="0" fill="hold" grpId="1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23" presetClass="emph" presetSubtype="0" fill="hold" grpId="14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23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23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23" presetClass="emph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500"/>
                            </p:stCondLst>
                            <p:childTnLst>
                              <p:par>
                                <p:cTn id="825" presetID="23" presetClass="emph" presetSubtype="0" fill="hold" grpId="18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3" presetClass="emph" presetSubtype="0" fill="hold" grpId="1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23" presetClass="emph" presetSubtype="0" fill="hold" grpId="16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0" fill="hold">
                      <p:stCondLst>
                        <p:cond delay="indefinite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23" presetClass="emph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23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23" presetClass="emph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500"/>
                            </p:stCondLst>
                            <p:childTnLst>
                              <p:par>
                                <p:cTn id="891" presetID="23" presetClass="emph" presetSubtype="0" fill="hold" grpId="20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23" presetClass="emph" presetSubtype="0" fill="hold" grpId="1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23" presetClass="emph" presetSubtype="0" fill="hold" grpId="18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6" grpId="12" animBg="1"/>
      <p:bldP spid="6" grpId="13" animBg="1"/>
      <p:bldP spid="6" grpId="14" animBg="1"/>
      <p:bldP spid="6" grpId="15" animBg="1"/>
      <p:bldP spid="6" grpId="16" animBg="1"/>
      <p:bldP spid="6" grpId="17" animBg="1"/>
      <p:bldP spid="6" grpId="18" animBg="1"/>
      <p:bldP spid="6" grpId="19" animBg="1"/>
      <p:bldP spid="6" grpId="20" animBg="1"/>
      <p:bldP spid="7" grpId="0" animBg="1"/>
      <p:bldP spid="7" grpId="1" animBg="1"/>
      <p:bldP spid="7" grpId="2" animBg="1" autoUpdateAnimBg="0"/>
      <p:bldP spid="7" grpId="3" animBg="1"/>
      <p:bldP spid="7" grpId="4" animBg="1"/>
      <p:bldP spid="7" grpId="5" animBg="1"/>
      <p:bldP spid="7" grpId="6" animBg="1"/>
      <p:bldP spid="7" grpId="7" animBg="1" autoUpdateAnimBg="0"/>
      <p:bldP spid="7" grpId="8" animBg="1"/>
      <p:bldP spid="7" grpId="9" animBg="1"/>
      <p:bldP spid="7" grpId="10" animBg="1"/>
      <p:bldP spid="7" grpId="11" animBg="1"/>
      <p:bldP spid="7" grpId="12" animBg="1"/>
      <p:bldP spid="8" grpId="0" animBg="1"/>
      <p:bldP spid="8" grpId="1" animBg="1"/>
      <p:bldP spid="8" grpId="2" animBg="1" autoUpdateAnimBg="0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8" grpId="13" animBg="1"/>
      <p:bldP spid="8" grpId="14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10" grpId="0" animBg="1"/>
      <p:bldP spid="10" grpId="1" animBg="1"/>
      <p:bldP spid="10" grpId="2" animBg="1" autoUpdateAnimBg="0"/>
      <p:bldP spid="10" grpId="3" animBg="1"/>
      <p:bldP spid="10" grpId="4" animBg="1"/>
      <p:bldP spid="10" grpId="5" animBg="1" autoUpdateAnimBg="0"/>
      <p:bldP spid="10" grpId="6" animBg="1"/>
      <p:bldP spid="10" grpId="7" animBg="1"/>
      <p:bldP spid="10" grpId="8" animBg="1"/>
      <p:bldP spid="10" grpId="9" animBg="1"/>
      <p:bldP spid="10" grpId="10" animBg="1"/>
      <p:bldP spid="11" grpId="0" animBg="1"/>
      <p:bldP spid="11" grpId="1" animBg="1"/>
      <p:bldP spid="11" grpId="2" animBg="1" autoUpdateAnimBg="0"/>
      <p:bldP spid="11" grpId="3" animBg="1"/>
      <p:bldP spid="11" grpId="4" animBg="1"/>
      <p:bldP spid="11" grpId="5" animBg="1"/>
      <p:bldP spid="11" grpId="6" animBg="1"/>
      <p:bldP spid="11" grpId="7" animBg="1" autoUpdateAnimBg="0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2" grpId="0" animBg="1"/>
      <p:bldP spid="12" grpId="1" animBg="1"/>
      <p:bldP spid="12" grpId="2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940556-14F8-46FC-B898-ECDFC8D5FBEB}"/>
              </a:ext>
            </a:extLst>
          </p:cNvPr>
          <p:cNvSpPr txBox="1"/>
          <p:nvPr/>
        </p:nvSpPr>
        <p:spPr>
          <a:xfrm>
            <a:off x="467544" y="260787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4.</a:t>
            </a:r>
          </a:p>
        </p:txBody>
      </p:sp>
      <p:pic>
        <p:nvPicPr>
          <p:cNvPr id="5" name="Рисунок 4" descr="https://55341418bc55394fbe0f-65d6d0e87ce8126fb80e16752287ad6c.ssl.cf1.rackcdn.com/40260b9a-ab59-11e3-b34e-08606e697fd7/thumb.jpeg">
            <a:extLst>
              <a:ext uri="{FF2B5EF4-FFF2-40B4-BE49-F238E27FC236}">
                <a16:creationId xmlns:a16="http://schemas.microsoft.com/office/drawing/2014/main" id="{4F03325C-BF9C-4089-BE58-7BDAAE7842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86" y="1124744"/>
            <a:ext cx="604867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0DEED697-A4CC-4046-AFFE-AEB790D751A2}"/>
              </a:ext>
            </a:extLst>
          </p:cNvPr>
          <p:cNvSpPr/>
          <p:nvPr/>
        </p:nvSpPr>
        <p:spPr>
          <a:xfrm rot="779229">
            <a:off x="4047976" y="2217644"/>
            <a:ext cx="3784353" cy="4098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AAB37-C109-4B91-B3D7-393C0549927E}"/>
              </a:ext>
            </a:extLst>
          </p:cNvPr>
          <p:cNvSpPr txBox="1"/>
          <p:nvPr/>
        </p:nvSpPr>
        <p:spPr>
          <a:xfrm>
            <a:off x="467544" y="260787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3.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78D18B-10E9-41EF-BBAA-FFCE89E3DFDA}"/>
              </a:ext>
            </a:extLst>
          </p:cNvPr>
          <p:cNvSpPr/>
          <p:nvPr/>
        </p:nvSpPr>
        <p:spPr>
          <a:xfrm>
            <a:off x="971600" y="770534"/>
            <a:ext cx="7909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Наташи есть 2 конверта: обычный и авиа, и 3 марки: прямоугольная, квадратная и треугольная. Сколькими способами Наташа может выбрать конверт и марку, чтобы отправить письмо?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https://55341418bc55394fbe0f-65d6d0e87ce8126fb80e16752287ad6c.ssl.cf1.rackcdn.com/282ae68e-adc3-11e3-ac9d-08606e697fd7/thumb.jpeg">
            <a:extLst>
              <a:ext uri="{FF2B5EF4-FFF2-40B4-BE49-F238E27FC236}">
                <a16:creationId xmlns:a16="http://schemas.microsoft.com/office/drawing/2014/main" id="{6916A661-E920-4531-94DC-A8A2114D34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6978193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1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F496BC-AC92-48CC-B0F6-EEA1876E30B1}"/>
              </a:ext>
            </a:extLst>
          </p:cNvPr>
          <p:cNvSpPr txBox="1"/>
          <p:nvPr/>
        </p:nvSpPr>
        <p:spPr>
          <a:xfrm>
            <a:off x="467544" y="260787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5.</a:t>
            </a:r>
          </a:p>
        </p:txBody>
      </p:sp>
      <p:pic>
        <p:nvPicPr>
          <p:cNvPr id="5" name="Рисунок 4" descr="https://55341418bc55394fbe0f-65d6d0e87ce8126fb80e16752287ad6c.ssl.cf1.rackcdn.com/75e3e2ce-ab5a-11e3-9fbd-08606e697fd7/thumb.jpeg">
            <a:extLst>
              <a:ext uri="{FF2B5EF4-FFF2-40B4-BE49-F238E27FC236}">
                <a16:creationId xmlns:a16="http://schemas.microsoft.com/office/drawing/2014/main" id="{BB8385DF-C4B3-4978-99DF-B8BEA92319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78" y="892101"/>
            <a:ext cx="6101228" cy="48667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9E95F1-2B8D-4CCC-9CD3-E08B2EC2402A}"/>
              </a:ext>
            </a:extLst>
          </p:cNvPr>
          <p:cNvSpPr/>
          <p:nvPr/>
        </p:nvSpPr>
        <p:spPr>
          <a:xfrm>
            <a:off x="611560" y="494116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30303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Решение: </a:t>
            </a:r>
            <a:r>
              <a:rPr lang="ru-RU" sz="2000" dirty="0">
                <a:solidFill>
                  <a:srgbClr val="30303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Обозначим ученых вершинами графа и проведем от каждой вершины линии к четырем другим вершинам. Получаем 10 линий, которые и будут считаться рукопожатиями.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605B80-A87E-46D4-97B7-54C52D6339F2}"/>
              </a:ext>
            </a:extLst>
          </p:cNvPr>
          <p:cNvSpPr/>
          <p:nvPr/>
        </p:nvSpPr>
        <p:spPr>
          <a:xfrm>
            <a:off x="467544" y="2060848"/>
            <a:ext cx="8424936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3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74" y="445271"/>
            <a:ext cx="864096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+mn-lt"/>
              </a:rPr>
              <a:t>Определить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кратчайшее расстояние </a:t>
            </a:r>
            <a:r>
              <a:rPr lang="ru-RU" sz="2400" dirty="0">
                <a:latin typeface="+mn-lt"/>
              </a:rPr>
              <a:t>между наиболее удаленными друг от друга пунктами.</a:t>
            </a: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174535"/>
              </p:ext>
            </p:extLst>
          </p:nvPr>
        </p:nvGraphicFramePr>
        <p:xfrm>
          <a:off x="807029" y="1798369"/>
          <a:ext cx="3384375" cy="2895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7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6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C00000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C00000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C00000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C00000"/>
                          </a:solidFill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83949" y="1197694"/>
            <a:ext cx="14434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 – В ?</a:t>
            </a:r>
          </a:p>
        </p:txBody>
      </p:sp>
      <p:sp>
        <p:nvSpPr>
          <p:cNvPr id="22" name="Овал 21"/>
          <p:cNvSpPr/>
          <p:nvPr/>
        </p:nvSpPr>
        <p:spPr>
          <a:xfrm>
            <a:off x="5330785" y="2152349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</a:t>
            </a:r>
          </a:p>
        </p:txBody>
      </p:sp>
      <p:cxnSp>
        <p:nvCxnSpPr>
          <p:cNvPr id="24" name="Прямая соединительная линия 23"/>
          <p:cNvCxnSpPr>
            <a:stCxn id="22" idx="3"/>
          </p:cNvCxnSpPr>
          <p:nvPr/>
        </p:nvCxnSpPr>
        <p:spPr>
          <a:xfrm flipH="1">
            <a:off x="5114761" y="2705513"/>
            <a:ext cx="310932" cy="431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2" idx="5"/>
          </p:cNvCxnSpPr>
          <p:nvPr/>
        </p:nvCxnSpPr>
        <p:spPr>
          <a:xfrm>
            <a:off x="5883949" y="2705513"/>
            <a:ext cx="238924" cy="431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628562" y="3094441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</a:t>
            </a:r>
          </a:p>
        </p:txBody>
      </p:sp>
      <p:sp>
        <p:nvSpPr>
          <p:cNvPr id="37" name="Овал 36"/>
          <p:cNvSpPr/>
          <p:nvPr/>
        </p:nvSpPr>
        <p:spPr>
          <a:xfrm>
            <a:off x="5934099" y="3094441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95511" y="2443903"/>
            <a:ext cx="25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2597" y="2518273"/>
            <a:ext cx="249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5682915" y="3618756"/>
            <a:ext cx="310932" cy="431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62709" y="3618756"/>
            <a:ext cx="238924" cy="431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5290963" y="4045897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</a:t>
            </a:r>
          </a:p>
        </p:txBody>
      </p:sp>
      <p:sp>
        <p:nvSpPr>
          <p:cNvPr id="48" name="Овал 47"/>
          <p:cNvSpPr/>
          <p:nvPr/>
        </p:nvSpPr>
        <p:spPr>
          <a:xfrm>
            <a:off x="6462709" y="4050506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30785" y="3483640"/>
            <a:ext cx="55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98246" y="3618756"/>
            <a:ext cx="49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6941557" y="4619829"/>
            <a:ext cx="238924" cy="431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6941557" y="5046351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54006" y="4436968"/>
            <a:ext cx="49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42011" y="585661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5+3+7 = 15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975B12-B70F-4524-8F1A-94D35D1B1AD1}"/>
              </a:ext>
            </a:extLst>
          </p:cNvPr>
          <p:cNvSpPr txBox="1"/>
          <p:nvPr/>
        </p:nvSpPr>
        <p:spPr>
          <a:xfrm>
            <a:off x="335150" y="34398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6.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C0893C-FD6E-4985-9ADF-2062222B9218}"/>
              </a:ext>
            </a:extLst>
          </p:cNvPr>
          <p:cNvSpPr/>
          <p:nvPr/>
        </p:nvSpPr>
        <p:spPr>
          <a:xfrm>
            <a:off x="4427984" y="1798369"/>
            <a:ext cx="3672408" cy="451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4" grpId="0" animBg="1"/>
      <p:bldP spid="37" grpId="0" animBg="1"/>
      <p:bldP spid="38" grpId="0"/>
      <p:bldP spid="39" grpId="0"/>
      <p:bldP spid="44" grpId="0" animBg="1"/>
      <p:bldP spid="48" grpId="0" animBg="1"/>
      <p:bldP spid="49" grpId="0"/>
      <p:bldP spid="50" grpId="0"/>
      <p:bldP spid="54" grpId="0" animBg="1"/>
      <p:bldP spid="55" grpId="0"/>
      <p:bldP spid="56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>
            <a:extLst>
              <a:ext uri="{FF2B5EF4-FFF2-40B4-BE49-F238E27FC236}">
                <a16:creationId xmlns:a16="http://schemas.microsoft.com/office/drawing/2014/main" id="{529AB29D-984F-40B9-AEB2-C1F352969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19" y="1830136"/>
            <a:ext cx="4249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1.  Определение вершины.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2. </a:t>
            </a:r>
            <a:r>
              <a:rPr lang="ru-RU" altLang="ru-RU" sz="1800" dirty="0"/>
              <a:t>Построение графа.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460BFE7-8FE6-4AB5-8BD7-623B6AD3727C}"/>
              </a:ext>
            </a:extLst>
          </p:cNvPr>
          <p:cNvSpPr/>
          <p:nvPr/>
        </p:nvSpPr>
        <p:spPr>
          <a:xfrm>
            <a:off x="971550" y="4581525"/>
            <a:ext cx="144463" cy="144463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B2E1C3A-A702-426D-8F58-17D8FB3ABFD3}"/>
              </a:ext>
            </a:extLst>
          </p:cNvPr>
          <p:cNvSpPr/>
          <p:nvPr/>
        </p:nvSpPr>
        <p:spPr>
          <a:xfrm>
            <a:off x="755650" y="5516563"/>
            <a:ext cx="144463" cy="14446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3151163D-3184-452D-907C-D02BB900C234}"/>
              </a:ext>
            </a:extLst>
          </p:cNvPr>
          <p:cNvSpPr/>
          <p:nvPr/>
        </p:nvSpPr>
        <p:spPr bwMode="auto">
          <a:xfrm>
            <a:off x="2411413" y="3932238"/>
            <a:ext cx="144462" cy="14446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6783B48-E93B-4771-85B0-14972C4D06D1}"/>
              </a:ext>
            </a:extLst>
          </p:cNvPr>
          <p:cNvCxnSpPr>
            <a:stCxn id="11" idx="0"/>
          </p:cNvCxnSpPr>
          <p:nvPr/>
        </p:nvCxnSpPr>
        <p:spPr bwMode="auto">
          <a:xfrm rot="16200000" flipH="1">
            <a:off x="1614488" y="3757612"/>
            <a:ext cx="965200" cy="73977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F502D7EB-D7CD-4726-9CA7-6DF829573ADB}"/>
              </a:ext>
            </a:extLst>
          </p:cNvPr>
          <p:cNvCxnSpPr/>
          <p:nvPr/>
        </p:nvCxnSpPr>
        <p:spPr bwMode="auto">
          <a:xfrm rot="16200000" flipH="1">
            <a:off x="2484438" y="4652963"/>
            <a:ext cx="482600" cy="4826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56">
            <a:extLst>
              <a:ext uri="{FF2B5EF4-FFF2-40B4-BE49-F238E27FC236}">
                <a16:creationId xmlns:a16="http://schemas.microsoft.com/office/drawing/2014/main" id="{978FA5E5-1A42-46F7-9CBC-34B8529B4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12" y="5837984"/>
            <a:ext cx="2190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3. </a:t>
            </a:r>
            <a:r>
              <a:rPr lang="ru-RU" altLang="ru-RU" sz="2000" dirty="0"/>
              <a:t>Ответ </a:t>
            </a:r>
            <a:r>
              <a:rPr lang="en-US" altLang="ru-RU" sz="2000" dirty="0"/>
              <a:t>ABDEF=12</a:t>
            </a:r>
            <a:endParaRPr lang="ru-RU" altLang="ru-RU" sz="2000" dirty="0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22EA8AC0-840B-40F9-8B46-5C696C11FD53}"/>
              </a:ext>
            </a:extLst>
          </p:cNvPr>
          <p:cNvCxnSpPr/>
          <p:nvPr/>
        </p:nvCxnSpPr>
        <p:spPr bwMode="auto">
          <a:xfrm rot="16200000" flipH="1">
            <a:off x="827088" y="5589588"/>
            <a:ext cx="482600" cy="4826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TextBox 30">
            <a:extLst>
              <a:ext uri="{FF2B5EF4-FFF2-40B4-BE49-F238E27FC236}">
                <a16:creationId xmlns:a16="http://schemas.microsoft.com/office/drawing/2014/main" id="{AF77A968-CFFB-40C8-ABE3-FA8B6B62B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860800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/>
              <a:t>E</a:t>
            </a:r>
            <a:r>
              <a:rPr lang="ru-RU" altLang="ru-RU" sz="2400" b="1"/>
              <a:t>,2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D3909AD3-FF1B-498C-B118-6703007A302F}"/>
              </a:ext>
            </a:extLst>
          </p:cNvPr>
          <p:cNvSpPr/>
          <p:nvPr/>
        </p:nvSpPr>
        <p:spPr bwMode="auto">
          <a:xfrm>
            <a:off x="2916238" y="4292600"/>
            <a:ext cx="144462" cy="144463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231" name="Группа 59">
            <a:extLst>
              <a:ext uri="{FF2B5EF4-FFF2-40B4-BE49-F238E27FC236}">
                <a16:creationId xmlns:a16="http://schemas.microsoft.com/office/drawing/2014/main" id="{42DA864B-8B36-4DCE-8BC9-345CA30E302B}"/>
              </a:ext>
            </a:extLst>
          </p:cNvPr>
          <p:cNvGrpSpPr>
            <a:grpSpLocks/>
          </p:cNvGrpSpPr>
          <p:nvPr/>
        </p:nvGrpSpPr>
        <p:grpSpPr bwMode="auto">
          <a:xfrm>
            <a:off x="0" y="2708275"/>
            <a:ext cx="4156803" cy="3701563"/>
            <a:chOff x="0" y="2708920"/>
            <a:chExt cx="4156197" cy="3701424"/>
          </a:xfrm>
        </p:grpSpPr>
        <p:grpSp>
          <p:nvGrpSpPr>
            <p:cNvPr id="9232" name="Группа 11">
              <a:extLst>
                <a:ext uri="{FF2B5EF4-FFF2-40B4-BE49-F238E27FC236}">
                  <a16:creationId xmlns:a16="http://schemas.microsoft.com/office/drawing/2014/main" id="{BB4DE683-8BE9-4EE5-8D7A-6FDE2E28F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646" y="2924940"/>
              <a:ext cx="216018" cy="720068"/>
              <a:chOff x="1187624" y="3284984"/>
              <a:chExt cx="144016" cy="792088"/>
            </a:xfrm>
          </p:grpSpPr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77B72F3D-21C0-4D7A-BF5F-9CAD5645882C}"/>
                  </a:ext>
                </a:extLst>
              </p:cNvPr>
              <p:cNvCxnSpPr/>
              <p:nvPr/>
            </p:nvCxnSpPr>
            <p:spPr>
              <a:xfrm rot="5400000">
                <a:off x="935239" y="3753702"/>
                <a:ext cx="647845" cy="0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B43069C2-7A3E-4DD6-9FBA-4FED37BD25B5}"/>
                  </a:ext>
                </a:extLst>
              </p:cNvPr>
              <p:cNvSpPr/>
              <p:nvPr/>
            </p:nvSpPr>
            <p:spPr>
              <a:xfrm>
                <a:off x="1187203" y="3284843"/>
                <a:ext cx="143917" cy="144936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7531EC57-7904-4F89-8182-DF5DC4665944}"/>
                  </a:ext>
                </a:extLst>
              </p:cNvPr>
              <p:cNvSpPr/>
              <p:nvPr/>
            </p:nvSpPr>
            <p:spPr>
              <a:xfrm flipV="1">
                <a:off x="1187203" y="3932689"/>
                <a:ext cx="143917" cy="14493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233" name="TextBox 12">
              <a:extLst>
                <a:ext uri="{FF2B5EF4-FFF2-40B4-BE49-F238E27FC236}">
                  <a16:creationId xmlns:a16="http://schemas.microsoft.com/office/drawing/2014/main" id="{38BAF5F5-85CF-48A4-8CAB-E4663CF77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15" y="2708920"/>
              <a:ext cx="370605" cy="4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A</a:t>
              </a:r>
              <a:endParaRPr lang="ru-RU" altLang="ru-RU" sz="2400" b="1"/>
            </a:p>
          </p:txBody>
        </p:sp>
        <p:sp>
          <p:nvSpPr>
            <p:cNvPr id="9234" name="TextBox 13">
              <a:extLst>
                <a:ext uri="{FF2B5EF4-FFF2-40B4-BE49-F238E27FC236}">
                  <a16:creationId xmlns:a16="http://schemas.microsoft.com/office/drawing/2014/main" id="{43A6FFB3-C18F-46ED-A039-6E7608A24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3284984"/>
              <a:ext cx="5896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B</a:t>
              </a:r>
              <a:r>
                <a:rPr lang="ru-RU" altLang="ru-RU" sz="2400" b="1"/>
                <a:t>,3</a:t>
              </a:r>
            </a:p>
          </p:txBody>
        </p:sp>
        <p:sp>
          <p:nvSpPr>
            <p:cNvPr id="9235" name="TextBox 14">
              <a:extLst>
                <a:ext uri="{FF2B5EF4-FFF2-40B4-BE49-F238E27FC236}">
                  <a16:creationId xmlns:a16="http://schemas.microsoft.com/office/drawing/2014/main" id="{15F5AA6B-4253-4DC2-9A3E-B612C73A1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59" y="3068954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3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C04BEE6C-F9C6-4242-A1A1-39CE6BD6A611}"/>
                </a:ext>
              </a:extLst>
            </p:cNvPr>
            <p:cNvCxnSpPr/>
            <p:nvPr/>
          </p:nvCxnSpPr>
          <p:spPr bwMode="auto">
            <a:xfrm rot="16200000" flipH="1" flipV="1">
              <a:off x="858656" y="3790004"/>
              <a:ext cx="1047711" cy="679351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TextBox 22">
              <a:extLst>
                <a:ext uri="{FF2B5EF4-FFF2-40B4-BE49-F238E27FC236}">
                  <a16:creationId xmlns:a16="http://schemas.microsoft.com/office/drawing/2014/main" id="{1EF360BE-45B0-4C76-924D-0356FDA31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4149080"/>
              <a:ext cx="582703" cy="46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C</a:t>
              </a:r>
              <a:r>
                <a:rPr lang="ru-RU" altLang="ru-RU" sz="2400" b="1"/>
                <a:t>,7</a:t>
              </a:r>
            </a:p>
          </p:txBody>
        </p:sp>
        <p:sp>
          <p:nvSpPr>
            <p:cNvPr id="9238" name="TextBox 23">
              <a:extLst>
                <a:ext uri="{FF2B5EF4-FFF2-40B4-BE49-F238E27FC236}">
                  <a16:creationId xmlns:a16="http://schemas.microsoft.com/office/drawing/2014/main" id="{1A39D380-90E1-4DA3-BC9B-B2106FD80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3956" y="3789021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7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sp>
          <p:nvSpPr>
            <p:cNvPr id="9239" name="TextBox 30">
              <a:extLst>
                <a:ext uri="{FF2B5EF4-FFF2-40B4-BE49-F238E27FC236}">
                  <a16:creationId xmlns:a16="http://schemas.microsoft.com/office/drawing/2014/main" id="{86A37CE2-4EE5-47DD-91CF-813722B0E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229200"/>
              <a:ext cx="570907" cy="46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E</a:t>
              </a:r>
              <a:r>
                <a:rPr lang="ru-RU" altLang="ru-RU" sz="2400" b="1"/>
                <a:t>,5</a:t>
              </a:r>
            </a:p>
          </p:txBody>
        </p:sp>
        <p:sp>
          <p:nvSpPr>
            <p:cNvPr id="9240" name="TextBox 31">
              <a:extLst>
                <a:ext uri="{FF2B5EF4-FFF2-40B4-BE49-F238E27FC236}">
                  <a16:creationId xmlns:a16="http://schemas.microsoft.com/office/drawing/2014/main" id="{D8ADC3DA-9A0B-48A7-9E94-A07C982BD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59" y="4005042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7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1B055D99-9C19-46E0-88BF-804C79D2D7E1}"/>
                </a:ext>
              </a:extLst>
            </p:cNvPr>
            <p:cNvCxnSpPr>
              <a:endCxn id="37" idx="1"/>
            </p:cNvCxnSpPr>
            <p:nvPr/>
          </p:nvCxnSpPr>
          <p:spPr bwMode="auto">
            <a:xfrm>
              <a:off x="1763456" y="3572488"/>
              <a:ext cx="668240" cy="380986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2" name="TextBox 37">
              <a:extLst>
                <a:ext uri="{FF2B5EF4-FFF2-40B4-BE49-F238E27FC236}">
                  <a16:creationId xmlns:a16="http://schemas.microsoft.com/office/drawing/2014/main" id="{76CBCD53-FEF0-48D3-81CE-FBE72CAC5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501008"/>
              <a:ext cx="607451" cy="46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D</a:t>
              </a:r>
              <a:r>
                <a:rPr lang="ru-RU" altLang="ru-RU" sz="2400" b="1"/>
                <a:t>,4</a:t>
              </a:r>
            </a:p>
          </p:txBody>
        </p:sp>
        <p:sp>
          <p:nvSpPr>
            <p:cNvPr id="9243" name="TextBox 41">
              <a:extLst>
                <a:ext uri="{FF2B5EF4-FFF2-40B4-BE49-F238E27FC236}">
                  <a16:creationId xmlns:a16="http://schemas.microsoft.com/office/drawing/2014/main" id="{B363B624-FFFA-42B8-B6E2-77E9E0923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677" y="3428988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4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094A0983-71E4-4EBC-AA67-F514D37C4E7B}"/>
                </a:ext>
              </a:extLst>
            </p:cNvPr>
            <p:cNvCxnSpPr/>
            <p:nvPr/>
          </p:nvCxnSpPr>
          <p:spPr bwMode="auto">
            <a:xfrm rot="5400000">
              <a:off x="476925" y="5024214"/>
              <a:ext cx="915954" cy="215869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5" name="TextBox 44">
              <a:extLst>
                <a:ext uri="{FF2B5EF4-FFF2-40B4-BE49-F238E27FC236}">
                  <a16:creationId xmlns:a16="http://schemas.microsoft.com/office/drawing/2014/main" id="{39E82385-49FE-494E-B40F-15658717E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4941168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5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C4B7CCE3-C49D-4760-AD25-CFB72F6BF855}"/>
                </a:ext>
              </a:extLst>
            </p:cNvPr>
            <p:cNvCxnSpPr/>
            <p:nvPr/>
          </p:nvCxnSpPr>
          <p:spPr bwMode="auto">
            <a:xfrm>
              <a:off x="2482488" y="4004271"/>
              <a:ext cx="504751" cy="360349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7" name="TextBox 47">
              <a:extLst>
                <a:ext uri="{FF2B5EF4-FFF2-40B4-BE49-F238E27FC236}">
                  <a16:creationId xmlns:a16="http://schemas.microsoft.com/office/drawing/2014/main" id="{2078F7ED-F115-4065-9B84-A6B715972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726" y="4149055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2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sp>
          <p:nvSpPr>
            <p:cNvPr id="9248" name="TextBox 51">
              <a:extLst>
                <a:ext uri="{FF2B5EF4-FFF2-40B4-BE49-F238E27FC236}">
                  <a16:creationId xmlns:a16="http://schemas.microsoft.com/office/drawing/2014/main" id="{414AFCBE-C109-4815-B8F4-926B0A380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145" y="5263739"/>
              <a:ext cx="6905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dirty="0"/>
                <a:t>F</a:t>
              </a:r>
              <a:r>
                <a:rPr lang="ru-RU" altLang="ru-RU" sz="2400" b="1" dirty="0"/>
                <a:t>,13</a:t>
              </a: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37704F25-F0CC-43D7-9B95-042266D53558}"/>
                </a:ext>
              </a:extLst>
            </p:cNvPr>
            <p:cNvSpPr/>
            <p:nvPr/>
          </p:nvSpPr>
          <p:spPr bwMode="auto">
            <a:xfrm>
              <a:off x="2842799" y="5012297"/>
              <a:ext cx="146029" cy="1444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50" name="TextBox 53">
              <a:extLst>
                <a:ext uri="{FF2B5EF4-FFF2-40B4-BE49-F238E27FC236}">
                  <a16:creationId xmlns:a16="http://schemas.microsoft.com/office/drawing/2014/main" id="{2A6D2454-3FA9-4989-9151-2F3EF57CC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733" y="4581096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3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FFEA8E1-4372-4F89-AF63-FA7C48821EE5}"/>
                </a:ext>
              </a:extLst>
            </p:cNvPr>
            <p:cNvSpPr/>
            <p:nvPr/>
          </p:nvSpPr>
          <p:spPr bwMode="auto">
            <a:xfrm>
              <a:off x="1187277" y="5948886"/>
              <a:ext cx="144442" cy="1444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52" name="TextBox 53">
              <a:extLst>
                <a:ext uri="{FF2B5EF4-FFF2-40B4-BE49-F238E27FC236}">
                  <a16:creationId xmlns:a16="http://schemas.microsoft.com/office/drawing/2014/main" id="{DC3CF6D2-0CA7-4A54-AE8E-9A3EB62A1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549" y="5517232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3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sp>
          <p:nvSpPr>
            <p:cNvPr id="9253" name="TextBox 51">
              <a:extLst>
                <a:ext uri="{FF2B5EF4-FFF2-40B4-BE49-F238E27FC236}">
                  <a16:creationId xmlns:a16="http://schemas.microsoft.com/office/drawing/2014/main" id="{F889D7CF-FE32-4D7D-873D-1D86D1915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578" y="5948679"/>
              <a:ext cx="6905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dirty="0"/>
                <a:t>F</a:t>
              </a:r>
              <a:r>
                <a:rPr lang="ru-RU" altLang="ru-RU" sz="2400" b="1" dirty="0"/>
                <a:t>,18</a:t>
              </a:r>
            </a:p>
          </p:txBody>
        </p:sp>
        <p:sp>
          <p:nvSpPr>
            <p:cNvPr id="9254" name="TextBox 30">
              <a:extLst>
                <a:ext uri="{FF2B5EF4-FFF2-40B4-BE49-F238E27FC236}">
                  <a16:creationId xmlns:a16="http://schemas.microsoft.com/office/drawing/2014/main" id="{DD97935B-F341-44CD-8F7D-DA5D6BA02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80" y="4581128"/>
              <a:ext cx="570907" cy="46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E</a:t>
              </a:r>
              <a:r>
                <a:rPr lang="ru-RU" altLang="ru-RU" sz="2400" b="1"/>
                <a:t>,7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49D5596E-14A9-47AA-9A6C-590148C3B263}"/>
                </a:ext>
              </a:extLst>
            </p:cNvPr>
            <p:cNvSpPr/>
            <p:nvPr/>
          </p:nvSpPr>
          <p:spPr bwMode="auto">
            <a:xfrm>
              <a:off x="2411062" y="4582100"/>
              <a:ext cx="144441" cy="14445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56" name="TextBox 51">
              <a:extLst>
                <a:ext uri="{FF2B5EF4-FFF2-40B4-BE49-F238E27FC236}">
                  <a16:creationId xmlns:a16="http://schemas.microsoft.com/office/drawing/2014/main" id="{AD3E8192-9342-4181-8724-0CB3FC1C6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723" y="4491357"/>
              <a:ext cx="690474" cy="46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dirty="0"/>
                <a:t>F</a:t>
              </a:r>
              <a:r>
                <a:rPr lang="ru-RU" altLang="ru-RU" sz="2400" b="1" dirty="0"/>
                <a:t>,12</a:t>
              </a: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9C521B0C-3B52-4D20-85B8-973A0574C4E9}"/>
                </a:ext>
              </a:extLst>
            </p:cNvPr>
            <p:cNvSpPr/>
            <p:nvPr/>
          </p:nvSpPr>
          <p:spPr bwMode="auto">
            <a:xfrm>
              <a:off x="3276122" y="4653535"/>
              <a:ext cx="144442" cy="1444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58" name="TextBox 53">
              <a:extLst>
                <a:ext uri="{FF2B5EF4-FFF2-40B4-BE49-F238E27FC236}">
                  <a16:creationId xmlns:a16="http://schemas.microsoft.com/office/drawing/2014/main" id="{AD6E8A0D-8DD0-473F-B64C-01B2B8C23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1789" y="4293096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3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E700C158-E729-4634-B62A-1B978BBBC4B5}"/>
                </a:ext>
              </a:extLst>
            </p:cNvPr>
            <p:cNvCxnSpPr>
              <a:endCxn id="52" idx="7"/>
            </p:cNvCxnSpPr>
            <p:nvPr/>
          </p:nvCxnSpPr>
          <p:spPr bwMode="auto">
            <a:xfrm>
              <a:off x="2915813" y="4315410"/>
              <a:ext cx="484116" cy="358762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D5BEB4-1B12-461A-832D-BF10E444E655}"/>
              </a:ext>
            </a:extLst>
          </p:cNvPr>
          <p:cNvSpPr txBox="1"/>
          <p:nvPr/>
        </p:nvSpPr>
        <p:spPr>
          <a:xfrm>
            <a:off x="5422896" y="12975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7.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1839A45-53CB-489B-8678-2AB57E73BEFD}"/>
              </a:ext>
            </a:extLst>
          </p:cNvPr>
          <p:cNvSpPr/>
          <p:nvPr/>
        </p:nvSpPr>
        <p:spPr>
          <a:xfrm>
            <a:off x="-2590144" y="1514334"/>
            <a:ext cx="10196220" cy="4835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Рисунок 4" descr="А2.gif">
            <a:extLst>
              <a:ext uri="{FF2B5EF4-FFF2-40B4-BE49-F238E27FC236}">
                <a16:creationId xmlns:a16="http://schemas.microsoft.com/office/drawing/2014/main" id="{97688514-D156-439B-9E9D-525DF540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88" y="520360"/>
            <a:ext cx="6205068" cy="33594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1F86A3-2469-4D11-9F1C-C14632583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3" t="41600" r="27950" b="19201"/>
          <a:stretch/>
        </p:blipFill>
        <p:spPr>
          <a:xfrm>
            <a:off x="1634277" y="2636912"/>
            <a:ext cx="6048672" cy="35491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BDB4B1-1212-4F36-BF2C-F4803325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71" t="54280" r="28434" b="20225"/>
          <a:stretch/>
        </p:blipFill>
        <p:spPr>
          <a:xfrm>
            <a:off x="1418253" y="16430"/>
            <a:ext cx="6480720" cy="27101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E61FA-503B-48F3-B6F6-906C40DC2255}"/>
              </a:ext>
            </a:extLst>
          </p:cNvPr>
          <p:cNvSpPr/>
          <p:nvPr/>
        </p:nvSpPr>
        <p:spPr>
          <a:xfrm>
            <a:off x="130619" y="188640"/>
            <a:ext cx="1218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Задача 8.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DF52A6-8507-45D2-9C5A-F877A236CC0C}"/>
              </a:ext>
            </a:extLst>
          </p:cNvPr>
          <p:cNvSpPr/>
          <p:nvPr/>
        </p:nvSpPr>
        <p:spPr>
          <a:xfrm>
            <a:off x="1461051" y="2753121"/>
            <a:ext cx="6768752" cy="3549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D3F24B63-EE5F-45B0-9D64-69AC9AE4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6807EC4D-0CE2-48E7-AAA6-73301C768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ED223FC7-C5B5-4CB0-8B80-E06D514A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87725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B9CBF6-AF8D-44CA-9EB8-74D8C0B0547C}"/>
              </a:ext>
            </a:extLst>
          </p:cNvPr>
          <p:cNvSpPr/>
          <p:nvPr/>
        </p:nvSpPr>
        <p:spPr>
          <a:xfrm>
            <a:off x="611560" y="328313"/>
            <a:ext cx="1218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Задача 9.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306454-A84F-4AA8-A908-102B22084872}"/>
              </a:ext>
            </a:extLst>
          </p:cNvPr>
          <p:cNvSpPr/>
          <p:nvPr/>
        </p:nvSpPr>
        <p:spPr>
          <a:xfrm>
            <a:off x="107504" y="819704"/>
            <a:ext cx="792088" cy="597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ABB59-DF71-462D-ADF7-1F8E1656F0E8}"/>
              </a:ext>
            </a:extLst>
          </p:cNvPr>
          <p:cNvSpPr txBox="1"/>
          <p:nvPr/>
        </p:nvSpPr>
        <p:spPr>
          <a:xfrm>
            <a:off x="1691680" y="325566"/>
            <a:ext cx="20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(Самостоятельно)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ор грф8.gif">
            <a:extLst>
              <a:ext uri="{FF2B5EF4-FFF2-40B4-BE49-F238E27FC236}">
                <a16:creationId xmlns:a16="http://schemas.microsoft.com/office/drawing/2014/main" id="{EFFAEAC5-2EF8-43BB-BB17-0448C879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0916"/>
            <a:ext cx="7632848" cy="46043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9E06C5-3BD7-4EB9-93FE-93633719AA27}"/>
              </a:ext>
            </a:extLst>
          </p:cNvPr>
          <p:cNvSpPr/>
          <p:nvPr/>
        </p:nvSpPr>
        <p:spPr>
          <a:xfrm>
            <a:off x="611560" y="328313"/>
            <a:ext cx="1348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Задача 10.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819024-193A-4FAE-8543-64D0AE49DE09}"/>
              </a:ext>
            </a:extLst>
          </p:cNvPr>
          <p:cNvSpPr/>
          <p:nvPr/>
        </p:nvSpPr>
        <p:spPr>
          <a:xfrm>
            <a:off x="428773" y="1200916"/>
            <a:ext cx="792088" cy="597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0266E2-4F3F-4E95-ADD9-D48D54941E5D}"/>
              </a:ext>
            </a:extLst>
          </p:cNvPr>
          <p:cNvSpPr txBox="1"/>
          <p:nvPr/>
        </p:nvSpPr>
        <p:spPr>
          <a:xfrm>
            <a:off x="1960006" y="328313"/>
            <a:ext cx="20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(Самостоятельно)</a:t>
            </a:r>
          </a:p>
        </p:txBody>
      </p:sp>
    </p:spTree>
    <p:extLst>
      <p:ext uri="{BB962C8B-B14F-4D97-AF65-F5344CB8AC3E}">
        <p14:creationId xmlns:p14="http://schemas.microsoft.com/office/powerpoint/2010/main" val="395692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A61E9-C7D2-45A5-84DD-F366EACEE09B}"/>
              </a:ext>
            </a:extLst>
          </p:cNvPr>
          <p:cNvSpPr txBox="1"/>
          <p:nvPr/>
        </p:nvSpPr>
        <p:spPr>
          <a:xfrm>
            <a:off x="774614" y="2693690"/>
            <a:ext cx="7288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pc="-5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работу на уроке!</a:t>
            </a:r>
          </a:p>
        </p:txBody>
      </p:sp>
    </p:spTree>
    <p:extLst>
      <p:ext uri="{BB962C8B-B14F-4D97-AF65-F5344CB8AC3E}">
        <p14:creationId xmlns:p14="http://schemas.microsoft.com/office/powerpoint/2010/main" val="321785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-27225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«Граф»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40" y="889408"/>
            <a:ext cx="2392077" cy="219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53" y="2025243"/>
            <a:ext cx="2175838" cy="253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14">
            <a:extLst>
              <a:ext uri="{FF2B5EF4-FFF2-40B4-BE49-F238E27FC236}">
                <a16:creationId xmlns:a16="http://schemas.microsoft.com/office/drawing/2014/main" id="{68A79322-9550-4AC6-B26E-D193AE5832D3}"/>
              </a:ext>
            </a:extLst>
          </p:cNvPr>
          <p:cNvSpPr/>
          <p:nvPr/>
        </p:nvSpPr>
        <p:spPr>
          <a:xfrm>
            <a:off x="539552" y="4488720"/>
            <a:ext cx="2500313" cy="774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метрополитена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778DC782-4649-4FA0-B994-1114A4000F63}"/>
              </a:ext>
            </a:extLst>
          </p:cNvPr>
          <p:cNvSpPr/>
          <p:nvPr/>
        </p:nvSpPr>
        <p:spPr>
          <a:xfrm>
            <a:off x="1993736" y="5451340"/>
            <a:ext cx="2500313" cy="7731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Генеалогическое древо</a:t>
            </a:r>
          </a:p>
        </p:txBody>
      </p:sp>
      <p:sp>
        <p:nvSpPr>
          <p:cNvPr id="14" name="Скругленный прямоугольник 17">
            <a:extLst>
              <a:ext uri="{FF2B5EF4-FFF2-40B4-BE49-F238E27FC236}">
                <a16:creationId xmlns:a16="http://schemas.microsoft.com/office/drawing/2014/main" id="{36F01F0A-1E26-45B0-A34B-CB4D97CE413E}"/>
              </a:ext>
            </a:extLst>
          </p:cNvPr>
          <p:cNvSpPr/>
          <p:nvPr/>
        </p:nvSpPr>
        <p:spPr>
          <a:xfrm>
            <a:off x="3226743" y="4479518"/>
            <a:ext cx="2500313" cy="7731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Компьютерные сети</a:t>
            </a:r>
          </a:p>
        </p:txBody>
      </p:sp>
      <p:sp>
        <p:nvSpPr>
          <p:cNvPr id="15" name="Скругленный прямоугольник 18">
            <a:extLst>
              <a:ext uri="{FF2B5EF4-FFF2-40B4-BE49-F238E27FC236}">
                <a16:creationId xmlns:a16="http://schemas.microsoft.com/office/drawing/2014/main" id="{BBE6F999-D624-412B-BB7F-FEDBABF52CAB}"/>
              </a:ext>
            </a:extLst>
          </p:cNvPr>
          <p:cNvSpPr/>
          <p:nvPr/>
        </p:nvSpPr>
        <p:spPr>
          <a:xfrm>
            <a:off x="5968802" y="4488720"/>
            <a:ext cx="2500313" cy="774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Файловая система</a:t>
            </a:r>
          </a:p>
        </p:txBody>
      </p:sp>
      <p:sp>
        <p:nvSpPr>
          <p:cNvPr id="16" name="Скругленный прямоугольник 19">
            <a:extLst>
              <a:ext uri="{FF2B5EF4-FFF2-40B4-BE49-F238E27FC236}">
                <a16:creationId xmlns:a16="http://schemas.microsoft.com/office/drawing/2014/main" id="{09F03C12-B69C-4DDF-80DD-CA9AF9568EC3}"/>
              </a:ext>
            </a:extLst>
          </p:cNvPr>
          <p:cNvSpPr/>
          <p:nvPr/>
        </p:nvSpPr>
        <p:spPr>
          <a:xfrm>
            <a:off x="4718645" y="5430106"/>
            <a:ext cx="2500313" cy="7731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Графический редактор</a:t>
            </a:r>
          </a:p>
        </p:txBody>
      </p:sp>
      <p:pic>
        <p:nvPicPr>
          <p:cNvPr id="17" name="Рисунок 16" descr="Question1.png">
            <a:extLst>
              <a:ext uri="{FF2B5EF4-FFF2-40B4-BE49-F238E27FC236}">
                <a16:creationId xmlns:a16="http://schemas.microsoft.com/office/drawing/2014/main" id="{05EB4F60-A05F-4243-A721-51410C173E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86" y="42441"/>
            <a:ext cx="985388" cy="9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400_00s.jpg">
            <a:extLst>
              <a:ext uri="{FF2B5EF4-FFF2-40B4-BE49-F238E27FC236}">
                <a16:creationId xmlns:a16="http://schemas.microsoft.com/office/drawing/2014/main" id="{51B5A1CD-5C6C-4133-960B-0A1484155B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45" y="1730371"/>
            <a:ext cx="1586765" cy="23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комп сети.jpeg">
            <a:extLst>
              <a:ext uri="{FF2B5EF4-FFF2-40B4-BE49-F238E27FC236}">
                <a16:creationId xmlns:a16="http://schemas.microsoft.com/office/drawing/2014/main" id="{6BA657B3-CD21-4A9A-A26E-0F61AC5FE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1" y="590760"/>
            <a:ext cx="2278050" cy="177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файловая структура.png">
            <a:extLst>
              <a:ext uri="{FF2B5EF4-FFF2-40B4-BE49-F238E27FC236}">
                <a16:creationId xmlns:a16="http://schemas.microsoft.com/office/drawing/2014/main" id="{7CFE03A4-93BF-461B-9758-98EC2D0A80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62" y="1037437"/>
            <a:ext cx="2103148" cy="30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CC5E12-FECD-4972-B723-9C87EA8CEDA5}"/>
              </a:ext>
            </a:extLst>
          </p:cNvPr>
          <p:cNvSpPr/>
          <p:nvPr/>
        </p:nvSpPr>
        <p:spPr>
          <a:xfrm>
            <a:off x="204674" y="332656"/>
            <a:ext cx="8687806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493890-7B9F-4F98-8CD8-9318206DB0BD}"/>
              </a:ext>
            </a:extLst>
          </p:cNvPr>
          <p:cNvSpPr/>
          <p:nvPr/>
        </p:nvSpPr>
        <p:spPr>
          <a:xfrm>
            <a:off x="611560" y="51993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Граф</a:t>
            </a: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это совокупность непустого множества вершин и связей между вершинами. </a:t>
            </a: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30303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Кружки называются вершинами графа, линии со стрелками – дугами, без стрелок – ребрами.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https://55341418bc55394fbe0f-65d6d0e87ce8126fb80e16752287ad6c.ssl.cf1.rackcdn.com/022ba306-ab5c-11e3-b65b-08606e697fd7/thumb.jpeg">
            <a:extLst>
              <a:ext uri="{FF2B5EF4-FFF2-40B4-BE49-F238E27FC236}">
                <a16:creationId xmlns:a16="http://schemas.microsoft.com/office/drawing/2014/main" id="{163E0C90-DC9C-4DE3-BD47-2C396666E3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74568"/>
            <a:ext cx="4790325" cy="3413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79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A95564-E677-4D32-9868-A19927BE9170}"/>
              </a:ext>
            </a:extLst>
          </p:cNvPr>
          <p:cNvSpPr/>
          <p:nvPr/>
        </p:nvSpPr>
        <p:spPr>
          <a:xfrm>
            <a:off x="215516" y="188640"/>
            <a:ext cx="88209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 графов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1. 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Ориентированный граф</a:t>
            </a: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(кратко </a:t>
            </a: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орграф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— рёбрам которого присвоено направление.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2. 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Неориентированный граф</a:t>
            </a: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это 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котором нет направления линий.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Взвешенный граф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дуги или ребра имеют вес (дополнительная информация)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55341418bc55394fbe0f-65d6d0e87ce8126fb80e16752287ad6c.ssl.cf1.rackcdn.com/a4e99a62-ab5c-11e3-ae72-08606e697fd7/thumb.jpeg">
            <a:extLst>
              <a:ext uri="{FF2B5EF4-FFF2-40B4-BE49-F238E27FC236}">
                <a16:creationId xmlns:a16="http://schemas.microsoft.com/office/drawing/2014/main" id="{7527DD41-9234-4A67-9B5D-2417299ED12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4"/>
          <a:stretch/>
        </p:blipFill>
        <p:spPr bwMode="auto">
          <a:xfrm>
            <a:off x="2267744" y="3511545"/>
            <a:ext cx="432048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07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55341418bc55394fbe0f-65d6d0e87ce8126fb80e16752287ad6c.ssl.cf1.rackcdn.com/b4cf5d7c-ab5c-11e3-a485-08606e697fd7/thumb.jpeg">
            <a:extLst>
              <a:ext uri="{FF2B5EF4-FFF2-40B4-BE49-F238E27FC236}">
                <a16:creationId xmlns:a16="http://schemas.microsoft.com/office/drawing/2014/main" id="{3931CE11-D5BC-4F44-94F5-B05BEC75EC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8" y="584684"/>
            <a:ext cx="3672408" cy="295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55341418bc55394fbe0f-65d6d0e87ce8126fb80e16752287ad6c.ssl.cf1.rackcdn.com/c856df50-ab5c-11e3-bc22-08606e697fd7/thumb.jpeg">
            <a:extLst>
              <a:ext uri="{FF2B5EF4-FFF2-40B4-BE49-F238E27FC236}">
                <a16:creationId xmlns:a16="http://schemas.microsoft.com/office/drawing/2014/main" id="{DE6C0CFC-AF75-4328-9DCD-8DD57B4B6C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03244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19A48C-176C-48E6-89A5-505FB4BE3AA6}"/>
              </a:ext>
            </a:extLst>
          </p:cNvPr>
          <p:cNvSpPr/>
          <p:nvPr/>
        </p:nvSpPr>
        <p:spPr>
          <a:xfrm>
            <a:off x="212424" y="4349422"/>
            <a:ext cx="8719151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/>
              <a:t>Если в графе </a:t>
            </a:r>
            <a:r>
              <a:rPr lang="ru-RU" sz="2800" b="1" dirty="0"/>
              <a:t>вершины или рёбра характеризуются некоторой дополнительной информацией </a:t>
            </a:r>
            <a:r>
              <a:rPr lang="ru-RU" sz="2800" dirty="0"/>
              <a:t>- весами вершин или рёбер, то такой граф называется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ВЗВЕШЕННЫМ.</a:t>
            </a:r>
          </a:p>
        </p:txBody>
      </p:sp>
    </p:spTree>
    <p:extLst>
      <p:ext uri="{BB962C8B-B14F-4D97-AF65-F5344CB8AC3E}">
        <p14:creationId xmlns:p14="http://schemas.microsoft.com/office/powerpoint/2010/main" val="12708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136B36-F860-4881-A163-FCDB8BE4BC6F}"/>
              </a:ext>
            </a:extLst>
          </p:cNvPr>
          <p:cNvSpPr/>
          <p:nvPr/>
        </p:nvSpPr>
        <p:spPr>
          <a:xfrm>
            <a:off x="395536" y="4766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варианта значения слова «граф»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удобная форма описания структур  типа дорожной сети или сети передачи данных;</a:t>
            </a:r>
          </a:p>
          <a:p>
            <a:pPr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математический объект </a:t>
            </a:r>
          </a:p>
          <a:p>
            <a:pPr>
              <a:defRPr/>
            </a:pPr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:= (V, E)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— это непустое множество вершин, </a:t>
            </a:r>
          </a:p>
          <a:p>
            <a:pPr>
              <a:defRPr/>
            </a:pPr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— множество ребер (пар вершин).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6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72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описания графа часто используют квадратную таблицу, которая описывает все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возможные связи между узлами (без учета дублирования) –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матрицу.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913381"/>
              </p:ext>
            </p:extLst>
          </p:nvPr>
        </p:nvGraphicFramePr>
        <p:xfrm>
          <a:off x="1835696" y="1916832"/>
          <a:ext cx="5040560" cy="3600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692234"/>
            <a:ext cx="572979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ВЕСОВАЯ МАТРИЦА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0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55341418bc55394fbe0f-65d6d0e87ce8126fb80e16752287ad6c.ssl.cf1.rackcdn.com/8dadf52a-ab5a-11e3-935b-08606e697fd7/thumb.jpeg">
            <a:extLst>
              <a:ext uri="{FF2B5EF4-FFF2-40B4-BE49-F238E27FC236}">
                <a16:creationId xmlns:a16="http://schemas.microsoft.com/office/drawing/2014/main" id="{ED033A99-780C-4C2D-B1F1-30C16CEF52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056784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9CCBDF-8DD9-4AB7-8202-A6CB07F744D9}"/>
              </a:ext>
            </a:extLst>
          </p:cNvPr>
          <p:cNvSpPr txBox="1"/>
          <p:nvPr/>
        </p:nvSpPr>
        <p:spPr>
          <a:xfrm>
            <a:off x="467544" y="317937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1.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30B1C2-E35C-4F22-B83B-AB3E79FD8AF7}"/>
              </a:ext>
            </a:extLst>
          </p:cNvPr>
          <p:cNvSpPr/>
          <p:nvPr/>
        </p:nvSpPr>
        <p:spPr>
          <a:xfrm>
            <a:off x="4211960" y="2348880"/>
            <a:ext cx="4176464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9893051-C3A1-4B92-AE74-1288ED800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299" y="581659"/>
            <a:ext cx="7809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Сколько трехзначных чисел можно записать с помощью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цифр 1, 3, 5, 7 при условии, что в записи числа не должно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быть одинаковых цифр?</a:t>
            </a:r>
            <a:endParaRPr lang="ru-RU" altLang="ru-RU" sz="2400" dirty="0"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EEB80-FAFD-4E6D-B8C9-BB815D874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978992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0</a:t>
            </a:r>
          </a:p>
        </p:txBody>
      </p:sp>
      <p:sp>
        <p:nvSpPr>
          <p:cNvPr id="6" name="Скругленный прямоугольник 66">
            <a:extLst>
              <a:ext uri="{FF2B5EF4-FFF2-40B4-BE49-F238E27FC236}">
                <a16:creationId xmlns:a16="http://schemas.microsoft.com/office/drawing/2014/main" id="{9AF6C6AF-11F2-43F1-83C6-85C186109EFB}"/>
              </a:ext>
            </a:extLst>
          </p:cNvPr>
          <p:cNvSpPr/>
          <p:nvPr/>
        </p:nvSpPr>
        <p:spPr>
          <a:xfrm>
            <a:off x="1285875" y="2693367"/>
            <a:ext cx="214313" cy="357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7" name="Скругленный прямоугольник 67">
            <a:extLst>
              <a:ext uri="{FF2B5EF4-FFF2-40B4-BE49-F238E27FC236}">
                <a16:creationId xmlns:a16="http://schemas.microsoft.com/office/drawing/2014/main" id="{2E2B6561-6CB7-45BB-87A0-093853ED8313}"/>
              </a:ext>
            </a:extLst>
          </p:cNvPr>
          <p:cNvSpPr/>
          <p:nvPr/>
        </p:nvSpPr>
        <p:spPr>
          <a:xfrm>
            <a:off x="3357563" y="2693367"/>
            <a:ext cx="214312" cy="3571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8" name="Скругленный прямоугольник 68">
            <a:extLst>
              <a:ext uri="{FF2B5EF4-FFF2-40B4-BE49-F238E27FC236}">
                <a16:creationId xmlns:a16="http://schemas.microsoft.com/office/drawing/2014/main" id="{E93E10AB-FB19-4885-B439-0B5D3FE92054}"/>
              </a:ext>
            </a:extLst>
          </p:cNvPr>
          <p:cNvSpPr/>
          <p:nvPr/>
        </p:nvSpPr>
        <p:spPr>
          <a:xfrm>
            <a:off x="5572125" y="2693367"/>
            <a:ext cx="214313" cy="3571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9" name="Скругленный прямоугольник 69">
            <a:extLst>
              <a:ext uri="{FF2B5EF4-FFF2-40B4-BE49-F238E27FC236}">
                <a16:creationId xmlns:a16="http://schemas.microsoft.com/office/drawing/2014/main" id="{257FE0C5-49BD-4EA8-BDD5-EE54D5453C9F}"/>
              </a:ext>
            </a:extLst>
          </p:cNvPr>
          <p:cNvSpPr/>
          <p:nvPr/>
        </p:nvSpPr>
        <p:spPr>
          <a:xfrm>
            <a:off x="7643813" y="2693367"/>
            <a:ext cx="214312" cy="3571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10" name="Скругленный прямоугольник 70">
            <a:extLst>
              <a:ext uri="{FF2B5EF4-FFF2-40B4-BE49-F238E27FC236}">
                <a16:creationId xmlns:a16="http://schemas.microsoft.com/office/drawing/2014/main" id="{576D0F7B-D0C5-4043-8FA4-1A2785F5318A}"/>
              </a:ext>
            </a:extLst>
          </p:cNvPr>
          <p:cNvSpPr/>
          <p:nvPr/>
        </p:nvSpPr>
        <p:spPr>
          <a:xfrm>
            <a:off x="642938" y="3693492"/>
            <a:ext cx="214312" cy="3571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11" name="Скругленный прямоугольник 71">
            <a:extLst>
              <a:ext uri="{FF2B5EF4-FFF2-40B4-BE49-F238E27FC236}">
                <a16:creationId xmlns:a16="http://schemas.microsoft.com/office/drawing/2014/main" id="{7EDB3921-E65E-455A-855D-E3EFFFF92508}"/>
              </a:ext>
            </a:extLst>
          </p:cNvPr>
          <p:cNvSpPr/>
          <p:nvPr/>
        </p:nvSpPr>
        <p:spPr>
          <a:xfrm>
            <a:off x="1285875" y="3693492"/>
            <a:ext cx="214313" cy="3571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2" name="Скругленный прямоугольник 72">
            <a:extLst>
              <a:ext uri="{FF2B5EF4-FFF2-40B4-BE49-F238E27FC236}">
                <a16:creationId xmlns:a16="http://schemas.microsoft.com/office/drawing/2014/main" id="{6ED3E606-014C-4E57-B559-FAC7BE560DAD}"/>
              </a:ext>
            </a:extLst>
          </p:cNvPr>
          <p:cNvSpPr/>
          <p:nvPr/>
        </p:nvSpPr>
        <p:spPr>
          <a:xfrm>
            <a:off x="1928813" y="3693492"/>
            <a:ext cx="214312" cy="3571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13" name="Скругленный прямоугольник 73">
            <a:extLst>
              <a:ext uri="{FF2B5EF4-FFF2-40B4-BE49-F238E27FC236}">
                <a16:creationId xmlns:a16="http://schemas.microsoft.com/office/drawing/2014/main" id="{4CD04AF6-8114-4D28-8A5E-024F43E4FB90}"/>
              </a:ext>
            </a:extLst>
          </p:cNvPr>
          <p:cNvSpPr/>
          <p:nvPr/>
        </p:nvSpPr>
        <p:spPr>
          <a:xfrm>
            <a:off x="7072313" y="3693492"/>
            <a:ext cx="214312" cy="357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14" name="Скругленный прямоугольник 74">
            <a:extLst>
              <a:ext uri="{FF2B5EF4-FFF2-40B4-BE49-F238E27FC236}">
                <a16:creationId xmlns:a16="http://schemas.microsoft.com/office/drawing/2014/main" id="{98A4B5B0-2B85-4BD3-A651-574B1C15025C}"/>
              </a:ext>
            </a:extLst>
          </p:cNvPr>
          <p:cNvSpPr/>
          <p:nvPr/>
        </p:nvSpPr>
        <p:spPr>
          <a:xfrm>
            <a:off x="7643813" y="3693492"/>
            <a:ext cx="214312" cy="3571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id="{9655915D-50D3-4C4D-B166-6CD277A920CC}"/>
              </a:ext>
            </a:extLst>
          </p:cNvPr>
          <p:cNvSpPr/>
          <p:nvPr/>
        </p:nvSpPr>
        <p:spPr>
          <a:xfrm>
            <a:off x="8286750" y="3693492"/>
            <a:ext cx="214313" cy="3571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6" name="Скругленный прямоугольник 76">
            <a:extLst>
              <a:ext uri="{FF2B5EF4-FFF2-40B4-BE49-F238E27FC236}">
                <a16:creationId xmlns:a16="http://schemas.microsoft.com/office/drawing/2014/main" id="{1C689201-E8DD-4ADA-88CB-B63F293C414C}"/>
              </a:ext>
            </a:extLst>
          </p:cNvPr>
          <p:cNvSpPr/>
          <p:nvPr/>
        </p:nvSpPr>
        <p:spPr>
          <a:xfrm>
            <a:off x="2714625" y="3693492"/>
            <a:ext cx="214313" cy="357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17" name="Скругленный прямоугольник 78">
            <a:extLst>
              <a:ext uri="{FF2B5EF4-FFF2-40B4-BE49-F238E27FC236}">
                <a16:creationId xmlns:a16="http://schemas.microsoft.com/office/drawing/2014/main" id="{77D9EA48-4DD7-4B63-B4D3-BE06DE8BAFF8}"/>
              </a:ext>
            </a:extLst>
          </p:cNvPr>
          <p:cNvSpPr/>
          <p:nvPr/>
        </p:nvSpPr>
        <p:spPr>
          <a:xfrm>
            <a:off x="3357563" y="3693492"/>
            <a:ext cx="214312" cy="3571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8" name="Скругленный прямоугольник 79">
            <a:extLst>
              <a:ext uri="{FF2B5EF4-FFF2-40B4-BE49-F238E27FC236}">
                <a16:creationId xmlns:a16="http://schemas.microsoft.com/office/drawing/2014/main" id="{96AC652D-5D97-4A92-8F6B-144BF70E0010}"/>
              </a:ext>
            </a:extLst>
          </p:cNvPr>
          <p:cNvSpPr/>
          <p:nvPr/>
        </p:nvSpPr>
        <p:spPr>
          <a:xfrm>
            <a:off x="4000500" y="3693492"/>
            <a:ext cx="214313" cy="3571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19" name="Скругленный прямоугольник 80">
            <a:extLst>
              <a:ext uri="{FF2B5EF4-FFF2-40B4-BE49-F238E27FC236}">
                <a16:creationId xmlns:a16="http://schemas.microsoft.com/office/drawing/2014/main" id="{BFC67E8F-FA29-4F90-86C4-967AA883379A}"/>
              </a:ext>
            </a:extLst>
          </p:cNvPr>
          <p:cNvSpPr/>
          <p:nvPr/>
        </p:nvSpPr>
        <p:spPr>
          <a:xfrm>
            <a:off x="4929188" y="3693492"/>
            <a:ext cx="214312" cy="357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20" name="Скругленный прямоугольник 81">
            <a:extLst>
              <a:ext uri="{FF2B5EF4-FFF2-40B4-BE49-F238E27FC236}">
                <a16:creationId xmlns:a16="http://schemas.microsoft.com/office/drawing/2014/main" id="{DB321232-07AD-4DD5-A6CA-D057B78ACEA7}"/>
              </a:ext>
            </a:extLst>
          </p:cNvPr>
          <p:cNvSpPr/>
          <p:nvPr/>
        </p:nvSpPr>
        <p:spPr>
          <a:xfrm>
            <a:off x="5572125" y="3693492"/>
            <a:ext cx="214313" cy="3571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1" name="Скругленный прямоугольник 83">
            <a:extLst>
              <a:ext uri="{FF2B5EF4-FFF2-40B4-BE49-F238E27FC236}">
                <a16:creationId xmlns:a16="http://schemas.microsoft.com/office/drawing/2014/main" id="{4C9A73F0-CFE4-43D2-BE9D-303272705F7B}"/>
              </a:ext>
            </a:extLst>
          </p:cNvPr>
          <p:cNvSpPr/>
          <p:nvPr/>
        </p:nvSpPr>
        <p:spPr>
          <a:xfrm>
            <a:off x="6143625" y="3693492"/>
            <a:ext cx="214313" cy="3571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22" name="Скругленный прямоугольник 84">
            <a:extLst>
              <a:ext uri="{FF2B5EF4-FFF2-40B4-BE49-F238E27FC236}">
                <a16:creationId xmlns:a16="http://schemas.microsoft.com/office/drawing/2014/main" id="{AC1E61A5-A05D-4343-BEFE-978DC9B21D89}"/>
              </a:ext>
            </a:extLst>
          </p:cNvPr>
          <p:cNvSpPr/>
          <p:nvPr/>
        </p:nvSpPr>
        <p:spPr>
          <a:xfrm>
            <a:off x="500063" y="4765055"/>
            <a:ext cx="214312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23" name="Скругленный прямоугольник 85">
            <a:extLst>
              <a:ext uri="{FF2B5EF4-FFF2-40B4-BE49-F238E27FC236}">
                <a16:creationId xmlns:a16="http://schemas.microsoft.com/office/drawing/2014/main" id="{038C05E8-052F-4059-81B9-974043CA0B8D}"/>
              </a:ext>
            </a:extLst>
          </p:cNvPr>
          <p:cNvSpPr/>
          <p:nvPr/>
        </p:nvSpPr>
        <p:spPr>
          <a:xfrm>
            <a:off x="785813" y="4765055"/>
            <a:ext cx="214312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24" name="Скругленный прямоугольник 86">
            <a:extLst>
              <a:ext uri="{FF2B5EF4-FFF2-40B4-BE49-F238E27FC236}">
                <a16:creationId xmlns:a16="http://schemas.microsoft.com/office/drawing/2014/main" id="{34EA5D12-3E11-4F33-8698-BBAC3DD17FFB}"/>
              </a:ext>
            </a:extLst>
          </p:cNvPr>
          <p:cNvSpPr/>
          <p:nvPr/>
        </p:nvSpPr>
        <p:spPr>
          <a:xfrm>
            <a:off x="1143000" y="4765055"/>
            <a:ext cx="214313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5" name="Скругленный прямоугольник 87">
            <a:extLst>
              <a:ext uri="{FF2B5EF4-FFF2-40B4-BE49-F238E27FC236}">
                <a16:creationId xmlns:a16="http://schemas.microsoft.com/office/drawing/2014/main" id="{5633D158-6285-4AD4-AD14-63006E1EDDF0}"/>
              </a:ext>
            </a:extLst>
          </p:cNvPr>
          <p:cNvSpPr/>
          <p:nvPr/>
        </p:nvSpPr>
        <p:spPr>
          <a:xfrm>
            <a:off x="1428750" y="4765055"/>
            <a:ext cx="214313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26" name="Скругленный прямоугольник 88">
            <a:extLst>
              <a:ext uri="{FF2B5EF4-FFF2-40B4-BE49-F238E27FC236}">
                <a16:creationId xmlns:a16="http://schemas.microsoft.com/office/drawing/2014/main" id="{71F5413C-2648-4498-9246-6CF4BB76FEEE}"/>
              </a:ext>
            </a:extLst>
          </p:cNvPr>
          <p:cNvSpPr/>
          <p:nvPr/>
        </p:nvSpPr>
        <p:spPr>
          <a:xfrm>
            <a:off x="1785938" y="4765055"/>
            <a:ext cx="214312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7" name="Скругленный прямоугольник 89">
            <a:extLst>
              <a:ext uri="{FF2B5EF4-FFF2-40B4-BE49-F238E27FC236}">
                <a16:creationId xmlns:a16="http://schemas.microsoft.com/office/drawing/2014/main" id="{8EF22342-1488-4567-9416-FD17DEEE7747}"/>
              </a:ext>
            </a:extLst>
          </p:cNvPr>
          <p:cNvSpPr/>
          <p:nvPr/>
        </p:nvSpPr>
        <p:spPr>
          <a:xfrm>
            <a:off x="2071688" y="4765055"/>
            <a:ext cx="214312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28" name="Скругленный прямоугольник 90">
            <a:extLst>
              <a:ext uri="{FF2B5EF4-FFF2-40B4-BE49-F238E27FC236}">
                <a16:creationId xmlns:a16="http://schemas.microsoft.com/office/drawing/2014/main" id="{F786189D-C78D-4528-A28D-EC6978C46867}"/>
              </a:ext>
            </a:extLst>
          </p:cNvPr>
          <p:cNvSpPr/>
          <p:nvPr/>
        </p:nvSpPr>
        <p:spPr>
          <a:xfrm>
            <a:off x="2643188" y="4765055"/>
            <a:ext cx="214312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29" name="Скругленный прямоугольник 91">
            <a:extLst>
              <a:ext uri="{FF2B5EF4-FFF2-40B4-BE49-F238E27FC236}">
                <a16:creationId xmlns:a16="http://schemas.microsoft.com/office/drawing/2014/main" id="{9B520FA3-906B-4883-91BE-A0E5621D841E}"/>
              </a:ext>
            </a:extLst>
          </p:cNvPr>
          <p:cNvSpPr/>
          <p:nvPr/>
        </p:nvSpPr>
        <p:spPr>
          <a:xfrm>
            <a:off x="2928938" y="4765055"/>
            <a:ext cx="214312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30" name="Скругленный прямоугольник 92">
            <a:extLst>
              <a:ext uri="{FF2B5EF4-FFF2-40B4-BE49-F238E27FC236}">
                <a16:creationId xmlns:a16="http://schemas.microsoft.com/office/drawing/2014/main" id="{F67A5CAA-EFBC-4D0D-BB18-1EC21A2C75B1}"/>
              </a:ext>
            </a:extLst>
          </p:cNvPr>
          <p:cNvSpPr/>
          <p:nvPr/>
        </p:nvSpPr>
        <p:spPr>
          <a:xfrm>
            <a:off x="3286125" y="4765055"/>
            <a:ext cx="214313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31" name="Скругленный прямоугольник 93">
            <a:extLst>
              <a:ext uri="{FF2B5EF4-FFF2-40B4-BE49-F238E27FC236}">
                <a16:creationId xmlns:a16="http://schemas.microsoft.com/office/drawing/2014/main" id="{23C05BD3-921A-41EE-BCBF-C8866B5CA601}"/>
              </a:ext>
            </a:extLst>
          </p:cNvPr>
          <p:cNvSpPr/>
          <p:nvPr/>
        </p:nvSpPr>
        <p:spPr>
          <a:xfrm>
            <a:off x="3571875" y="4765055"/>
            <a:ext cx="214313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32" name="Скругленный прямоугольник 94">
            <a:extLst>
              <a:ext uri="{FF2B5EF4-FFF2-40B4-BE49-F238E27FC236}">
                <a16:creationId xmlns:a16="http://schemas.microsoft.com/office/drawing/2014/main" id="{EF97E181-6185-4B25-9173-DC4E0AEF83A6}"/>
              </a:ext>
            </a:extLst>
          </p:cNvPr>
          <p:cNvSpPr/>
          <p:nvPr/>
        </p:nvSpPr>
        <p:spPr>
          <a:xfrm>
            <a:off x="3929063" y="4765055"/>
            <a:ext cx="214312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33" name="Скругленный прямоугольник 95">
            <a:extLst>
              <a:ext uri="{FF2B5EF4-FFF2-40B4-BE49-F238E27FC236}">
                <a16:creationId xmlns:a16="http://schemas.microsoft.com/office/drawing/2014/main" id="{B5EA654E-8F8C-41EC-892C-A361AE9B9374}"/>
              </a:ext>
            </a:extLst>
          </p:cNvPr>
          <p:cNvSpPr/>
          <p:nvPr/>
        </p:nvSpPr>
        <p:spPr>
          <a:xfrm>
            <a:off x="4214813" y="4765055"/>
            <a:ext cx="214312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34" name="Скругленный прямоугольник 96">
            <a:extLst>
              <a:ext uri="{FF2B5EF4-FFF2-40B4-BE49-F238E27FC236}">
                <a16:creationId xmlns:a16="http://schemas.microsoft.com/office/drawing/2014/main" id="{4BFE76C1-B970-4812-AA24-1FD400653DE5}"/>
              </a:ext>
            </a:extLst>
          </p:cNvPr>
          <p:cNvSpPr/>
          <p:nvPr/>
        </p:nvSpPr>
        <p:spPr>
          <a:xfrm>
            <a:off x="4786313" y="4765055"/>
            <a:ext cx="214312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35" name="Скругленный прямоугольник 97">
            <a:extLst>
              <a:ext uri="{FF2B5EF4-FFF2-40B4-BE49-F238E27FC236}">
                <a16:creationId xmlns:a16="http://schemas.microsoft.com/office/drawing/2014/main" id="{1E3BCC31-61D2-4237-AC65-214A273580B8}"/>
              </a:ext>
            </a:extLst>
          </p:cNvPr>
          <p:cNvSpPr/>
          <p:nvPr/>
        </p:nvSpPr>
        <p:spPr>
          <a:xfrm>
            <a:off x="5072063" y="4765055"/>
            <a:ext cx="214312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36" name="Скругленный прямоугольник 98">
            <a:extLst>
              <a:ext uri="{FF2B5EF4-FFF2-40B4-BE49-F238E27FC236}">
                <a16:creationId xmlns:a16="http://schemas.microsoft.com/office/drawing/2014/main" id="{9F861560-28C2-48B7-9AAC-985695DBF5CE}"/>
              </a:ext>
            </a:extLst>
          </p:cNvPr>
          <p:cNvSpPr/>
          <p:nvPr/>
        </p:nvSpPr>
        <p:spPr>
          <a:xfrm>
            <a:off x="5429250" y="4765055"/>
            <a:ext cx="214313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37" name="Скругленный прямоугольник 99">
            <a:extLst>
              <a:ext uri="{FF2B5EF4-FFF2-40B4-BE49-F238E27FC236}">
                <a16:creationId xmlns:a16="http://schemas.microsoft.com/office/drawing/2014/main" id="{EF7FA37E-CD60-45BE-8F98-E326F31E85AE}"/>
              </a:ext>
            </a:extLst>
          </p:cNvPr>
          <p:cNvSpPr/>
          <p:nvPr/>
        </p:nvSpPr>
        <p:spPr>
          <a:xfrm>
            <a:off x="5715000" y="4765055"/>
            <a:ext cx="214313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38" name="Скругленный прямоугольник 100">
            <a:extLst>
              <a:ext uri="{FF2B5EF4-FFF2-40B4-BE49-F238E27FC236}">
                <a16:creationId xmlns:a16="http://schemas.microsoft.com/office/drawing/2014/main" id="{6FE5E368-8B7C-4EEE-A455-EF3F8693CD05}"/>
              </a:ext>
            </a:extLst>
          </p:cNvPr>
          <p:cNvSpPr/>
          <p:nvPr/>
        </p:nvSpPr>
        <p:spPr>
          <a:xfrm>
            <a:off x="6072188" y="4765055"/>
            <a:ext cx="214312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39" name="Скругленный прямоугольник 101">
            <a:extLst>
              <a:ext uri="{FF2B5EF4-FFF2-40B4-BE49-F238E27FC236}">
                <a16:creationId xmlns:a16="http://schemas.microsoft.com/office/drawing/2014/main" id="{9988D425-F22F-46DD-B306-6CFEE278A6B7}"/>
              </a:ext>
            </a:extLst>
          </p:cNvPr>
          <p:cNvSpPr/>
          <p:nvPr/>
        </p:nvSpPr>
        <p:spPr>
          <a:xfrm>
            <a:off x="6357938" y="4765055"/>
            <a:ext cx="214312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40" name="Скругленный прямоугольник 102">
            <a:extLst>
              <a:ext uri="{FF2B5EF4-FFF2-40B4-BE49-F238E27FC236}">
                <a16:creationId xmlns:a16="http://schemas.microsoft.com/office/drawing/2014/main" id="{759DCA6E-E8AF-48D0-9774-F9DB168F62A3}"/>
              </a:ext>
            </a:extLst>
          </p:cNvPr>
          <p:cNvSpPr/>
          <p:nvPr/>
        </p:nvSpPr>
        <p:spPr>
          <a:xfrm>
            <a:off x="6929438" y="4765055"/>
            <a:ext cx="214312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41" name="Скругленный прямоугольник 103">
            <a:extLst>
              <a:ext uri="{FF2B5EF4-FFF2-40B4-BE49-F238E27FC236}">
                <a16:creationId xmlns:a16="http://schemas.microsoft.com/office/drawing/2014/main" id="{1E377E5D-3E84-4F56-A3BE-855936CC97C9}"/>
              </a:ext>
            </a:extLst>
          </p:cNvPr>
          <p:cNvSpPr/>
          <p:nvPr/>
        </p:nvSpPr>
        <p:spPr>
          <a:xfrm>
            <a:off x="7215188" y="4765055"/>
            <a:ext cx="214312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42" name="Скругленный прямоугольник 104">
            <a:extLst>
              <a:ext uri="{FF2B5EF4-FFF2-40B4-BE49-F238E27FC236}">
                <a16:creationId xmlns:a16="http://schemas.microsoft.com/office/drawing/2014/main" id="{EB22C0E5-25EC-46DD-B8D5-534008B8D095}"/>
              </a:ext>
            </a:extLst>
          </p:cNvPr>
          <p:cNvSpPr/>
          <p:nvPr/>
        </p:nvSpPr>
        <p:spPr>
          <a:xfrm>
            <a:off x="7572375" y="4765055"/>
            <a:ext cx="214313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3" name="Скругленный прямоугольник 105">
            <a:extLst>
              <a:ext uri="{FF2B5EF4-FFF2-40B4-BE49-F238E27FC236}">
                <a16:creationId xmlns:a16="http://schemas.microsoft.com/office/drawing/2014/main" id="{51B5F11A-E248-4DA4-B18B-D343AE377F27}"/>
              </a:ext>
            </a:extLst>
          </p:cNvPr>
          <p:cNvSpPr/>
          <p:nvPr/>
        </p:nvSpPr>
        <p:spPr>
          <a:xfrm>
            <a:off x="7858125" y="4765055"/>
            <a:ext cx="214313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44" name="Скругленный прямоугольник 106">
            <a:extLst>
              <a:ext uri="{FF2B5EF4-FFF2-40B4-BE49-F238E27FC236}">
                <a16:creationId xmlns:a16="http://schemas.microsoft.com/office/drawing/2014/main" id="{B6700015-9F43-4023-80AC-946ADB78639E}"/>
              </a:ext>
            </a:extLst>
          </p:cNvPr>
          <p:cNvSpPr/>
          <p:nvPr/>
        </p:nvSpPr>
        <p:spPr>
          <a:xfrm>
            <a:off x="8215313" y="4765055"/>
            <a:ext cx="214312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5" name="Скругленный прямоугольник 107">
            <a:extLst>
              <a:ext uri="{FF2B5EF4-FFF2-40B4-BE49-F238E27FC236}">
                <a16:creationId xmlns:a16="http://schemas.microsoft.com/office/drawing/2014/main" id="{7FD51EFC-F16F-445F-B582-D14DA2EC0DBC}"/>
              </a:ext>
            </a:extLst>
          </p:cNvPr>
          <p:cNvSpPr/>
          <p:nvPr/>
        </p:nvSpPr>
        <p:spPr>
          <a:xfrm>
            <a:off x="8501063" y="4765055"/>
            <a:ext cx="214312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86E761B0-D7BF-407A-8705-E284D254BBAE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2809875" y="931243"/>
            <a:ext cx="344487" cy="317976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3A6F49B-901F-4D4B-8754-A3AB5616D315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5400000">
            <a:off x="3845719" y="1967086"/>
            <a:ext cx="344487" cy="11080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EC616095-4198-4474-AD17-96C950233942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16200000" flipH="1">
            <a:off x="4953794" y="1967086"/>
            <a:ext cx="344487" cy="11080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A254EDF-CF14-4EDD-8D22-AC33C4A144F8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5989638" y="931242"/>
            <a:ext cx="344487" cy="317976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0D5D711-E2CE-426D-AB90-A87136B92CC5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rot="5400000">
            <a:off x="749300" y="3050555"/>
            <a:ext cx="642937" cy="64293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6515E42-7F28-4255-B7A1-EEC2F80B7521}"/>
              </a:ext>
            </a:extLst>
          </p:cNvPr>
          <p:cNvCxnSpPr>
            <a:stCxn id="6" idx="2"/>
            <a:endCxn id="11" idx="0"/>
          </p:cNvCxnSpPr>
          <p:nvPr/>
        </p:nvCxnSpPr>
        <p:spPr>
          <a:xfrm rot="5400000">
            <a:off x="1071563" y="3372817"/>
            <a:ext cx="642938" cy="158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32D2DEBE-9095-443F-8DD1-C32BB6E5E42F}"/>
              </a:ext>
            </a:extLst>
          </p:cNvPr>
          <p:cNvCxnSpPr>
            <a:stCxn id="6" idx="2"/>
            <a:endCxn id="12" idx="0"/>
          </p:cNvCxnSpPr>
          <p:nvPr/>
        </p:nvCxnSpPr>
        <p:spPr>
          <a:xfrm rot="16200000" flipH="1">
            <a:off x="1392238" y="3050555"/>
            <a:ext cx="642937" cy="6429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70E6A68-975A-48BD-BDD3-D12A375F9713}"/>
              </a:ext>
            </a:extLst>
          </p:cNvPr>
          <p:cNvCxnSpPr>
            <a:stCxn id="7" idx="2"/>
            <a:endCxn id="16" idx="0"/>
          </p:cNvCxnSpPr>
          <p:nvPr/>
        </p:nvCxnSpPr>
        <p:spPr>
          <a:xfrm rot="5400000">
            <a:off x="2820988" y="3050555"/>
            <a:ext cx="642937" cy="6429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6FA954BE-6E35-4EB9-9AF2-1010E6C890EB}"/>
              </a:ext>
            </a:extLst>
          </p:cNvPr>
          <p:cNvCxnSpPr>
            <a:stCxn id="7" idx="2"/>
            <a:endCxn id="17" idx="0"/>
          </p:cNvCxnSpPr>
          <p:nvPr/>
        </p:nvCxnSpPr>
        <p:spPr>
          <a:xfrm rot="5400000">
            <a:off x="3143250" y="3372817"/>
            <a:ext cx="642938" cy="158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45396FD-231D-4191-9C6B-271100A0DD5C}"/>
              </a:ext>
            </a:extLst>
          </p:cNvPr>
          <p:cNvCxnSpPr>
            <a:stCxn id="7" idx="2"/>
            <a:endCxn id="18" idx="0"/>
          </p:cNvCxnSpPr>
          <p:nvPr/>
        </p:nvCxnSpPr>
        <p:spPr>
          <a:xfrm rot="16200000" flipH="1">
            <a:off x="3463925" y="3050555"/>
            <a:ext cx="642937" cy="64293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4C3CDB2F-936D-48DC-A6BE-D1E188653704}"/>
              </a:ext>
            </a:extLst>
          </p:cNvPr>
          <p:cNvCxnSpPr>
            <a:stCxn id="8" idx="2"/>
            <a:endCxn id="19" idx="0"/>
          </p:cNvCxnSpPr>
          <p:nvPr/>
        </p:nvCxnSpPr>
        <p:spPr>
          <a:xfrm rot="5400000">
            <a:off x="5037138" y="3050555"/>
            <a:ext cx="642937" cy="6429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5C6A8F5F-E995-4AF5-B20A-204E7D3CAFB5}"/>
              </a:ext>
            </a:extLst>
          </p:cNvPr>
          <p:cNvCxnSpPr>
            <a:stCxn id="8" idx="2"/>
            <a:endCxn id="20" idx="0"/>
          </p:cNvCxnSpPr>
          <p:nvPr/>
        </p:nvCxnSpPr>
        <p:spPr>
          <a:xfrm rot="5400000">
            <a:off x="5357813" y="3372817"/>
            <a:ext cx="642938" cy="158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BDC53332-2052-408A-B609-824D5BBCCA9B}"/>
              </a:ext>
            </a:extLst>
          </p:cNvPr>
          <p:cNvCxnSpPr>
            <a:stCxn id="8" idx="2"/>
            <a:endCxn id="21" idx="0"/>
          </p:cNvCxnSpPr>
          <p:nvPr/>
        </p:nvCxnSpPr>
        <p:spPr>
          <a:xfrm rot="16200000" flipH="1">
            <a:off x="5644356" y="3086274"/>
            <a:ext cx="642937" cy="57150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29C012A3-DE5F-4EB8-B542-D0A89DEEE5E9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rot="5400000">
            <a:off x="7144544" y="3086274"/>
            <a:ext cx="642937" cy="57150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81402820-B6D0-4239-ADF3-6B6272D11E7C}"/>
              </a:ext>
            </a:extLst>
          </p:cNvPr>
          <p:cNvCxnSpPr>
            <a:stCxn id="9" idx="2"/>
            <a:endCxn id="14" idx="0"/>
          </p:cNvCxnSpPr>
          <p:nvPr/>
        </p:nvCxnSpPr>
        <p:spPr>
          <a:xfrm rot="5400000">
            <a:off x="7429500" y="3372817"/>
            <a:ext cx="642938" cy="158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205C775-A677-42D1-9234-C9E2895A56C5}"/>
              </a:ext>
            </a:extLst>
          </p:cNvPr>
          <p:cNvCxnSpPr>
            <a:stCxn id="9" idx="2"/>
            <a:endCxn id="15" idx="0"/>
          </p:cNvCxnSpPr>
          <p:nvPr/>
        </p:nvCxnSpPr>
        <p:spPr>
          <a:xfrm rot="16200000" flipH="1">
            <a:off x="7751763" y="3050555"/>
            <a:ext cx="642937" cy="6429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CEB9ED47-A8C0-47BB-9625-E6F656B2D949}"/>
              </a:ext>
            </a:extLst>
          </p:cNvPr>
          <p:cNvCxnSpPr>
            <a:stCxn id="10" idx="2"/>
            <a:endCxn id="22" idx="0"/>
          </p:cNvCxnSpPr>
          <p:nvPr/>
        </p:nvCxnSpPr>
        <p:spPr>
          <a:xfrm rot="5400000">
            <a:off x="320675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4229010-E679-4946-90C1-80306B9CBAA2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rot="16200000" flipH="1">
            <a:off x="463550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6D5DD07D-22F5-4EF2-877A-A845C63C54AC}"/>
              </a:ext>
            </a:extLst>
          </p:cNvPr>
          <p:cNvCxnSpPr>
            <a:stCxn id="11" idx="2"/>
            <a:endCxn id="24" idx="0"/>
          </p:cNvCxnSpPr>
          <p:nvPr/>
        </p:nvCxnSpPr>
        <p:spPr>
          <a:xfrm rot="5400000">
            <a:off x="963613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4F3C7567-AFDB-439B-A726-E4C51B9F2EB0}"/>
              </a:ext>
            </a:extLst>
          </p:cNvPr>
          <p:cNvCxnSpPr>
            <a:stCxn id="11" idx="2"/>
            <a:endCxn id="25" idx="0"/>
          </p:cNvCxnSpPr>
          <p:nvPr/>
        </p:nvCxnSpPr>
        <p:spPr>
          <a:xfrm rot="16200000" flipH="1">
            <a:off x="1106488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1E0D2845-0506-4BEC-97B6-1036D1B8C5F0}"/>
              </a:ext>
            </a:extLst>
          </p:cNvPr>
          <p:cNvCxnSpPr>
            <a:stCxn id="12" idx="2"/>
            <a:endCxn id="26" idx="0"/>
          </p:cNvCxnSpPr>
          <p:nvPr/>
        </p:nvCxnSpPr>
        <p:spPr>
          <a:xfrm rot="5400000">
            <a:off x="1606550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B252C4AE-D19B-4F29-BEE8-35B2AB0D0AE5}"/>
              </a:ext>
            </a:extLst>
          </p:cNvPr>
          <p:cNvCxnSpPr>
            <a:stCxn id="12" idx="2"/>
            <a:endCxn id="27" idx="0"/>
          </p:cNvCxnSpPr>
          <p:nvPr/>
        </p:nvCxnSpPr>
        <p:spPr>
          <a:xfrm rot="16200000" flipH="1">
            <a:off x="1749425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9C9E22C7-ABE2-4F55-8FAA-A0CAB3B1BA57}"/>
              </a:ext>
            </a:extLst>
          </p:cNvPr>
          <p:cNvCxnSpPr>
            <a:stCxn id="16" idx="2"/>
            <a:endCxn id="28" idx="0"/>
          </p:cNvCxnSpPr>
          <p:nvPr/>
        </p:nvCxnSpPr>
        <p:spPr>
          <a:xfrm rot="5400000">
            <a:off x="2428081" y="4372149"/>
            <a:ext cx="714375" cy="7143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176D368A-B81B-4E5F-96AC-4E7D816B61C8}"/>
              </a:ext>
            </a:extLst>
          </p:cNvPr>
          <p:cNvCxnSpPr>
            <a:stCxn id="16" idx="2"/>
            <a:endCxn id="29" idx="0"/>
          </p:cNvCxnSpPr>
          <p:nvPr/>
        </p:nvCxnSpPr>
        <p:spPr>
          <a:xfrm rot="16200000" flipH="1">
            <a:off x="2570956" y="4300712"/>
            <a:ext cx="714375" cy="21431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FAA77A30-4649-4656-BFED-269FF5AC3E70}"/>
              </a:ext>
            </a:extLst>
          </p:cNvPr>
          <p:cNvCxnSpPr>
            <a:stCxn id="17" idx="2"/>
            <a:endCxn id="30" idx="0"/>
          </p:cNvCxnSpPr>
          <p:nvPr/>
        </p:nvCxnSpPr>
        <p:spPr>
          <a:xfrm rot="5400000">
            <a:off x="3071019" y="4372149"/>
            <a:ext cx="714375" cy="714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4BD98CDB-C5D0-4666-AAA4-82C68ACCD154}"/>
              </a:ext>
            </a:extLst>
          </p:cNvPr>
          <p:cNvCxnSpPr>
            <a:stCxn id="17" idx="2"/>
            <a:endCxn id="31" idx="0"/>
          </p:cNvCxnSpPr>
          <p:nvPr/>
        </p:nvCxnSpPr>
        <p:spPr>
          <a:xfrm rot="16200000" flipH="1">
            <a:off x="3213894" y="4300711"/>
            <a:ext cx="714375" cy="21431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27ED0B7F-014E-4241-AC5B-B7EDCEB2B31C}"/>
              </a:ext>
            </a:extLst>
          </p:cNvPr>
          <p:cNvCxnSpPr>
            <a:stCxn id="18" idx="2"/>
            <a:endCxn id="32" idx="0"/>
          </p:cNvCxnSpPr>
          <p:nvPr/>
        </p:nvCxnSpPr>
        <p:spPr>
          <a:xfrm rot="5400000">
            <a:off x="3713956" y="4372149"/>
            <a:ext cx="714375" cy="7143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6A779463-E5FB-4310-A799-4F89596A3495}"/>
              </a:ext>
            </a:extLst>
          </p:cNvPr>
          <p:cNvCxnSpPr>
            <a:stCxn id="18" idx="2"/>
            <a:endCxn id="33" idx="0"/>
          </p:cNvCxnSpPr>
          <p:nvPr/>
        </p:nvCxnSpPr>
        <p:spPr>
          <a:xfrm rot="16200000" flipH="1">
            <a:off x="3856831" y="4300712"/>
            <a:ext cx="714375" cy="21431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36A9EEF8-F19F-4589-9291-641B0CB80CC6}"/>
              </a:ext>
            </a:extLst>
          </p:cNvPr>
          <p:cNvCxnSpPr>
            <a:stCxn id="19" idx="2"/>
            <a:endCxn id="34" idx="0"/>
          </p:cNvCxnSpPr>
          <p:nvPr/>
        </p:nvCxnSpPr>
        <p:spPr>
          <a:xfrm rot="5400000">
            <a:off x="4608513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2A0BF6EE-CD19-4611-B7AA-345AFE4B1CE3}"/>
              </a:ext>
            </a:extLst>
          </p:cNvPr>
          <p:cNvCxnSpPr>
            <a:stCxn id="19" idx="2"/>
            <a:endCxn id="35" idx="0"/>
          </p:cNvCxnSpPr>
          <p:nvPr/>
        </p:nvCxnSpPr>
        <p:spPr>
          <a:xfrm rot="16200000" flipH="1">
            <a:off x="4751388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FDBEAFB9-77AE-4FA8-99DB-733BA3C14A49}"/>
              </a:ext>
            </a:extLst>
          </p:cNvPr>
          <p:cNvCxnSpPr>
            <a:stCxn id="20" idx="2"/>
            <a:endCxn id="36" idx="0"/>
          </p:cNvCxnSpPr>
          <p:nvPr/>
        </p:nvCxnSpPr>
        <p:spPr>
          <a:xfrm rot="5400000">
            <a:off x="5251450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BA7DF94D-1DEB-4442-B285-8A6220D351BB}"/>
              </a:ext>
            </a:extLst>
          </p:cNvPr>
          <p:cNvCxnSpPr>
            <a:stCxn id="20" idx="2"/>
            <a:endCxn id="37" idx="0"/>
          </p:cNvCxnSpPr>
          <p:nvPr/>
        </p:nvCxnSpPr>
        <p:spPr>
          <a:xfrm rot="16200000" flipH="1">
            <a:off x="5394325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5F548252-1605-44A8-8E70-4DA4EB36BE24}"/>
              </a:ext>
            </a:extLst>
          </p:cNvPr>
          <p:cNvCxnSpPr>
            <a:stCxn id="21" idx="2"/>
            <a:endCxn id="38" idx="0"/>
          </p:cNvCxnSpPr>
          <p:nvPr/>
        </p:nvCxnSpPr>
        <p:spPr>
          <a:xfrm rot="5400000">
            <a:off x="5858669" y="4372149"/>
            <a:ext cx="714375" cy="714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406B1813-BE8F-43F3-9742-DAF77C26C911}"/>
              </a:ext>
            </a:extLst>
          </p:cNvPr>
          <p:cNvCxnSpPr>
            <a:stCxn id="21" idx="2"/>
            <a:endCxn id="39" idx="0"/>
          </p:cNvCxnSpPr>
          <p:nvPr/>
        </p:nvCxnSpPr>
        <p:spPr>
          <a:xfrm rot="16200000" flipH="1">
            <a:off x="6001544" y="4300711"/>
            <a:ext cx="714375" cy="21431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5B07B511-CA37-4855-8EC9-D7B5AA017C14}"/>
              </a:ext>
            </a:extLst>
          </p:cNvPr>
          <p:cNvCxnSpPr>
            <a:stCxn id="13" idx="2"/>
            <a:endCxn id="40" idx="0"/>
          </p:cNvCxnSpPr>
          <p:nvPr/>
        </p:nvCxnSpPr>
        <p:spPr>
          <a:xfrm rot="5400000">
            <a:off x="6751638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99545157-2524-4428-A6E1-16DECA036149}"/>
              </a:ext>
            </a:extLst>
          </p:cNvPr>
          <p:cNvCxnSpPr>
            <a:stCxn id="13" idx="2"/>
            <a:endCxn id="41" idx="0"/>
          </p:cNvCxnSpPr>
          <p:nvPr/>
        </p:nvCxnSpPr>
        <p:spPr>
          <a:xfrm rot="16200000" flipH="1">
            <a:off x="6894513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048F6D2B-6406-4D54-9204-D15FB97DBD39}"/>
              </a:ext>
            </a:extLst>
          </p:cNvPr>
          <p:cNvCxnSpPr>
            <a:stCxn id="14" idx="2"/>
            <a:endCxn id="42" idx="0"/>
          </p:cNvCxnSpPr>
          <p:nvPr/>
        </p:nvCxnSpPr>
        <p:spPr>
          <a:xfrm rot="5400000">
            <a:off x="7358856" y="4372149"/>
            <a:ext cx="714375" cy="7143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988BD9BF-1D4C-4BBF-B1AB-6B4B3309D455}"/>
              </a:ext>
            </a:extLst>
          </p:cNvPr>
          <p:cNvCxnSpPr>
            <a:stCxn id="14" idx="2"/>
            <a:endCxn id="43" idx="0"/>
          </p:cNvCxnSpPr>
          <p:nvPr/>
        </p:nvCxnSpPr>
        <p:spPr>
          <a:xfrm rot="16200000" flipH="1">
            <a:off x="7501731" y="4300712"/>
            <a:ext cx="714375" cy="21431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D8BB38DF-0645-4599-9F72-6B9A0C6CAF0C}"/>
              </a:ext>
            </a:extLst>
          </p:cNvPr>
          <p:cNvCxnSpPr>
            <a:stCxn id="15" idx="2"/>
            <a:endCxn id="44" idx="0"/>
          </p:cNvCxnSpPr>
          <p:nvPr/>
        </p:nvCxnSpPr>
        <p:spPr>
          <a:xfrm rot="5400000">
            <a:off x="8001794" y="4372149"/>
            <a:ext cx="714375" cy="714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52A874C4-51B6-4DF8-B0F4-9BF856C400B4}"/>
              </a:ext>
            </a:extLst>
          </p:cNvPr>
          <p:cNvCxnSpPr>
            <a:stCxn id="15" idx="2"/>
            <a:endCxn id="45" idx="0"/>
          </p:cNvCxnSpPr>
          <p:nvPr/>
        </p:nvCxnSpPr>
        <p:spPr>
          <a:xfrm rot="16200000" flipH="1">
            <a:off x="8144669" y="4300711"/>
            <a:ext cx="714375" cy="21431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D73550D-98EC-4CE0-ABEB-A48718CC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622305"/>
            <a:ext cx="176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Ответ: 24 числа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EA99F3F-0D02-456E-87DB-3978A571B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122242"/>
            <a:ext cx="857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1   2     3   4     5   6         7   8     9  10  11 12       13 14  15 16  17  18      19  20  21 22  23  24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E09389C-682A-4A17-BE0D-9782E3C7C7D1}"/>
              </a:ext>
            </a:extLst>
          </p:cNvPr>
          <p:cNvSpPr txBox="1"/>
          <p:nvPr/>
        </p:nvSpPr>
        <p:spPr>
          <a:xfrm>
            <a:off x="162412" y="153822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2.</a:t>
            </a:r>
          </a:p>
        </p:txBody>
      </p:sp>
    </p:spTree>
    <p:extLst>
      <p:ext uri="{BB962C8B-B14F-4D97-AF65-F5344CB8AC3E}">
        <p14:creationId xmlns:p14="http://schemas.microsoft.com/office/powerpoint/2010/main" val="30652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86" grpId="0"/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1e7ac234f1262676777b647b3ed5f98dece530"/>
</p:tagLst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244</TotalTime>
  <Words>582</Words>
  <Application>Microsoft Office PowerPoint</Application>
  <PresentationFormat>Экран (4:3)</PresentationFormat>
  <Paragraphs>187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Times New Roman</vt:lpstr>
      <vt:lpstr>Ретро</vt:lpstr>
      <vt:lpstr>Презентация PowerPoint</vt:lpstr>
      <vt:lpstr>Что такое «Граф»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описания графа часто используют квадратную таблицу, которая описывает все  возможные связи между узлами (без учета дублирования) – матрицу.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Определить кратчайшее расстояние между наиболее удаленными друг от друга пунктами.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графов при решении задач.</dc:title>
  <dc:creator>Юлия</dc:creator>
  <cp:lastModifiedBy>user</cp:lastModifiedBy>
  <cp:revision>29</cp:revision>
  <dcterms:created xsi:type="dcterms:W3CDTF">2015-10-11T12:35:13Z</dcterms:created>
  <dcterms:modified xsi:type="dcterms:W3CDTF">2018-11-06T16:16:48Z</dcterms:modified>
</cp:coreProperties>
</file>