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6" r:id="rId6"/>
    <p:sldId id="261" r:id="rId7"/>
    <p:sldId id="259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2" r:id="rId19"/>
    <p:sldId id="26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536" y="13407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Искусство и </a:t>
            </a:r>
            <a:r>
              <a:rPr lang="ru-RU" b="1" dirty="0" smtClean="0"/>
              <a:t>ремесло:</a:t>
            </a:r>
            <a:br>
              <a:rPr lang="ru-RU" b="1" dirty="0" smtClean="0"/>
            </a:br>
            <a:r>
              <a:rPr lang="ru-RU" sz="3100" dirty="0" smtClean="0"/>
              <a:t>Разработка </a:t>
            </a:r>
            <a:r>
              <a:rPr lang="ru-RU" sz="3100" dirty="0"/>
              <a:t>тематического </a:t>
            </a:r>
            <a:r>
              <a:rPr lang="ru-RU" sz="3100" dirty="0" smtClean="0"/>
              <a:t>направления   </a:t>
            </a:r>
            <a:r>
              <a:rPr lang="ru-RU" sz="3100" dirty="0"/>
              <a:t>ИС-2018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206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/>
              <a:t>   Музыка </a:t>
            </a:r>
            <a:r>
              <a:rPr lang="ru-RU" sz="2000" b="1" i="1" dirty="0"/>
              <a:t>должна высекать огонь из людских сердец. </a:t>
            </a:r>
            <a:endParaRPr lang="ru-RU" sz="2000" b="1" i="1" dirty="0" smtClean="0"/>
          </a:p>
          <a:p>
            <a:pPr algn="r"/>
            <a:r>
              <a:rPr lang="ru-RU" sz="2000" dirty="0" smtClean="0"/>
              <a:t>Людвиг Ван </a:t>
            </a:r>
            <a:r>
              <a:rPr lang="ru-RU" sz="2000" dirty="0"/>
              <a:t>Бетховен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5788896"/>
            <a:ext cx="5853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Тетеревятникова Н.Ф</a:t>
            </a:r>
            <a:r>
              <a:rPr lang="ru-RU" sz="2000" dirty="0"/>
              <a:t>.</a:t>
            </a:r>
            <a:r>
              <a:rPr lang="ru-RU" sz="2000" dirty="0" smtClean="0"/>
              <a:t>, ГБОУ РО НШИ  ПЛП, учитель</a:t>
            </a:r>
            <a:endParaRPr lang="ru-RU" sz="2000" dirty="0"/>
          </a:p>
        </p:txBody>
      </p:sp>
      <p:pic>
        <p:nvPicPr>
          <p:cNvPr id="11266" name="Picture 2" descr="ÐÑÐºÑÑÑÑÐ²Ð¾ Ð¸ ÑÐµÐ¼ÐµÑÐ»Ð¾ Ð² Ð¸ÑÐ¾Ð³Ð¾Ð²Ð¾Ð¼ ÑÐ¾ÑÐ¸Ð½ÐµÐ½Ð¸Ð¸ Ð¿Ð¾ Ð»Ð¸ÑÐµÑÐ°ÑÑÑÐµ, Ð¾Ð±ÑÐ°Ð·ÑÑ Ð¸ Ð¿ÑÐ¸Ð¼Ðµ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38" y="2636744"/>
            <a:ext cx="5398850" cy="295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5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445" y="1196752"/>
            <a:ext cx="4972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Мастер </a:t>
            </a:r>
            <a:r>
              <a:rPr lang="ru-RU" sz="2400" b="1" dirty="0"/>
              <a:t>– подлинно одаренный литератор, его роман написан мастерски и отражает вечные проблемы, отвечая на глобальные исторические и религиозные вопросы. 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75546" y="3403952"/>
            <a:ext cx="47889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Мастера сначала освистали рецензенты, затем и вовсе упекли в сумасшедший дом услужливые стражи порядка. Настоящее искусство часто подвергается гонениям власти и толпы, так как оно говорит о важном, а не о том, что люди хотят слышать.</a:t>
            </a:r>
            <a:endParaRPr lang="ru-RU" sz="2400" b="1" dirty="0"/>
          </a:p>
        </p:txBody>
      </p:sp>
      <p:pic>
        <p:nvPicPr>
          <p:cNvPr id="3074" name="Picture 2" descr="https://fanparty.ru/fanclubs/anna-kovalchuk/gallery/218917_anna_kovalchuk_p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445" y="3696653"/>
            <a:ext cx="3965848" cy="24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-fotki.yandex.ru/get/6846/201409892.9d/0_fc601_bbf941f1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28" y="1165920"/>
            <a:ext cx="3387924" cy="21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8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Бездомный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1412776"/>
            <a:ext cx="518457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</a:t>
            </a:r>
            <a:r>
              <a:rPr lang="ru-RU" b="1" dirty="0" smtClean="0"/>
              <a:t>ример </a:t>
            </a:r>
            <a:r>
              <a:rPr lang="ru-RU" b="1" dirty="0"/>
              <a:t>ремесленника в </a:t>
            </a:r>
            <a:r>
              <a:rPr lang="ru-RU" b="1" dirty="0" smtClean="0"/>
              <a:t>искусстве это </a:t>
            </a:r>
            <a:r>
              <a:rPr lang="ru-RU" b="1" dirty="0"/>
              <a:t>поэт Иван Бездомный, который и сам признает, что пишет плохие стихи. Иван не отличается начитанностью и образованностью, но легко рассуждает о религии и отрицает существование Бога. Он пишет такую ерунду, что редактору даже приходится просвещать молодого человека, чтобы тот хотя бы не опозорился из-за своего откровенного невежества. Но Иван упорно слагает целые поэмы, ежедневно, как на работу, идет к столу и начинает «творить». Разумеется, бездарного человека, который угоден власти, обласкали журналы и критики. И он так и остался бы при своей конформистской литературной карьере, если бы не судьбоносная встреча с </a:t>
            </a:r>
            <a:r>
              <a:rPr lang="ru-RU" b="1" dirty="0" err="1"/>
              <a:t>Воландом</a:t>
            </a:r>
            <a:r>
              <a:rPr lang="ru-RU" b="1" dirty="0"/>
              <a:t>, который убедительно доказал герою, что он понятия не имел о том, что так насмешливо описывал.</a:t>
            </a:r>
            <a:endParaRPr lang="ru-RU" b="1" dirty="0"/>
          </a:p>
        </p:txBody>
      </p:sp>
      <p:pic>
        <p:nvPicPr>
          <p:cNvPr id="5124" name="Picture 4" descr="https://24smi.org/public/media/resize/660x-/person/2018/02/21/neqht1myde2l-ivan-bezdom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0" y="1412776"/>
            <a:ext cx="2981232" cy="39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оба оказались в психушке?</a:t>
            </a:r>
            <a:endParaRPr lang="ru-RU" dirty="0"/>
          </a:p>
        </p:txBody>
      </p:sp>
      <p:pic>
        <p:nvPicPr>
          <p:cNvPr id="4098" name="Picture 2" descr="https://img.1tv.com/img/2016-04-25/fmt_96_24_26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095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Л. Н. Толстой. «Война и мир».</a:t>
            </a:r>
            <a:br>
              <a:rPr lang="ru-RU" dirty="0" smtClean="0"/>
            </a:br>
            <a:r>
              <a:rPr lang="ru-RU" dirty="0" smtClean="0"/>
              <a:t> Пение Наташи</a:t>
            </a:r>
            <a:endParaRPr lang="ru-RU" dirty="0"/>
          </a:p>
        </p:txBody>
      </p:sp>
      <p:pic>
        <p:nvPicPr>
          <p:cNvPr id="7172" name="Picture 4" descr="https://upload.wikimedia.org/wikipedia/commons/2/21/Bem_postcard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7672"/>
            <a:ext cx="3476706" cy="53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63891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/>
              <a:t>    Николай </a:t>
            </a:r>
            <a:r>
              <a:rPr lang="ru-RU" sz="2400" b="1" dirty="0"/>
              <a:t>Ростов, проиграв Долохову в карты большую сумму, просто не видел выхода из сложившейся ситуации. Карточный долг необходимо заплатить, но таких огромных денег у молодого офицера не было. В этой ситуации у него оставался, пожалуй, единственный вариант развития событий – самоубийство. От мрачных мыслей героя романа отвлек голос сестры.</a:t>
            </a:r>
          </a:p>
        </p:txBody>
      </p:sp>
    </p:spTree>
    <p:extLst>
      <p:ext uri="{BB962C8B-B14F-4D97-AF65-F5344CB8AC3E}">
        <p14:creationId xmlns:p14="http://schemas.microsoft.com/office/powerpoint/2010/main" val="104934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12845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smtClean="0"/>
              <a:t>Наташа </a:t>
            </a:r>
            <a:r>
              <a:rPr lang="ru-RU" sz="2400" b="1" dirty="0"/>
              <a:t>разучивала новую арию. В этот момент Николай, заворожённый музыкой, очарованный красотой Наташиного голоса, забыл о проблемах, что ещё минуту назад казались ему неразрешимыми. Он слушал пение и переживал о лишь том, возьмёт ли девушка верхнюю ноту. Её нежный голос, очарование волшебной мелодии вернули Николая к жизни: герой понял, что, кроме невзгод и печали, в мире есть красота и счастье, для них и стоит жить. Вот что творит настоящее искусство! </a:t>
            </a:r>
            <a:endParaRPr lang="ru-RU" sz="2400" b="1" dirty="0"/>
          </a:p>
        </p:txBody>
      </p:sp>
      <p:pic>
        <p:nvPicPr>
          <p:cNvPr id="8194" name="Picture 2" descr="http://4.bp.blogspot.com/-73wUYCO5o48/TZ3TNGH8rZI/AAAAAAAABtY/50-2qIMU6-0/s1600/HessianNikolai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"/>
          <a:stretch/>
        </p:blipFill>
        <p:spPr bwMode="auto">
          <a:xfrm>
            <a:off x="2025588" y="4029165"/>
            <a:ext cx="4876800" cy="27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9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8946" y="4581128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«Вот оно, настоящее» — думал </a:t>
            </a:r>
            <a:r>
              <a:rPr lang="ru-RU" sz="2400" b="1" i="1" dirty="0"/>
              <a:t> </a:t>
            </a:r>
            <a:r>
              <a:rPr lang="ru-RU" sz="2400" b="1" i="1" dirty="0" smtClean="0"/>
              <a:t>Николай </a:t>
            </a:r>
            <a:r>
              <a:rPr lang="ru-RU" sz="2400" b="1" i="1" dirty="0"/>
              <a:t>о музыке, в которой растворялись все переживания и невзгоды. </a:t>
            </a:r>
            <a:r>
              <a:rPr lang="ru-RU" sz="2400" b="1" dirty="0"/>
              <a:t>Таково действие искусства на душу человека, и это влияние нельзя недооценивать</a:t>
            </a:r>
            <a:r>
              <a:rPr lang="ru-RU" sz="2400" b="1" i="1" dirty="0"/>
              <a:t>.</a:t>
            </a:r>
            <a:endParaRPr lang="ru-RU" sz="2400" b="1" i="1" dirty="0"/>
          </a:p>
        </p:txBody>
      </p:sp>
      <p:pic>
        <p:nvPicPr>
          <p:cNvPr id="4" name="Picture 2" descr="http://22-91.ru/upload/images/photo/fe/67/5a49820c7d7a00530daa646f007d1391098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2" y="692696"/>
            <a:ext cx="810089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50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А.П. Чехов «Скрипка Ротшильда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12290" name="Picture 2" descr="http://fb.ru/misc/i/gallery/10920/5919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726" y="3618033"/>
            <a:ext cx="4646530" cy="315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282" y="1052736"/>
            <a:ext cx="84934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/>
              <a:t>Гробовщик Яков Иванов подрабатывает скрипачом вместе со своим товарищем евреем Ротшильдом. Второй часто фальшивит, чем раздражает друга. Но сам Яков не относится к музыке серьезно, лишь только после смерти жены, узнав, что и ему осталось жить недолго, играет на скрипке проникновенно, вызывая у окружающих слезы. Гробовщик завещает инструмент другу еврею и умирает. Ротшильд, проникшийся до глубины души услышанной мелодией, воспроизводит ее на подаренной скрипке. Композиция приносит ему славу и </a:t>
            </a:r>
            <a:r>
              <a:rPr lang="ru-RU" sz="2000" b="1" dirty="0" smtClean="0"/>
              <a:t>признание.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2497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В. Короленко «Слепой музыкант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340768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/>
              <a:t>Петр родился слепым, но обладал хорошим слухом и осязанием. С детства мальчик интересовался игрой конюха </a:t>
            </a:r>
            <a:r>
              <a:rPr lang="ru-RU" sz="2400" b="1" dirty="0" err="1"/>
              <a:t>Иохима</a:t>
            </a:r>
            <a:r>
              <a:rPr lang="ru-RU" sz="2400" b="1" dirty="0"/>
              <a:t> на свирели, сам начал осваивать дудочку, а после и фортепиано. Музыка помогала ему воспринимать и «видеть» мир. Петру пришлось преодолеть много испытаний, чтобы принять себя таким, каким он есть. Но талантливому музыканту удалось добиться признания окружающих и обрести личное счастье.</a:t>
            </a:r>
          </a:p>
        </p:txBody>
      </p:sp>
      <p:pic>
        <p:nvPicPr>
          <p:cNvPr id="13314" name="Picture 2" descr="http://www.playcast.ru/uploads/2016/03/28/18026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24" y="3933056"/>
            <a:ext cx="3216137" cy="24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laycast.ru/uploads/2016/03/28/18026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219810"/>
            <a:ext cx="3183133" cy="24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700"/>
            <a:ext cx="8229600" cy="1143000"/>
          </a:xfrm>
        </p:spPr>
        <p:txBody>
          <a:bodyPr/>
          <a:lstStyle/>
          <a:p>
            <a:r>
              <a:rPr lang="ru-RU" dirty="0"/>
              <a:t>О’Генри «Последний лист»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1052736"/>
            <a:ext cx="61926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 </a:t>
            </a:r>
            <a:r>
              <a:rPr lang="ru-RU" b="1" i="1" dirty="0" smtClean="0"/>
              <a:t>    Заболевшая </a:t>
            </a:r>
            <a:r>
              <a:rPr lang="ru-RU" b="1" i="1" dirty="0"/>
              <a:t>пневмонией девушка совсем потеряла надежду </a:t>
            </a:r>
            <a:r>
              <a:rPr lang="ru-RU" b="1" i="1" dirty="0" smtClean="0"/>
              <a:t>на выздоровление.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 </a:t>
            </a:r>
            <a:r>
              <a:rPr lang="ru-RU" b="1" i="1" dirty="0" smtClean="0"/>
              <a:t>    Наблюдая </a:t>
            </a:r>
            <a:r>
              <a:rPr lang="ru-RU" b="1" i="1" dirty="0"/>
              <a:t>за тем, как за окном опадает плющ, она решает, что умрёт, когда с его ветки слетит последний листок. Старый сосед-художник Берман, узнав о её намерениях от подруги героини, решает обмануть судьбу. Ночью, во время холодного осеннего дождя и сильного ветра, он создаёт свою главную картину, настоящий шедевр: рисует маленький листочек плюща на кирпичной стене дома напротив. Утром Сью видит, как всю ночь смело сражался с бурей храбрый последний лист. Девушка тоже решает взять себя в руки и поверить в жизнь. Она выздоравливает, благодаря силе любви, что вложил в своё произведение старый художник, а значит, благодаря </a:t>
            </a:r>
            <a:r>
              <a:rPr lang="ru-RU" b="1" i="1" dirty="0" smtClean="0"/>
              <a:t>искусству.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Именно </a:t>
            </a:r>
            <a:r>
              <a:rPr lang="ru-RU" b="1" dirty="0"/>
              <a:t>оно дарит ей возможность жить дальше, поверить в себя и быть счастливой. Таким образом, искусство играет важнейшую роль в нашей жизни. Оно дает возможность выражать свои чувства и мысли, объединяет самых разных людей, помогает жить.</a:t>
            </a:r>
            <a:endParaRPr lang="ru-RU" b="1" dirty="0"/>
          </a:p>
        </p:txBody>
      </p:sp>
      <p:pic>
        <p:nvPicPr>
          <p:cNvPr id="9218" name="Picture 2" descr="https://www.stihi.ru/pics/2015/01/07/94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" r="6491"/>
          <a:stretch/>
        </p:blipFill>
        <p:spPr bwMode="auto">
          <a:xfrm>
            <a:off x="6788099" y="1268759"/>
            <a:ext cx="2163311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4.bp.blogspot.com/-vpKoO6LlTl0/WwE2cBIco6I/AAAAAAAAAQg/xRYGMC2PhNQtD5c5-lqFGazw58vFi1IQQCLcBGAs/s1600/Screenshot_2018-05-20-11-46-27-176_com.google.android.googlequicksearchbo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88" y="3429000"/>
            <a:ext cx="2163311" cy="294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2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Темы сочинений: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5689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/>
              <a:t>Как </a:t>
            </a:r>
            <a:r>
              <a:rPr lang="ru-RU" sz="2400" b="1" i="1" dirty="0"/>
              <a:t>отличить настоящее искусство от ремесла?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/>
              <a:t>В чём ценность искусства?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/>
              <a:t>В </a:t>
            </a:r>
            <a:r>
              <a:rPr lang="ru-RU" sz="2400" b="1" i="1" dirty="0"/>
              <a:t>чем, по-вашему, состоит конечная цель искусства?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i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 smtClean="0"/>
              <a:t>Согласны </a:t>
            </a:r>
            <a:r>
              <a:rPr lang="ru-RU" sz="2400" b="1" i="1" dirty="0"/>
              <a:t>ли вы с высказыванием П. </a:t>
            </a:r>
            <a:r>
              <a:rPr lang="ru-RU" sz="2400" b="1" i="1" dirty="0" err="1"/>
              <a:t>Казальса</a:t>
            </a:r>
            <a:r>
              <a:rPr lang="ru-RU" sz="2400" b="1" i="1" dirty="0"/>
              <a:t>: «Мастерство еще не делает художником</a:t>
            </a:r>
            <a:r>
              <a:rPr lang="ru-RU" sz="2400" b="1" i="1" dirty="0" smtClean="0"/>
              <a:t>»?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/>
              <a:t>Какова роль искусства в развитии </a:t>
            </a:r>
            <a:r>
              <a:rPr lang="ru-RU" sz="2400" b="1" i="1" dirty="0" smtClean="0"/>
              <a:t>человечества и в жизни человека?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400" b="1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i="1" dirty="0"/>
              <a:t>Чем настоящее искусство привлекает человека?</a:t>
            </a:r>
          </a:p>
        </p:txBody>
      </p:sp>
    </p:spTree>
    <p:extLst>
      <p:ext uri="{BB962C8B-B14F-4D97-AF65-F5344CB8AC3E}">
        <p14:creationId xmlns:p14="http://schemas.microsoft.com/office/powerpoint/2010/main" val="41503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ФИПИ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136904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b="1" dirty="0"/>
              <a:t>Темы данного направления актуализируют представления выпускников о </a:t>
            </a:r>
            <a:r>
              <a:rPr lang="ru-RU" sz="2800" b="1" u="sng" dirty="0"/>
              <a:t>предназначении произведений искусства</a:t>
            </a:r>
            <a:r>
              <a:rPr lang="ru-RU" sz="2800" b="1" dirty="0"/>
              <a:t> и </a:t>
            </a:r>
            <a:r>
              <a:rPr lang="ru-RU" sz="2800" b="1" u="sng" dirty="0"/>
              <a:t>мере таланта их создателей</a:t>
            </a:r>
            <a:r>
              <a:rPr lang="ru-RU" sz="2800" b="1" dirty="0"/>
              <a:t>, дают возможность поразмышлять о </a:t>
            </a:r>
            <a:r>
              <a:rPr lang="ru-RU" sz="2800" b="1" u="sng" dirty="0"/>
              <a:t>миссии художника </a:t>
            </a:r>
            <a:r>
              <a:rPr lang="ru-RU" sz="2800" b="1" dirty="0"/>
              <a:t>и его роли в обществе, о том, где заканчивается ремесло и начинается искусство.</a:t>
            </a:r>
          </a:p>
        </p:txBody>
      </p:sp>
      <p:pic>
        <p:nvPicPr>
          <p:cNvPr id="5" name="Picture 2" descr="https://rpelm.com/images/clipart-pen-wing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120680" cy="592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1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  <p:pic>
        <p:nvPicPr>
          <p:cNvPr id="17410" name="Picture 2" descr="https://banner2.kisspng.com/20171128/a48/scrolled-paper-and-quill-pen-png-clipart-image-5a1d1fda34c857.604964151511858138216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7" b="9442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33650"/>
            <a:ext cx="5676843" cy="441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4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ФИПИ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88840"/>
            <a:ext cx="7992888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800" b="1" dirty="0"/>
              <a:t>Литература постоянно обращается к осмыслению </a:t>
            </a:r>
            <a:r>
              <a:rPr lang="ru-RU" sz="2800" b="1" u="sng" dirty="0"/>
              <a:t>феномена творчества</a:t>
            </a:r>
            <a:r>
              <a:rPr lang="ru-RU" sz="2800" b="1" dirty="0"/>
              <a:t>, изображению созидательного труда, помогает раскрыть </a:t>
            </a:r>
            <a:r>
              <a:rPr lang="ru-RU" sz="2800" b="1" u="sng" dirty="0"/>
              <a:t>внутренний мир персонажа через его отношение к искусству</a:t>
            </a:r>
            <a:r>
              <a:rPr lang="ru-RU" sz="2800" b="1" dirty="0"/>
              <a:t> и ремеслу.</a:t>
            </a:r>
          </a:p>
        </p:txBody>
      </p:sp>
      <p:pic>
        <p:nvPicPr>
          <p:cNvPr id="5" name="Picture 2" descr="https://rpelm.com/images/clipart-pen-wing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6120680" cy="57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548680"/>
            <a:ext cx="4104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      </a:t>
            </a:r>
            <a:r>
              <a:rPr lang="ru-RU" sz="2800" b="1" dirty="0" smtClean="0"/>
              <a:t>Что </a:t>
            </a:r>
            <a:r>
              <a:rPr lang="ru-RU" sz="2800" b="1" dirty="0"/>
              <a:t>такое </a:t>
            </a:r>
            <a:r>
              <a:rPr lang="ru-RU" sz="2800" b="1" dirty="0" smtClean="0"/>
              <a:t>ИСКУССТВО?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Творческое </a:t>
            </a:r>
            <a:r>
              <a:rPr lang="ru-RU" sz="2800" b="1" dirty="0"/>
              <a:t>отражение, воспроизведение действительности в художественных образах. Умение, мастерство, знание дела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algn="ctr"/>
            <a:r>
              <a:rPr lang="ru-RU" sz="2800" b="1" dirty="0" smtClean="0"/>
              <a:t>       Самое </a:t>
            </a:r>
            <a:r>
              <a:rPr lang="ru-RU" sz="2800" b="1" dirty="0"/>
              <a:t>дело, требующее такого умения, мастерства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4342" name="Picture 6" descr="https://upload.wikimedia.org/wikipedia/commons/thumb/e/ec/Mona_Lisa%2C_by_Leonardo_da_Vinci%2C_from_C2RMF_retouched.jpg/440px-Mona_Lisa%2C_by_Leonardo_da_Vinci%2C_from_C2RMF_retou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91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89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valkyrie-wow.ru/wp-content/uploads/2015/10/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40" y="3696906"/>
            <a:ext cx="4003380" cy="2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743" y="1935621"/>
            <a:ext cx="44688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    Что </a:t>
            </a:r>
            <a:r>
              <a:rPr lang="ru-RU" sz="2800" b="1" dirty="0"/>
              <a:t>такое РЕМЕСЛО</a:t>
            </a:r>
            <a:r>
              <a:rPr lang="ru-RU" sz="2800" b="1" dirty="0" smtClean="0"/>
              <a:t>?</a:t>
            </a:r>
          </a:p>
          <a:p>
            <a:pPr algn="just"/>
            <a:r>
              <a:rPr lang="ru-RU" sz="2800" b="1" dirty="0"/>
              <a:t> </a:t>
            </a:r>
            <a:endParaRPr lang="ru-RU" sz="2800" b="1" dirty="0" smtClean="0"/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 Профессиональное </a:t>
            </a:r>
            <a:r>
              <a:rPr lang="ru-RU" sz="2800" b="1" dirty="0"/>
              <a:t>занятие изготовление изделий ручным, кустарным способом.</a:t>
            </a:r>
            <a:endParaRPr lang="ru-RU" sz="2800" b="1" dirty="0"/>
          </a:p>
        </p:txBody>
      </p:sp>
      <p:pic>
        <p:nvPicPr>
          <p:cNvPr id="15362" name="Picture 2" descr="https://lh3.googleusercontent.com/kMHqJpDKw9wnZ_p6x17X-Whj5duZBKbt5QGm5_AY-G53GtNPQmOc6X9cfdnMCE2x06MTnUgAV46IRFdWve3EZHQSMtGcF3On0-7aaRiXjDAu6RGay5yZJUjYjx-qffowNR08rxVXdTzJFefj2ukkjxE9oaWD4DoREi-zsZiz11nJpJHpIzHtqZ5GMgmpeO_ynQ_35i0cLoJX6ExgZ8zW_PtPoyj_vfFtiUnis2ubGCFG03Gc7FWgS3mWKlButC9ZqPlqzbZKfp83_fqAH9FE34wkWCwtDLjS0i6P0BNmT3PxGJph60n8GPFkmZqZPl2wv2hHVmVSAk8Rd83GXROao5FNj_i2lYocYLTG0GabFkUwCB4e_SzSka3W3upNq07eShxJr6znJwGgSDohA-c92Z_25tP7mW7EMn6gl42mPa7sFBZHuQKtrq4vOPJEaNVcPa0AfZaHzguxfsyWGl38anGbRhB8rjX2x-VwtfrPlsAUCMnjsG2q91bzQBv3xeGtTVm4TLCCVNVUpFUU5m8ErShJYJq05n7ukQ-273oJVx9GibkBgdedVttHFXmGozjiMji6jWIqd2_ARHQ1fR9njEtU-6kCxkSCEu72kKN0QRM=w1684-h947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04" y="908720"/>
            <a:ext cx="4206851" cy="23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Значения и ассоциации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4744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FF00"/>
                </a:solidFill>
              </a:rPr>
              <a:t>Талант/бесталанность, бездарность.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FF00"/>
                </a:solidFill>
              </a:rPr>
              <a:t>Истинный/мнимый талант</a:t>
            </a:r>
            <a:endParaRPr lang="ru-RU" sz="2400" b="1" dirty="0">
              <a:solidFill>
                <a:srgbClr val="FFFF0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FF00"/>
                </a:solidFill>
              </a:rPr>
              <a:t>Ремесленники/художники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FF00"/>
                </a:solidFill>
              </a:rPr>
              <a:t>Гений / подёнщик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FF00"/>
                </a:solidFill>
              </a:rPr>
              <a:t>Мастер, искусный мастер </a:t>
            </a:r>
            <a:r>
              <a:rPr lang="ru-RU" sz="2400" b="1" dirty="0">
                <a:solidFill>
                  <a:srgbClr val="FFFF00"/>
                </a:solidFill>
              </a:rPr>
              <a:t>/ </a:t>
            </a:r>
            <a:r>
              <a:rPr lang="ru-RU" sz="2400" b="1" dirty="0" smtClean="0">
                <a:solidFill>
                  <a:srgbClr val="FFFF00"/>
                </a:solidFill>
              </a:rPr>
              <a:t>халтурщик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FF00"/>
                </a:solidFill>
              </a:rPr>
              <a:t>Феномен </a:t>
            </a:r>
            <a:r>
              <a:rPr lang="ru-RU" sz="2400" b="1" dirty="0">
                <a:solidFill>
                  <a:srgbClr val="FFFF00"/>
                </a:solidFill>
              </a:rPr>
              <a:t>творчества</a:t>
            </a:r>
            <a:r>
              <a:rPr lang="ru-RU" sz="2400" b="1" dirty="0" smtClean="0">
                <a:solidFill>
                  <a:srgbClr val="FFFF00"/>
                </a:solidFill>
              </a:rPr>
              <a:t>, вдохновение;  </a:t>
            </a:r>
            <a:r>
              <a:rPr lang="ru-RU" sz="2400" b="1" dirty="0">
                <a:solidFill>
                  <a:srgbClr val="FFFF00"/>
                </a:solidFill>
              </a:rPr>
              <a:t>роль труда, созидания в жизни </a:t>
            </a:r>
            <a:r>
              <a:rPr lang="ru-RU" sz="2400" b="1" dirty="0" smtClean="0">
                <a:solidFill>
                  <a:srgbClr val="FFFF00"/>
                </a:solidFill>
              </a:rPr>
              <a:t>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7093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Круг проблем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rgbClr val="FFFF00"/>
                </a:solidFill>
              </a:rPr>
              <a:t>Что </a:t>
            </a:r>
            <a:r>
              <a:rPr lang="ru-RU" sz="2400" b="1" dirty="0">
                <a:solidFill>
                  <a:srgbClr val="FFFF00"/>
                </a:solidFill>
              </a:rPr>
              <a:t>есть истинное искусство?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rgbClr val="FFFF00"/>
                </a:solidFill>
              </a:rPr>
              <a:t>Искусство </a:t>
            </a:r>
            <a:r>
              <a:rPr lang="ru-RU" sz="2400" b="1" dirty="0">
                <a:solidFill>
                  <a:srgbClr val="FFFF00"/>
                </a:solidFill>
              </a:rPr>
              <a:t>и ремесло: в чем разница?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Где заканчивается искусство и начинается ремесло?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Можно ли растратить талант?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Почему люди предают свой талант?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Какова роль искусства?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Почему гении зачастую остаются непризнанными?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400" b="1" dirty="0" smtClean="0">
                <a:solidFill>
                  <a:srgbClr val="FFFF00"/>
                </a:solidFill>
              </a:rPr>
              <a:t>Почему </a:t>
            </a:r>
            <a:r>
              <a:rPr lang="ru-RU" sz="2400" b="1" dirty="0">
                <a:solidFill>
                  <a:srgbClr val="FFFF00"/>
                </a:solidFill>
              </a:rPr>
              <a:t>люди не могут оценить настоящее искусство по достоинству?</a:t>
            </a:r>
          </a:p>
        </p:txBody>
      </p:sp>
    </p:spTree>
    <p:extLst>
      <p:ext uri="{BB962C8B-B14F-4D97-AF65-F5344CB8AC3E}">
        <p14:creationId xmlns:p14="http://schemas.microsoft.com/office/powerpoint/2010/main" val="16343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А.С. Пушкин. «Моцарт и Сальери»</a:t>
            </a:r>
            <a:endParaRPr lang="ru-RU" dirty="0"/>
          </a:p>
        </p:txBody>
      </p:sp>
      <p:pic>
        <p:nvPicPr>
          <p:cNvPr id="1026" name="Picture 2" descr="https://im0-tub-ru.yandex.net/i?id=a63689a69a202cb38bfa1bcece4a6684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367883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1052736"/>
            <a:ext cx="49685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Герои </a:t>
            </a:r>
            <a:r>
              <a:rPr lang="ru-RU" dirty="0"/>
              <a:t>всегда состязались в музыке, но первенство неизменно получал Моцарт, хотя его оппонент усерднее готовился и лучше учился. Он часами просиживал, пытаясь выдумать мелодию, что по силе и страсти превзойдет композицию коллеги. Но все напрасно. Гений сочинял шедевр за минуты, не прикладывая, казалось бы, никаких усилий. Тогда отчаявшийся композитор решил расправиться с удачливым соперником и подмешал тому яд. Но талант мертвеца не озарил убийцу, его смерть не помогла Сальери завоевать музыкальный Олимп. Дело было не в Моцарте, а в том, что кому-то свыше суждено проявить непревзойдённое дарование, а другим этого просто не дано. Возможно, они найдут свое призвание, но в другом деле. Таким образом, искусство – это дитя вдохновения, это дар свыше.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7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620688"/>
            <a:ext cx="8856984" cy="922114"/>
          </a:xfrm>
        </p:spPr>
        <p:txBody>
          <a:bodyPr>
            <a:normAutofit fontScale="90000"/>
          </a:bodyPr>
          <a:lstStyle/>
          <a:p>
            <a:r>
              <a:rPr lang="ru-RU" dirty="0"/>
              <a:t>М. А. </a:t>
            </a:r>
            <a:r>
              <a:rPr lang="ru-RU" dirty="0" smtClean="0"/>
              <a:t>Булгаков.  </a:t>
            </a:r>
            <a:r>
              <a:rPr lang="ru-RU" dirty="0"/>
              <a:t>«Мастер и Маргарита»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tabloid.net.ru/wp-content/uploads/2015/09/0_beab4_ec3b5735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620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1007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Искусство и ремесло: Разработка тематического направления   ИС-2018</vt:lpstr>
      <vt:lpstr>Рекомендации ФИПИ</vt:lpstr>
      <vt:lpstr>Рекомендации ФИПИ</vt:lpstr>
      <vt:lpstr>Презентация PowerPoint</vt:lpstr>
      <vt:lpstr>Презентация PowerPoint</vt:lpstr>
      <vt:lpstr>Значения и ассоциации</vt:lpstr>
      <vt:lpstr>Круг проблем</vt:lpstr>
      <vt:lpstr>А.С. Пушкин. «Моцарт и Сальери»</vt:lpstr>
      <vt:lpstr>М. А. Булгаков.  «Мастер и Маргарита» </vt:lpstr>
      <vt:lpstr>Мастер </vt:lpstr>
      <vt:lpstr>Иван Бездомный</vt:lpstr>
      <vt:lpstr>Почему оба оказались в психушке?</vt:lpstr>
      <vt:lpstr>Л. Н. Толстой. «Война и мир».  Пение Наташи</vt:lpstr>
      <vt:lpstr>Презентация PowerPoint</vt:lpstr>
      <vt:lpstr>«Вот оно, настоящее» — думал  Николай о музыке, в которой растворялись все переживания и невзгоды. Таково действие искусства на душу человека, и это влияние нельзя недооценивать.</vt:lpstr>
      <vt:lpstr>А.П. Чехов «Скрипка Ротшильда»</vt:lpstr>
      <vt:lpstr>В. Короленко «Слепой музыкант»</vt:lpstr>
      <vt:lpstr>О’Генри «Последний лист»</vt:lpstr>
      <vt:lpstr>Темы сочинений: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и ремесло</dc:title>
  <dc:creator>НАТАЛЬЯ</dc:creator>
  <cp:lastModifiedBy>НАТАЛЬЯ</cp:lastModifiedBy>
  <cp:revision>13</cp:revision>
  <dcterms:created xsi:type="dcterms:W3CDTF">2018-11-27T13:54:54Z</dcterms:created>
  <dcterms:modified xsi:type="dcterms:W3CDTF">2018-11-27T16:25:10Z</dcterms:modified>
</cp:coreProperties>
</file>