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6" r:id="rId2"/>
    <p:sldId id="285" r:id="rId3"/>
    <p:sldId id="257" r:id="rId4"/>
    <p:sldId id="282" r:id="rId5"/>
    <p:sldId id="297" r:id="rId6"/>
    <p:sldId id="291" r:id="rId7"/>
    <p:sldId id="288" r:id="rId8"/>
    <p:sldId id="259" r:id="rId9"/>
    <p:sldId id="286" r:id="rId10"/>
    <p:sldId id="290" r:id="rId11"/>
    <p:sldId id="289" r:id="rId12"/>
    <p:sldId id="296" r:id="rId13"/>
    <p:sldId id="294" r:id="rId14"/>
    <p:sldId id="292" r:id="rId15"/>
    <p:sldId id="293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8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072A3-05EA-43E3-BB74-91CD6504221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35A7-43DA-4F39-8FD5-079D3EC52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3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47B73B-8362-4C12-A11D-862F75C384FC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5EC977-68BE-4CC1-9C4A-6A7E0C921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429000"/>
            <a:ext cx="4536504" cy="2808312"/>
          </a:xfrm>
        </p:spPr>
        <p:txBody>
          <a:bodyPr>
            <a:normAutofit fontScale="47500" lnSpcReduction="20000"/>
          </a:bodyPr>
          <a:lstStyle/>
          <a:p>
            <a:endParaRPr lang="ru-RU" sz="4500" dirty="0" smtClean="0">
              <a:cs typeface="Aharoni" panose="02010803020104030203" pitchFamily="2" charset="-79"/>
            </a:endParaRPr>
          </a:p>
          <a:p>
            <a:r>
              <a:rPr lang="ru-RU" sz="4500" dirty="0" smtClean="0">
                <a:cs typeface="Aharoni" panose="02010803020104030203" pitchFamily="2" charset="-79"/>
              </a:rPr>
              <a:t>«</a:t>
            </a:r>
            <a:r>
              <a:rPr lang="ru-RU" sz="4500" dirty="0">
                <a:cs typeface="Aharoni" panose="02010803020104030203" pitchFamily="2" charset="-79"/>
              </a:rPr>
              <a:t>Никто не должен преступать меру ни в пище, ни в питании».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4500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haroni" panose="02010803020104030203" pitchFamily="2" charset="-79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4500" i="1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haroni" panose="02010803020104030203" pitchFamily="2" charset="-79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400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400" i="1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400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400" i="1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6500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Пифагор</a:t>
            </a:r>
            <a:endParaRPr lang="ru-RU" sz="65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Математика здорового питания.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E:\проекты 21-22\1613665861_22-p-fon-dlya-prezentatsii-zdorovoe-pitanie-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24847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Практическая часть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577318"/>
              </p:ext>
            </p:extLst>
          </p:nvPr>
        </p:nvGraphicFramePr>
        <p:xfrm>
          <a:off x="184811" y="978988"/>
          <a:ext cx="8977415" cy="569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3" imgW="10122313" imgH="6432382" progId="Word.Document.12">
                  <p:embed/>
                </p:oleObj>
              </mc:Choice>
              <mc:Fallback>
                <p:oleObj name="Документ" r:id="rId3" imgW="10122313" imgH="6432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811" y="978988"/>
                        <a:ext cx="8977415" cy="5690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194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5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Практическая часть</a:t>
            </a: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60966"/>
              </p:ext>
            </p:extLst>
          </p:nvPr>
        </p:nvGraphicFramePr>
        <p:xfrm>
          <a:off x="6255" y="836711"/>
          <a:ext cx="9067363" cy="568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Документ" r:id="rId3" imgW="10163020" imgH="6722893" progId="Word.Document.12">
                  <p:embed/>
                </p:oleObj>
              </mc:Choice>
              <mc:Fallback>
                <p:oleObj name="Документ" r:id="rId3" imgW="10163020" imgH="6722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5" y="836711"/>
                        <a:ext cx="9067363" cy="568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0098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55302"/>
              </p:ext>
            </p:extLst>
          </p:nvPr>
        </p:nvGraphicFramePr>
        <p:xfrm>
          <a:off x="251520" y="1340770"/>
          <a:ext cx="8712967" cy="5328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087"/>
                <a:gridCol w="2417378"/>
                <a:gridCol w="2574251"/>
                <a:gridCol w="2574251"/>
              </a:tblGrid>
              <a:tr h="5193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Возраст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мужчины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8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Ср. вес (кг)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Потребление (Ккал)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Норма (Ккал)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6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Таблица соотношения полученных результатов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 </a:t>
            </a:r>
            <a:r>
              <a:rPr lang="ru-RU" sz="2400" b="1" dirty="0">
                <a:solidFill>
                  <a:schemeClr val="tx2"/>
                </a:solidFill>
              </a:rPr>
              <a:t>нормами ВОЗ</a:t>
            </a:r>
          </a:p>
        </p:txBody>
      </p:sp>
    </p:spTree>
    <p:extLst>
      <p:ext uri="{BB962C8B-B14F-4D97-AF65-F5344CB8AC3E}">
        <p14:creationId xmlns:p14="http://schemas.microsoft.com/office/powerpoint/2010/main" val="35298640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lvl="0" fontAlgn="base"/>
            <a:r>
              <a:rPr lang="ru-RU" sz="4800" dirty="0"/>
              <a:t>Здоровый рацион — это не список </a:t>
            </a:r>
            <a:r>
              <a:rPr lang="ru-RU" sz="4800" dirty="0" err="1"/>
              <a:t>БАДов</a:t>
            </a:r>
            <a:r>
              <a:rPr lang="ru-RU" sz="4800" dirty="0"/>
              <a:t> и отказ от сахара, молока, </a:t>
            </a:r>
            <a:r>
              <a:rPr lang="ru-RU" sz="4800" dirty="0" err="1"/>
              <a:t>глютена</a:t>
            </a:r>
            <a:r>
              <a:rPr lang="ru-RU" sz="4800" dirty="0"/>
              <a:t> и от каких-либо других продуктов. Здоровый рацион — это сбалансированность и разнообразие.</a:t>
            </a:r>
          </a:p>
          <a:p>
            <a:pPr lvl="0" fontAlgn="base"/>
            <a:r>
              <a:rPr lang="ru-RU" sz="4800" dirty="0"/>
              <a:t>Здоровое, сбалансированное питание не обязательно будет сложным, дорогим или невкусным.</a:t>
            </a:r>
          </a:p>
          <a:p>
            <a:pPr lvl="0" fontAlgn="base"/>
            <a:r>
              <a:rPr lang="ru-RU" sz="4800" dirty="0"/>
              <a:t>Любой рацион можно сделать сбалансированным, если включать в него все пищевые группы и поддерживать разнообразие продуктов.</a:t>
            </a:r>
          </a:p>
          <a:p>
            <a:pPr lvl="0" fontAlgn="base"/>
            <a:r>
              <a:rPr lang="ru-RU" sz="4800" dirty="0"/>
              <a:t>Нет необходимости в постоянном приеме пищевых добавок, если рацион сбалансирован. Исключение — витамин D.</a:t>
            </a:r>
          </a:p>
          <a:p>
            <a:pPr lvl="0" fontAlgn="base"/>
            <a:r>
              <a:rPr lang="ru-RU" sz="4800" dirty="0"/>
              <a:t>Нет самого полезного или самого вредного продукта — важно следить за общим балансом.</a:t>
            </a:r>
          </a:p>
        </p:txBody>
      </p:sp>
    </p:spTree>
    <p:extLst>
      <p:ext uri="{BB962C8B-B14F-4D97-AF65-F5344CB8AC3E}">
        <p14:creationId xmlns:p14="http://schemas.microsoft.com/office/powerpoint/2010/main" val="42773237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Лист </a:t>
            </a:r>
            <a:r>
              <a:rPr lang="ru-RU" sz="2800" b="1" dirty="0" smtClean="0">
                <a:solidFill>
                  <a:schemeClr val="tx2"/>
                </a:solidFill>
              </a:rPr>
              <a:t>самооценки ученика </a:t>
            </a:r>
          </a:p>
          <a:p>
            <a:endParaRPr lang="ru-RU" sz="2800" dirty="0" smtClean="0"/>
          </a:p>
          <a:p>
            <a:r>
              <a:rPr lang="ru-RU" sz="2800" dirty="0" smtClean="0"/>
              <a:t>1. Какова </a:t>
            </a:r>
            <a:r>
              <a:rPr lang="ru-RU" sz="2800" dirty="0"/>
              <a:t>была цель урока</a:t>
            </a:r>
            <a:r>
              <a:rPr lang="ru-RU" sz="2800" dirty="0" smtClean="0"/>
              <a:t>?_________________________________</a:t>
            </a:r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2. Удалось </a:t>
            </a:r>
            <a:r>
              <a:rPr lang="ru-RU" sz="2800" dirty="0"/>
              <a:t>получить результат (решение, ответ)? </a:t>
            </a:r>
            <a:r>
              <a:rPr lang="ru-RU" sz="2800" dirty="0" smtClean="0"/>
              <a:t>_____________________________________________________________</a:t>
            </a:r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3. Правильно </a:t>
            </a:r>
            <a:r>
              <a:rPr lang="ru-RU" sz="2800" dirty="0"/>
              <a:t>или </a:t>
            </a:r>
            <a:r>
              <a:rPr lang="ru-RU" sz="2800" dirty="0" smtClean="0"/>
              <a:t>с ошибкой?_________________________</a:t>
            </a:r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4. Самостоятельно </a:t>
            </a:r>
            <a:r>
              <a:rPr lang="ru-RU" sz="2800" dirty="0"/>
              <a:t>или с чьей-то помощью</a:t>
            </a:r>
            <a:r>
              <a:rPr lang="ru-RU" sz="2800" dirty="0" smtClean="0"/>
              <a:t>?___________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 smtClean="0"/>
              <a:t>5. Какую </a:t>
            </a:r>
            <a:r>
              <a:rPr lang="ru-RU" sz="2800" dirty="0"/>
              <a:t>оценку ты бы себе поставил</a:t>
            </a:r>
            <a:r>
              <a:rPr lang="ru-RU" sz="2800" dirty="0" smtClean="0"/>
              <a:t>?__________________</a:t>
            </a:r>
          </a:p>
          <a:p>
            <a:pPr lvl="0"/>
            <a:endParaRPr lang="ru-RU" sz="2800" dirty="0" smtClean="0"/>
          </a:p>
          <a:p>
            <a:pPr lvl="0"/>
            <a:endParaRPr lang="ru-RU" sz="2800" dirty="0"/>
          </a:p>
        </p:txBody>
      </p:sp>
      <p:pic>
        <p:nvPicPr>
          <p:cNvPr id="3" name="Рисунок 2" descr="E:\проекты 21-22\55096578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2088232" cy="104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5615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chemeClr val="tx2"/>
                </a:solidFill>
              </a:rPr>
              <a:t>Рефлексия</a:t>
            </a:r>
          </a:p>
          <a:p>
            <a:pPr fontAlgn="base"/>
            <a:r>
              <a:rPr lang="ru-RU" sz="3600" dirty="0" smtClean="0"/>
              <a:t>1.Что было главным на уроке?</a:t>
            </a:r>
          </a:p>
          <a:p>
            <a:pPr fontAlgn="base"/>
            <a:endParaRPr lang="ru-RU" sz="3600" dirty="0" smtClean="0"/>
          </a:p>
          <a:p>
            <a:pPr fontAlgn="base"/>
            <a:r>
              <a:rPr lang="ru-RU" sz="3600" dirty="0" smtClean="0"/>
              <a:t>2.Что было интересным?</a:t>
            </a:r>
          </a:p>
          <a:p>
            <a:pPr fontAlgn="base"/>
            <a:endParaRPr lang="ru-RU" sz="3600" dirty="0" smtClean="0"/>
          </a:p>
          <a:p>
            <a:pPr fontAlgn="base"/>
            <a:r>
              <a:rPr lang="ru-RU" sz="3600" dirty="0" smtClean="0"/>
              <a:t> 3.Что нового узнали?</a:t>
            </a:r>
          </a:p>
          <a:p>
            <a:pPr fontAlgn="base"/>
            <a:endParaRPr lang="ru-RU" sz="3600" dirty="0" smtClean="0"/>
          </a:p>
          <a:p>
            <a:pPr fontAlgn="base"/>
            <a:r>
              <a:rPr lang="ru-RU" sz="3600" dirty="0" smtClean="0"/>
              <a:t>4.Чему научились?</a:t>
            </a:r>
            <a:endParaRPr lang="ru-RU" dirty="0"/>
          </a:p>
        </p:txBody>
      </p:sp>
      <p:pic>
        <p:nvPicPr>
          <p:cNvPr id="4098" name="Picture 2" descr="E:\проекты 21-22\826638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538464" cy="2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976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928670"/>
            <a:ext cx="61026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 и красивы!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Составить примерное меню здорового питания на 1 день.</a:t>
            </a:r>
          </a:p>
        </p:txBody>
      </p:sp>
    </p:spTree>
    <p:extLst>
      <p:ext uri="{BB962C8B-B14F-4D97-AF65-F5344CB8AC3E}">
        <p14:creationId xmlns:p14="http://schemas.microsoft.com/office/powerpoint/2010/main" val="31664639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772400" cy="5688632"/>
          </a:xfrm>
        </p:spPr>
        <p:txBody>
          <a:bodyPr>
            <a:normAutofit/>
          </a:bodyPr>
          <a:lstStyle/>
          <a:p>
            <a:pPr lvl="0" fontAlgn="base"/>
            <a:r>
              <a:rPr lang="ru-RU" sz="3200" dirty="0"/>
              <a:t>Соотнести фактические показатели калорийности нашего питания с расходом энергии.</a:t>
            </a:r>
          </a:p>
          <a:p>
            <a:pPr lvl="0" fontAlgn="base"/>
            <a:r>
              <a:rPr lang="ru-RU" sz="3200" dirty="0"/>
              <a:t>Доказать связь между биологией и математикой.</a:t>
            </a:r>
          </a:p>
          <a:p>
            <a:pPr lvl="0" fontAlgn="base"/>
            <a:r>
              <a:rPr lang="ru-RU" sz="3200" dirty="0"/>
              <a:t>Составить примерное меню на 1 день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Гипотеза: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Используя математические знания, можно ли правильно подобрать меню для сбалансированного питания.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892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Анкета «Математика здорового питания»</a:t>
            </a:r>
          </a:p>
          <a:p>
            <a:r>
              <a:rPr lang="ru-RU" b="1" dirty="0"/>
              <a:t>Сколько вам лет?</a:t>
            </a:r>
            <a:r>
              <a:rPr lang="ru-RU" dirty="0"/>
              <a:t> </a:t>
            </a:r>
            <a:r>
              <a:rPr lang="ru-RU" b="1" dirty="0"/>
              <a:t>_____________________</a:t>
            </a:r>
            <a:endParaRPr lang="ru-RU" dirty="0"/>
          </a:p>
          <a:p>
            <a:r>
              <a:rPr lang="ru-RU" b="1" dirty="0"/>
              <a:t>Как вы думаете, влияет ли питание на состояние здоровья?</a:t>
            </a:r>
            <a:endParaRPr lang="ru-RU" dirty="0"/>
          </a:p>
          <a:p>
            <a:r>
              <a:rPr lang="ru-RU" dirty="0"/>
              <a:t>Да Нет Не знаю</a:t>
            </a:r>
          </a:p>
          <a:p>
            <a:r>
              <a:rPr lang="ru-RU" b="1" dirty="0"/>
              <a:t>Едите ли вы 3-5 раз в день в одно и то же время?</a:t>
            </a:r>
            <a:endParaRPr lang="ru-RU" dirty="0"/>
          </a:p>
          <a:p>
            <a:r>
              <a:rPr lang="ru-RU" dirty="0"/>
              <a:t>Да Нет</a:t>
            </a:r>
          </a:p>
          <a:p>
            <a:r>
              <a:rPr lang="ru-RU" b="1" dirty="0"/>
              <a:t>Как вы думаете, сколько воды нужно пить каждый день?</a:t>
            </a:r>
            <a:endParaRPr lang="ru-RU" dirty="0"/>
          </a:p>
          <a:p>
            <a:r>
              <a:rPr lang="ru-RU" dirty="0"/>
              <a:t>От 0,5 до 1 л</a:t>
            </a:r>
          </a:p>
          <a:p>
            <a:r>
              <a:rPr lang="ru-RU" dirty="0"/>
              <a:t>От 1л до 1,5 л</a:t>
            </a:r>
          </a:p>
          <a:p>
            <a:r>
              <a:rPr lang="ru-RU" dirty="0"/>
              <a:t>От 1,5 до 2 л</a:t>
            </a:r>
          </a:p>
          <a:p>
            <a:r>
              <a:rPr lang="ru-RU" dirty="0"/>
              <a:t>От 2 л и больше</a:t>
            </a:r>
          </a:p>
          <a:p>
            <a:r>
              <a:rPr lang="ru-RU" b="1" dirty="0"/>
              <a:t>Знаете ли вы как рассчитать норму потребления калорий в день?</a:t>
            </a:r>
            <a:endParaRPr lang="ru-RU" dirty="0"/>
          </a:p>
          <a:p>
            <a:r>
              <a:rPr lang="ru-RU" dirty="0"/>
              <a:t>Да Нет</a:t>
            </a:r>
          </a:p>
          <a:p>
            <a:r>
              <a:rPr lang="ru-RU" b="1" dirty="0"/>
              <a:t>За сколько часов до сна нужно организовать последний прием пищи?</a:t>
            </a:r>
            <a:endParaRPr lang="ru-RU" dirty="0"/>
          </a:p>
          <a:p>
            <a:r>
              <a:rPr lang="ru-RU" dirty="0"/>
              <a:t>За 5-6 часов</a:t>
            </a:r>
          </a:p>
          <a:p>
            <a:r>
              <a:rPr lang="ru-RU" dirty="0"/>
              <a:t>За 3-4 часа</a:t>
            </a:r>
          </a:p>
          <a:p>
            <a:r>
              <a:rPr lang="ru-RU" dirty="0"/>
              <a:t>За 1-2 часа</a:t>
            </a:r>
          </a:p>
          <a:p>
            <a:r>
              <a:rPr lang="ru-RU" dirty="0"/>
              <a:t>За 30 минут – 1 час</a:t>
            </a:r>
          </a:p>
          <a:p>
            <a:r>
              <a:rPr lang="ru-RU" b="1" dirty="0"/>
              <a:t>Как вы думаете, может ли математика помочь питаться правильно?</a:t>
            </a:r>
            <a:endParaRPr lang="ru-RU" dirty="0"/>
          </a:p>
          <a:p>
            <a:r>
              <a:rPr lang="ru-RU" dirty="0"/>
              <a:t>Да Нет</a:t>
            </a:r>
          </a:p>
          <a:p>
            <a:r>
              <a:rPr lang="ru-RU" b="1" dirty="0"/>
              <a:t>Хотели бы вы узнать больше о здоровом питании?</a:t>
            </a:r>
            <a:endParaRPr lang="ru-RU" dirty="0"/>
          </a:p>
          <a:p>
            <a:r>
              <a:rPr lang="ru-RU" dirty="0"/>
              <a:t>Да Нет</a:t>
            </a:r>
          </a:p>
        </p:txBody>
      </p:sp>
    </p:spTree>
    <p:extLst>
      <p:ext uri="{BB962C8B-B14F-4D97-AF65-F5344CB8AC3E}">
        <p14:creationId xmlns:p14="http://schemas.microsoft.com/office/powerpoint/2010/main" val="21964089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05273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Питание </a:t>
            </a:r>
            <a:r>
              <a:rPr lang="ru-RU" dirty="0"/>
              <a:t>человека в значительной мере определяет его здоровье, работоспособность и продолжительность жизни. Суточная потребность в калориях и </a:t>
            </a:r>
            <a:r>
              <a:rPr lang="ru-RU" dirty="0" smtClean="0"/>
              <a:t>основных </a:t>
            </a:r>
            <a:r>
              <a:rPr lang="ru-RU" dirty="0"/>
              <a:t>пищевых веществах в </a:t>
            </a:r>
            <a:r>
              <a:rPr lang="ru-RU" dirty="0" smtClean="0"/>
              <a:t>значительной, </a:t>
            </a:r>
            <a:r>
              <a:rPr lang="ru-RU" dirty="0"/>
              <a:t>степени зависит от возраста, пола, </a:t>
            </a:r>
            <a:r>
              <a:rPr lang="ru-RU" dirty="0" smtClean="0"/>
              <a:t>физической </a:t>
            </a:r>
            <a:r>
              <a:rPr lang="ru-RU" dirty="0"/>
              <a:t>нагрузки. В среднем человек за сутки расходует 2500— 3000 ккал. Рациональное питание предусматривает правильное соотношение компонентов пищи, оптимально обеспечивающих потребность организма в </a:t>
            </a:r>
            <a:r>
              <a:rPr lang="ru-RU" dirty="0" smtClean="0"/>
              <a:t>пластических и энергетических </a:t>
            </a:r>
            <a:r>
              <a:rPr lang="ru-RU" dirty="0"/>
              <a:t>веществах. При сбалансированном </a:t>
            </a:r>
            <a:r>
              <a:rPr lang="ru-RU" dirty="0" smtClean="0"/>
              <a:t>Питании </a:t>
            </a:r>
            <a:r>
              <a:rPr lang="ru-RU" dirty="0"/>
              <a:t>соотношение белков, жиров и углеводов должно составлять 1:1:4.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«Человек есть то, что он ест»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E:\проекты 21-22\1613660760_56-p-fon-dlya-prezentatsii-zdorovoe-pitanie-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6979"/>
            <a:ext cx="4248472" cy="561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2489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ы 21-22\profilaktika-ateroskleroza-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84930" cy="27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3068960"/>
            <a:ext cx="87849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cs typeface="Aharoni" panose="02010803020104030203" pitchFamily="2" charset="-79"/>
              </a:rPr>
              <a:t>Здоровому человеку для нормальной работы организма необходимы следующие типы питательных веществ: углеводы, белки, жиры, витамины, минеральные соли и вода.</a:t>
            </a:r>
            <a:endParaRPr lang="ru-RU" sz="2000" dirty="0">
              <a:solidFill>
                <a:schemeClr val="tx2"/>
              </a:solidFill>
              <a:cs typeface="Aharoni" panose="02010803020104030203" pitchFamily="2" charset="-79"/>
            </a:endParaRPr>
          </a:p>
          <a:p>
            <a:r>
              <a:rPr lang="ru-RU" sz="2000" b="1" dirty="0">
                <a:solidFill>
                  <a:schemeClr val="tx2"/>
                </a:solidFill>
                <a:cs typeface="Aharoni" panose="02010803020104030203" pitchFamily="2" charset="-79"/>
              </a:rPr>
              <a:t>Примерно половину всей пищи за день должны составлять углеводы (хлеб, крупы, картофель, овощи, зелень);</a:t>
            </a:r>
            <a:endParaRPr lang="ru-RU" sz="2000" dirty="0">
              <a:solidFill>
                <a:schemeClr val="tx2"/>
              </a:solidFill>
              <a:cs typeface="Aharoni" panose="02010803020104030203" pitchFamily="2" charset="-79"/>
            </a:endParaRPr>
          </a:p>
          <a:p>
            <a:r>
              <a:rPr lang="ru-RU" sz="2000" b="1" dirty="0">
                <a:solidFill>
                  <a:schemeClr val="tx2"/>
                </a:solidFill>
                <a:cs typeface="Aharoni" panose="02010803020104030203" pitchFamily="2" charset="-79"/>
              </a:rPr>
              <a:t>Третью часть дневного рациона должны составлять белки (мясо, рыба, молоко, яйца);</a:t>
            </a:r>
            <a:endParaRPr lang="ru-RU" sz="2000" dirty="0">
              <a:solidFill>
                <a:schemeClr val="tx2"/>
              </a:solidFill>
              <a:cs typeface="Aharoni" panose="02010803020104030203" pitchFamily="2" charset="-79"/>
            </a:endParaRPr>
          </a:p>
          <a:p>
            <a:r>
              <a:rPr lang="ru-RU" sz="2000" b="1" dirty="0">
                <a:solidFill>
                  <a:schemeClr val="tx2"/>
                </a:solidFill>
                <a:cs typeface="Aharoni" panose="02010803020104030203" pitchFamily="2" charset="-79"/>
              </a:rPr>
              <a:t>Шестую часть – жиры (масло, маргарин);</a:t>
            </a:r>
            <a:endParaRPr lang="ru-RU" sz="2000" dirty="0">
              <a:solidFill>
                <a:schemeClr val="tx2"/>
              </a:solidFill>
              <a:cs typeface="Aharoni" panose="02010803020104030203" pitchFamily="2" charset="-79"/>
            </a:endParaRPr>
          </a:p>
          <a:p>
            <a:r>
              <a:rPr lang="ru-RU" sz="2000" b="1" dirty="0">
                <a:solidFill>
                  <a:schemeClr val="tx2"/>
                </a:solidFill>
                <a:cs typeface="Aharoni" panose="02010803020104030203" pitchFamily="2" charset="-79"/>
              </a:rPr>
              <a:t>В пище обязательно должны содержаться витамины (все виды фруктов), минеральные соли и клетчатка, вода.</a:t>
            </a:r>
            <a:endParaRPr lang="ru-RU" sz="2000" dirty="0">
              <a:solidFill>
                <a:schemeClr val="tx2"/>
              </a:solidFill>
              <a:cs typeface="Aharoni" panose="02010803020104030203" pitchFamily="2" charset="-79"/>
            </a:endParaRPr>
          </a:p>
          <a:p>
            <a:r>
              <a:rPr lang="ru-RU" sz="2000" dirty="0">
                <a:solidFill>
                  <a:schemeClr val="tx2"/>
                </a:solidFill>
                <a:cs typeface="Aharoni" panose="02010803020104030203" pitchFamily="2" charset="-79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7769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Питательные вещества</a:t>
            </a:r>
          </a:p>
        </p:txBody>
      </p:sp>
      <p:sp>
        <p:nvSpPr>
          <p:cNvPr id="22530" name="AutoShape 2" descr="http://diabet-med.com/wp-content/uploads/2014/01/bel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diabet-med.com/wp-content/uploads/2014/01/bel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diabet-med.com/wp-content/uploads/2014/01/bel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4" descr="http://www.atomic-energy.ru/files/images/2013/09/955ae2d6a2c0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952328" cy="226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95536" y="630932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Минеральные вещества</a:t>
            </a:r>
            <a:endParaRPr lang="ru-RU" b="1" dirty="0"/>
          </a:p>
        </p:txBody>
      </p:sp>
      <p:pic>
        <p:nvPicPr>
          <p:cNvPr id="23" name="Picture 2" descr="http://ic.pics.livejournal.com/sela0/63108829/23562/23562_900.jpg?from=http://ic.pics.livejournal.com/sela0/63108829/23562/23562_9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29715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644008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Витамины</a:t>
            </a:r>
            <a:endParaRPr lang="ru-RU" b="1" i="1" dirty="0"/>
          </a:p>
        </p:txBody>
      </p:sp>
      <p:pic>
        <p:nvPicPr>
          <p:cNvPr id="16" name="Рисунок 15" descr="E:\проекты 21-22\на печать к проекту\углеводы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29254"/>
            <a:ext cx="2906959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E:\проекты 21-22\на печать к проекту\жиры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" y="843368"/>
            <a:ext cx="3396022" cy="258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E:\проекты 21-22\на печать к проекту\белки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39" y="764705"/>
            <a:ext cx="262975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11656"/>
              </p:ext>
            </p:extLst>
          </p:nvPr>
        </p:nvGraphicFramePr>
        <p:xfrm>
          <a:off x="1477963" y="817563"/>
          <a:ext cx="6188075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окумент" r:id="rId3" imgW="6187342" imgH="5223444" progId="Word.Document.12">
                  <p:embed/>
                </p:oleObj>
              </mc:Choice>
              <mc:Fallback>
                <p:oleObj name="Документ" r:id="rId3" imgW="6187342" imgH="52234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963" y="817563"/>
                        <a:ext cx="6188075" cy="522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4849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758</TotalTime>
  <Words>517</Words>
  <Application>Microsoft Office PowerPoint</Application>
  <PresentationFormat>Экран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Справедливость</vt:lpstr>
      <vt:lpstr>Документ</vt:lpstr>
      <vt:lpstr>Математика здорового питания.</vt:lpstr>
      <vt:lpstr>Цель:</vt:lpstr>
      <vt:lpstr>Задачи:</vt:lpstr>
      <vt:lpstr>Гипотеза:</vt:lpstr>
      <vt:lpstr>Презентация PowerPoint</vt:lpstr>
      <vt:lpstr>Презентация PowerPoint</vt:lpstr>
      <vt:lpstr>Презентация PowerPoint</vt:lpstr>
      <vt:lpstr>Питательные вещества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здоровое питание.</dc:title>
  <dc:creator>Вика</dc:creator>
  <cp:lastModifiedBy>user</cp:lastModifiedBy>
  <cp:revision>76</cp:revision>
  <dcterms:created xsi:type="dcterms:W3CDTF">2016-03-29T13:25:53Z</dcterms:created>
  <dcterms:modified xsi:type="dcterms:W3CDTF">2022-10-15T10:43:02Z</dcterms:modified>
</cp:coreProperties>
</file>