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1" r:id="rId2"/>
    <p:sldId id="308" r:id="rId3"/>
    <p:sldId id="309" r:id="rId4"/>
    <p:sldId id="288" r:id="rId5"/>
    <p:sldId id="302" r:id="rId6"/>
    <p:sldId id="303" r:id="rId7"/>
    <p:sldId id="299" r:id="rId8"/>
    <p:sldId id="263" r:id="rId9"/>
    <p:sldId id="307" r:id="rId10"/>
    <p:sldId id="268" r:id="rId11"/>
    <p:sldId id="270" r:id="rId12"/>
    <p:sldId id="281" r:id="rId13"/>
    <p:sldId id="273" r:id="rId14"/>
    <p:sldId id="274" r:id="rId15"/>
    <p:sldId id="275" r:id="rId16"/>
    <p:sldId id="276" r:id="rId17"/>
    <p:sldId id="277" r:id="rId18"/>
    <p:sldId id="300" r:id="rId19"/>
    <p:sldId id="279" r:id="rId20"/>
    <p:sldId id="282" r:id="rId21"/>
    <p:sldId id="291" r:id="rId22"/>
    <p:sldId id="310" r:id="rId23"/>
    <p:sldId id="292" r:id="rId24"/>
    <p:sldId id="284" r:id="rId25"/>
    <p:sldId id="285" r:id="rId26"/>
    <p:sldId id="286" r:id="rId27"/>
    <p:sldId id="304" r:id="rId28"/>
    <p:sldId id="305" r:id="rId29"/>
    <p:sldId id="297" r:id="rId30"/>
  </p:sldIdLst>
  <p:sldSz cx="9144000" cy="6858000" type="screen4x3"/>
  <p:notesSz cx="6858000" cy="9144000"/>
  <p:embeddedFontLst>
    <p:embeddedFont>
      <p:font typeface="Georgia" panose="02040502050405020303" pitchFamily="18" charset="0"/>
      <p:regular r:id="rId31"/>
      <p:bold r:id="rId32"/>
      <p:italic r:id="rId33"/>
      <p:boldItalic r:id="rId34"/>
    </p:embeddedFont>
    <p:embeddedFont>
      <p:font typeface="Monotype Corsiva" panose="03010101010201010101" pitchFamily="66" charset="0"/>
      <p:italic r:id="rId35"/>
    </p:embeddedFont>
    <p:embeddedFont>
      <p:font typeface="Aharoni" panose="02010803020104030203" pitchFamily="2" charset="-79"/>
      <p:bold r:id="rId36"/>
    </p:embeddedFont>
    <p:embeddedFont>
      <p:font typeface="Matilda" panose="020B0604020202020204" charset="0"/>
      <p:regular r:id="rId37"/>
    </p:embeddedFont>
    <p:embeddedFont>
      <p:font typeface="Calibri" panose="020F0502020204030204" pitchFamily="34" charset="0"/>
      <p:regular r:id="rId38"/>
      <p:bold r:id="rId39"/>
      <p:italic r:id="rId40"/>
      <p:boldItalic r:id="rId4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1199FF"/>
    <a:srgbClr val="E22EA6"/>
    <a:srgbClr val="8A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42" autoAdjust="0"/>
    <p:restoredTop sz="94660"/>
  </p:normalViewPr>
  <p:slideViewPr>
    <p:cSldViewPr>
      <p:cViewPr varScale="1">
        <p:scale>
          <a:sx n="66" d="100"/>
          <a:sy n="66" d="100"/>
        </p:scale>
        <p:origin x="7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10DFE-236C-47F1-8508-DBCD79A06715}"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532C0DC0-2100-470D-AA40-AEF052BA67CD}">
      <dgm:prSet phldrT="[Текст]" custT="1"/>
      <dgm:spPr/>
      <dgm:t>
        <a:bodyPr/>
        <a:lstStyle/>
        <a:p>
          <a:pPr algn="l"/>
          <a:r>
            <a:rPr lang="ru-RU" sz="1800" dirty="0" smtClean="0"/>
            <a:t>- пассивность учащихся, их нежелание самостоятельно работать</a:t>
          </a:r>
          <a:endParaRPr lang="ru-RU" sz="1800" dirty="0"/>
        </a:p>
      </dgm:t>
    </dgm:pt>
    <dgm:pt modelId="{ABD5D7CC-8E05-427D-9641-EA77C59250F9}" type="parTrans" cxnId="{D330453E-6019-47C1-A1E9-1513881123F7}">
      <dgm:prSet/>
      <dgm:spPr/>
      <dgm:t>
        <a:bodyPr/>
        <a:lstStyle/>
        <a:p>
          <a:pPr algn="l"/>
          <a:endParaRPr lang="ru-RU"/>
        </a:p>
      </dgm:t>
    </dgm:pt>
    <dgm:pt modelId="{814E63C5-AEA4-4EEC-8C0F-4FE9C5287C62}" type="sibTrans" cxnId="{D330453E-6019-47C1-A1E9-1513881123F7}">
      <dgm:prSet/>
      <dgm:spPr/>
      <dgm:t>
        <a:bodyPr/>
        <a:lstStyle/>
        <a:p>
          <a:pPr algn="l"/>
          <a:endParaRPr lang="ru-RU"/>
        </a:p>
      </dgm:t>
    </dgm:pt>
    <dgm:pt modelId="{3EC76CB8-CA64-4CDE-9DEC-0E9DDAC2A2F3}">
      <dgm:prSet phldrT="[Текст]" custT="1"/>
      <dgm:spPr/>
      <dgm:t>
        <a:bodyPr/>
        <a:lstStyle/>
        <a:p>
          <a:pPr algn="l"/>
          <a:endParaRPr lang="ru-RU" sz="1800" dirty="0" smtClean="0"/>
        </a:p>
        <a:p>
          <a:pPr algn="l"/>
          <a:r>
            <a:rPr lang="ru-RU" sz="1800" dirty="0" smtClean="0"/>
            <a:t>- нацеленность обучающихся  на зазубривание учебного материала: выучил, ответил и забыл</a:t>
          </a:r>
          <a:endParaRPr lang="ru-RU" sz="1800" dirty="0"/>
        </a:p>
      </dgm:t>
    </dgm:pt>
    <dgm:pt modelId="{9DB33570-DCF8-4216-8D63-16170449F19A}" type="parTrans" cxnId="{FA0DE32E-E2E4-46C7-B5DE-F3BF958DC1F5}">
      <dgm:prSet/>
      <dgm:spPr/>
      <dgm:t>
        <a:bodyPr/>
        <a:lstStyle/>
        <a:p>
          <a:pPr algn="l"/>
          <a:endParaRPr lang="ru-RU"/>
        </a:p>
      </dgm:t>
    </dgm:pt>
    <dgm:pt modelId="{02DF7BDC-9FE9-4F47-8CA3-6A51D05F76D2}" type="sibTrans" cxnId="{FA0DE32E-E2E4-46C7-B5DE-F3BF958DC1F5}">
      <dgm:prSet/>
      <dgm:spPr/>
      <dgm:t>
        <a:bodyPr/>
        <a:lstStyle/>
        <a:p>
          <a:pPr algn="l"/>
          <a:endParaRPr lang="ru-RU"/>
        </a:p>
      </dgm:t>
    </dgm:pt>
    <dgm:pt modelId="{FD465AD7-F867-4A37-A90D-A8B67B5EDDDC}">
      <dgm:prSet phldrT="[Текст]" custT="1"/>
      <dgm:spPr/>
      <dgm:t>
        <a:bodyPr/>
        <a:lstStyle/>
        <a:p>
          <a:pPr algn="l"/>
          <a:r>
            <a:rPr lang="ru-RU" sz="1800" dirty="0" smtClean="0"/>
            <a:t>- отсутствие времени для осуществления индивидуального подхода: нужно провести опрос, поставить отметки, объяснить новый материал</a:t>
          </a:r>
          <a:endParaRPr lang="ru-RU" sz="1800" dirty="0"/>
        </a:p>
      </dgm:t>
    </dgm:pt>
    <dgm:pt modelId="{6B31C663-235F-4A68-B2AC-52206E15861B}" type="parTrans" cxnId="{060522B4-EFE1-4826-964C-DFB404ED1247}">
      <dgm:prSet/>
      <dgm:spPr/>
      <dgm:t>
        <a:bodyPr/>
        <a:lstStyle/>
        <a:p>
          <a:pPr algn="l"/>
          <a:endParaRPr lang="ru-RU"/>
        </a:p>
      </dgm:t>
    </dgm:pt>
    <dgm:pt modelId="{62FFFF55-2250-4DC1-BD35-6DB8E96D43E4}" type="sibTrans" cxnId="{060522B4-EFE1-4826-964C-DFB404ED1247}">
      <dgm:prSet/>
      <dgm:spPr/>
      <dgm:t>
        <a:bodyPr/>
        <a:lstStyle/>
        <a:p>
          <a:pPr algn="l"/>
          <a:endParaRPr lang="ru-RU"/>
        </a:p>
      </dgm:t>
    </dgm:pt>
    <dgm:pt modelId="{148EB8F3-104E-4D3F-B6EA-C0D9C5B19701}">
      <dgm:prSet custT="1"/>
      <dgm:spPr/>
      <dgm:t>
        <a:bodyPr/>
        <a:lstStyle/>
        <a:p>
          <a:pPr algn="l"/>
          <a:r>
            <a:rPr lang="ru-RU" sz="1800" dirty="0" smtClean="0"/>
            <a:t>- ограниченное  использование в качестве средств обучения смартфонов, планшетов, ноутбуков</a:t>
          </a:r>
          <a:endParaRPr lang="ru-RU" sz="1800" dirty="0"/>
        </a:p>
      </dgm:t>
    </dgm:pt>
    <dgm:pt modelId="{E749E860-7A9F-4A79-BEEF-37629639FF68}" type="parTrans" cxnId="{60E5F3FB-A8A6-4643-A130-1C806196B85B}">
      <dgm:prSet/>
      <dgm:spPr/>
      <dgm:t>
        <a:bodyPr/>
        <a:lstStyle/>
        <a:p>
          <a:pPr algn="l"/>
          <a:endParaRPr lang="ru-RU"/>
        </a:p>
      </dgm:t>
    </dgm:pt>
    <dgm:pt modelId="{A71483EE-E063-4ABD-B5A4-60B27D74F810}" type="sibTrans" cxnId="{60E5F3FB-A8A6-4643-A130-1C806196B85B}">
      <dgm:prSet/>
      <dgm:spPr/>
      <dgm:t>
        <a:bodyPr/>
        <a:lstStyle/>
        <a:p>
          <a:pPr algn="l"/>
          <a:endParaRPr lang="ru-RU"/>
        </a:p>
      </dgm:t>
    </dgm:pt>
    <dgm:pt modelId="{EB9C57E8-C9C3-4441-A1D9-7E30122F4558}" type="pres">
      <dgm:prSet presAssocID="{A0110DFE-236C-47F1-8508-DBCD79A06715}" presName="Name0" presStyleCnt="0">
        <dgm:presLayoutVars>
          <dgm:chMax val="7"/>
          <dgm:dir/>
          <dgm:animLvl val="lvl"/>
          <dgm:resizeHandles val="exact"/>
        </dgm:presLayoutVars>
      </dgm:prSet>
      <dgm:spPr/>
      <dgm:t>
        <a:bodyPr/>
        <a:lstStyle/>
        <a:p>
          <a:endParaRPr lang="ru-RU"/>
        </a:p>
      </dgm:t>
    </dgm:pt>
    <dgm:pt modelId="{0D4F1915-8D8C-4032-970A-7CBEA261A5E8}" type="pres">
      <dgm:prSet presAssocID="{532C0DC0-2100-470D-AA40-AEF052BA67CD}" presName="circle1" presStyleLbl="node1" presStyleIdx="0" presStyleCnt="4"/>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dgm:spPr>
    </dgm:pt>
    <dgm:pt modelId="{FD7EBDE9-6C6A-4717-A8D4-F2347E44D94E}" type="pres">
      <dgm:prSet presAssocID="{532C0DC0-2100-470D-AA40-AEF052BA67CD}" presName="space" presStyleCnt="0"/>
      <dgm:spPr/>
    </dgm:pt>
    <dgm:pt modelId="{BF627A48-1FCE-49B8-95BF-8720AD14E17B}" type="pres">
      <dgm:prSet presAssocID="{532C0DC0-2100-470D-AA40-AEF052BA67CD}" presName="rect1" presStyleLbl="alignAcc1" presStyleIdx="0" presStyleCnt="4" custScaleX="133478" custScaleY="100000" custLinFactNeighborX="-48446" custLinFactNeighborY="13139"/>
      <dgm:spPr/>
      <dgm:t>
        <a:bodyPr/>
        <a:lstStyle/>
        <a:p>
          <a:endParaRPr lang="ru-RU"/>
        </a:p>
      </dgm:t>
    </dgm:pt>
    <dgm:pt modelId="{097E6014-E094-4C80-B698-05E1E20E4FDC}" type="pres">
      <dgm:prSet presAssocID="{3EC76CB8-CA64-4CDE-9DEC-0E9DDAC2A2F3}" presName="vertSpace2" presStyleLbl="node1" presStyleIdx="0" presStyleCnt="4"/>
      <dgm:spPr/>
    </dgm:pt>
    <dgm:pt modelId="{2DB9D03C-64A1-4404-91DD-AC2A8F045717}" type="pres">
      <dgm:prSet presAssocID="{3EC76CB8-CA64-4CDE-9DEC-0E9DDAC2A2F3}" presName="circle2" presStyleLbl="node1" presStyleIdx="1" presStyleCnt="4" custLinFactNeighborX="-5461" custLinFactNeighborY="-5150"/>
      <dgm:spPr>
        <a:gradFill flip="none" rotWithShape="0">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dgm:spPr>
    </dgm:pt>
    <dgm:pt modelId="{842CA97F-1F55-4BE7-A75A-B1C90C07E4DA}" type="pres">
      <dgm:prSet presAssocID="{3EC76CB8-CA64-4CDE-9DEC-0E9DDAC2A2F3}" presName="rect2" presStyleLbl="alignAcc1" presStyleIdx="1" presStyleCnt="4" custScaleX="128730" custScaleY="66403" custLinFactNeighborX="1341" custLinFactNeighborY="-21385"/>
      <dgm:spPr/>
      <dgm:t>
        <a:bodyPr/>
        <a:lstStyle/>
        <a:p>
          <a:endParaRPr lang="ru-RU"/>
        </a:p>
      </dgm:t>
    </dgm:pt>
    <dgm:pt modelId="{535F1494-1474-40BC-8748-E07F14DAFFA6}" type="pres">
      <dgm:prSet presAssocID="{FD465AD7-F867-4A37-A90D-A8B67B5EDDDC}" presName="vertSpace3" presStyleLbl="node1" presStyleIdx="1" presStyleCnt="4"/>
      <dgm:spPr/>
    </dgm:pt>
    <dgm:pt modelId="{25D17889-3F99-4458-8A54-8C0C4555B69E}" type="pres">
      <dgm:prSet presAssocID="{FD465AD7-F867-4A37-A90D-A8B67B5EDDDC}" presName="circle3" presStyleLbl="node1" presStyleIdx="2" presStyleCnt="4" custLinFactNeighborX="-14538" custLinFactNeighborY="2664"/>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dgm:spPr>
    </dgm:pt>
    <dgm:pt modelId="{6E560286-43C0-4ABB-9904-DA82D8BF3777}" type="pres">
      <dgm:prSet presAssocID="{FD465AD7-F867-4A37-A90D-A8B67B5EDDDC}" presName="rect3" presStyleLbl="alignAcc1" presStyleIdx="2" presStyleCnt="4" custScaleX="125614" custScaleY="88865" custLinFactNeighborY="-7709"/>
      <dgm:spPr/>
      <dgm:t>
        <a:bodyPr/>
        <a:lstStyle/>
        <a:p>
          <a:endParaRPr lang="ru-RU"/>
        </a:p>
      </dgm:t>
    </dgm:pt>
    <dgm:pt modelId="{5A3C9B95-294A-4C3F-92E3-7DE60B091B3B}" type="pres">
      <dgm:prSet presAssocID="{148EB8F3-104E-4D3F-B6EA-C0D9C5B19701}" presName="vertSpace4" presStyleLbl="node1" presStyleIdx="2" presStyleCnt="4"/>
      <dgm:spPr/>
    </dgm:pt>
    <dgm:pt modelId="{959AFF41-F6EF-4262-BD11-28776B129969}" type="pres">
      <dgm:prSet presAssocID="{148EB8F3-104E-4D3F-B6EA-C0D9C5B19701}" presName="circle4" presStyleLbl="node1" presStyleIdx="3" presStyleCnt="4" custScaleY="101195" custLinFactNeighborX="-72794" custLinFactNeighborY="17428"/>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dgm:spPr>
    </dgm:pt>
    <dgm:pt modelId="{45BB5FEE-BE56-44B9-862C-8FF25A93F745}" type="pres">
      <dgm:prSet presAssocID="{148EB8F3-104E-4D3F-B6EA-C0D9C5B19701}" presName="rect4" presStyleLbl="alignAcc1" presStyleIdx="3" presStyleCnt="4" custScaleX="130599" custScaleY="101567" custLinFactNeighborX="203" custLinFactNeighborY="19306"/>
      <dgm:spPr/>
      <dgm:t>
        <a:bodyPr/>
        <a:lstStyle/>
        <a:p>
          <a:endParaRPr lang="ru-RU"/>
        </a:p>
      </dgm:t>
    </dgm:pt>
    <dgm:pt modelId="{AFF3DF73-E3D5-42E9-B72B-014631FCDBED}" type="pres">
      <dgm:prSet presAssocID="{532C0DC0-2100-470D-AA40-AEF052BA67CD}" presName="rect1ParTxNoCh" presStyleLbl="alignAcc1" presStyleIdx="3" presStyleCnt="4">
        <dgm:presLayoutVars>
          <dgm:chMax val="1"/>
          <dgm:bulletEnabled val="1"/>
        </dgm:presLayoutVars>
      </dgm:prSet>
      <dgm:spPr/>
      <dgm:t>
        <a:bodyPr/>
        <a:lstStyle/>
        <a:p>
          <a:endParaRPr lang="ru-RU"/>
        </a:p>
      </dgm:t>
    </dgm:pt>
    <dgm:pt modelId="{FFA27EB6-4C54-4E52-9511-8BC7F9FAE7D1}" type="pres">
      <dgm:prSet presAssocID="{3EC76CB8-CA64-4CDE-9DEC-0E9DDAC2A2F3}" presName="rect2ParTxNoCh" presStyleLbl="alignAcc1" presStyleIdx="3" presStyleCnt="4">
        <dgm:presLayoutVars>
          <dgm:chMax val="1"/>
          <dgm:bulletEnabled val="1"/>
        </dgm:presLayoutVars>
      </dgm:prSet>
      <dgm:spPr/>
      <dgm:t>
        <a:bodyPr/>
        <a:lstStyle/>
        <a:p>
          <a:endParaRPr lang="ru-RU"/>
        </a:p>
      </dgm:t>
    </dgm:pt>
    <dgm:pt modelId="{A875E788-EA0E-48A4-8999-102C37C113EC}" type="pres">
      <dgm:prSet presAssocID="{FD465AD7-F867-4A37-A90D-A8B67B5EDDDC}" presName="rect3ParTxNoCh" presStyleLbl="alignAcc1" presStyleIdx="3" presStyleCnt="4">
        <dgm:presLayoutVars>
          <dgm:chMax val="1"/>
          <dgm:bulletEnabled val="1"/>
        </dgm:presLayoutVars>
      </dgm:prSet>
      <dgm:spPr/>
      <dgm:t>
        <a:bodyPr/>
        <a:lstStyle/>
        <a:p>
          <a:endParaRPr lang="ru-RU"/>
        </a:p>
      </dgm:t>
    </dgm:pt>
    <dgm:pt modelId="{4E7538B0-B70F-4610-BF2D-8834F2021AEF}" type="pres">
      <dgm:prSet presAssocID="{148EB8F3-104E-4D3F-B6EA-C0D9C5B19701}" presName="rect4ParTxNoCh" presStyleLbl="alignAcc1" presStyleIdx="3" presStyleCnt="4">
        <dgm:presLayoutVars>
          <dgm:chMax val="1"/>
          <dgm:bulletEnabled val="1"/>
        </dgm:presLayoutVars>
      </dgm:prSet>
      <dgm:spPr/>
      <dgm:t>
        <a:bodyPr/>
        <a:lstStyle/>
        <a:p>
          <a:endParaRPr lang="ru-RU"/>
        </a:p>
      </dgm:t>
    </dgm:pt>
  </dgm:ptLst>
  <dgm:cxnLst>
    <dgm:cxn modelId="{003C6EC3-F9E4-45E0-8133-8DD17F47621F}" type="presOf" srcId="{FD465AD7-F867-4A37-A90D-A8B67B5EDDDC}" destId="{6E560286-43C0-4ABB-9904-DA82D8BF3777}" srcOrd="0" destOrd="0" presId="urn:microsoft.com/office/officeart/2005/8/layout/target3"/>
    <dgm:cxn modelId="{FA0DE32E-E2E4-46C7-B5DE-F3BF958DC1F5}" srcId="{A0110DFE-236C-47F1-8508-DBCD79A06715}" destId="{3EC76CB8-CA64-4CDE-9DEC-0E9DDAC2A2F3}" srcOrd="1" destOrd="0" parTransId="{9DB33570-DCF8-4216-8D63-16170449F19A}" sibTransId="{02DF7BDC-9FE9-4F47-8CA3-6A51D05F76D2}"/>
    <dgm:cxn modelId="{23479DBE-0093-45D3-BDC6-DA7D18341994}" type="presOf" srcId="{532C0DC0-2100-470D-AA40-AEF052BA67CD}" destId="{BF627A48-1FCE-49B8-95BF-8720AD14E17B}" srcOrd="0" destOrd="0" presId="urn:microsoft.com/office/officeart/2005/8/layout/target3"/>
    <dgm:cxn modelId="{6BACED8D-FC44-406B-8A61-2EF58834B97E}" type="presOf" srcId="{FD465AD7-F867-4A37-A90D-A8B67B5EDDDC}" destId="{A875E788-EA0E-48A4-8999-102C37C113EC}" srcOrd="1" destOrd="0" presId="urn:microsoft.com/office/officeart/2005/8/layout/target3"/>
    <dgm:cxn modelId="{D1B9ACDA-96C9-4F66-A70E-B4678E8015F6}" type="presOf" srcId="{3EC76CB8-CA64-4CDE-9DEC-0E9DDAC2A2F3}" destId="{842CA97F-1F55-4BE7-A75A-B1C90C07E4DA}" srcOrd="0" destOrd="0" presId="urn:microsoft.com/office/officeart/2005/8/layout/target3"/>
    <dgm:cxn modelId="{2BF2E212-1ED2-47C6-A5A9-F00DB61A889B}" type="presOf" srcId="{3EC76CB8-CA64-4CDE-9DEC-0E9DDAC2A2F3}" destId="{FFA27EB6-4C54-4E52-9511-8BC7F9FAE7D1}" srcOrd="1" destOrd="0" presId="urn:microsoft.com/office/officeart/2005/8/layout/target3"/>
    <dgm:cxn modelId="{D330453E-6019-47C1-A1E9-1513881123F7}" srcId="{A0110DFE-236C-47F1-8508-DBCD79A06715}" destId="{532C0DC0-2100-470D-AA40-AEF052BA67CD}" srcOrd="0" destOrd="0" parTransId="{ABD5D7CC-8E05-427D-9641-EA77C59250F9}" sibTransId="{814E63C5-AEA4-4EEC-8C0F-4FE9C5287C62}"/>
    <dgm:cxn modelId="{D2EE1DA0-589E-4E2D-B4FC-27170704022E}" type="presOf" srcId="{148EB8F3-104E-4D3F-B6EA-C0D9C5B19701}" destId="{45BB5FEE-BE56-44B9-862C-8FF25A93F745}" srcOrd="0" destOrd="0" presId="urn:microsoft.com/office/officeart/2005/8/layout/target3"/>
    <dgm:cxn modelId="{16AAEB1C-DBBC-4B42-970B-DB5EFA80B817}" type="presOf" srcId="{A0110DFE-236C-47F1-8508-DBCD79A06715}" destId="{EB9C57E8-C9C3-4441-A1D9-7E30122F4558}" srcOrd="0" destOrd="0" presId="urn:microsoft.com/office/officeart/2005/8/layout/target3"/>
    <dgm:cxn modelId="{EE2E54CA-A700-4908-9161-8C59A1FCFDD4}" type="presOf" srcId="{532C0DC0-2100-470D-AA40-AEF052BA67CD}" destId="{AFF3DF73-E3D5-42E9-B72B-014631FCDBED}" srcOrd="1" destOrd="0" presId="urn:microsoft.com/office/officeart/2005/8/layout/target3"/>
    <dgm:cxn modelId="{BBDC295D-2EF9-4915-BF73-32D6FF2AA99E}" type="presOf" srcId="{148EB8F3-104E-4D3F-B6EA-C0D9C5B19701}" destId="{4E7538B0-B70F-4610-BF2D-8834F2021AEF}" srcOrd="1" destOrd="0" presId="urn:microsoft.com/office/officeart/2005/8/layout/target3"/>
    <dgm:cxn modelId="{060522B4-EFE1-4826-964C-DFB404ED1247}" srcId="{A0110DFE-236C-47F1-8508-DBCD79A06715}" destId="{FD465AD7-F867-4A37-A90D-A8B67B5EDDDC}" srcOrd="2" destOrd="0" parTransId="{6B31C663-235F-4A68-B2AC-52206E15861B}" sibTransId="{62FFFF55-2250-4DC1-BD35-6DB8E96D43E4}"/>
    <dgm:cxn modelId="{60E5F3FB-A8A6-4643-A130-1C806196B85B}" srcId="{A0110DFE-236C-47F1-8508-DBCD79A06715}" destId="{148EB8F3-104E-4D3F-B6EA-C0D9C5B19701}" srcOrd="3" destOrd="0" parTransId="{E749E860-7A9F-4A79-BEEF-37629639FF68}" sibTransId="{A71483EE-E063-4ABD-B5A4-60B27D74F810}"/>
    <dgm:cxn modelId="{3506DF60-0E27-4006-A9CF-0F9F02550ECC}" type="presParOf" srcId="{EB9C57E8-C9C3-4441-A1D9-7E30122F4558}" destId="{0D4F1915-8D8C-4032-970A-7CBEA261A5E8}" srcOrd="0" destOrd="0" presId="urn:microsoft.com/office/officeart/2005/8/layout/target3"/>
    <dgm:cxn modelId="{050A7BAD-8748-4C7D-8825-045012640910}" type="presParOf" srcId="{EB9C57E8-C9C3-4441-A1D9-7E30122F4558}" destId="{FD7EBDE9-6C6A-4717-A8D4-F2347E44D94E}" srcOrd="1" destOrd="0" presId="urn:microsoft.com/office/officeart/2005/8/layout/target3"/>
    <dgm:cxn modelId="{B1F2C52A-35A8-4625-A9C3-912F193E2FE1}" type="presParOf" srcId="{EB9C57E8-C9C3-4441-A1D9-7E30122F4558}" destId="{BF627A48-1FCE-49B8-95BF-8720AD14E17B}" srcOrd="2" destOrd="0" presId="urn:microsoft.com/office/officeart/2005/8/layout/target3"/>
    <dgm:cxn modelId="{0973C631-5A22-4CE2-9BF7-23F719A1550A}" type="presParOf" srcId="{EB9C57E8-C9C3-4441-A1D9-7E30122F4558}" destId="{097E6014-E094-4C80-B698-05E1E20E4FDC}" srcOrd="3" destOrd="0" presId="urn:microsoft.com/office/officeart/2005/8/layout/target3"/>
    <dgm:cxn modelId="{F00DFE0B-6E0C-49C9-BACA-61DF3E883A0C}" type="presParOf" srcId="{EB9C57E8-C9C3-4441-A1D9-7E30122F4558}" destId="{2DB9D03C-64A1-4404-91DD-AC2A8F045717}" srcOrd="4" destOrd="0" presId="urn:microsoft.com/office/officeart/2005/8/layout/target3"/>
    <dgm:cxn modelId="{6D75E79D-44AC-4212-99E5-CC291CB0A62C}" type="presParOf" srcId="{EB9C57E8-C9C3-4441-A1D9-7E30122F4558}" destId="{842CA97F-1F55-4BE7-A75A-B1C90C07E4DA}" srcOrd="5" destOrd="0" presId="urn:microsoft.com/office/officeart/2005/8/layout/target3"/>
    <dgm:cxn modelId="{A546069B-6344-44B3-A9ED-6A51844365FB}" type="presParOf" srcId="{EB9C57E8-C9C3-4441-A1D9-7E30122F4558}" destId="{535F1494-1474-40BC-8748-E07F14DAFFA6}" srcOrd="6" destOrd="0" presId="urn:microsoft.com/office/officeart/2005/8/layout/target3"/>
    <dgm:cxn modelId="{F85F5AE5-B6B4-4CDE-AFEA-B37B784F0478}" type="presParOf" srcId="{EB9C57E8-C9C3-4441-A1D9-7E30122F4558}" destId="{25D17889-3F99-4458-8A54-8C0C4555B69E}" srcOrd="7" destOrd="0" presId="urn:microsoft.com/office/officeart/2005/8/layout/target3"/>
    <dgm:cxn modelId="{0B6C2ECF-66AB-462A-BD50-29E463D2ECBB}" type="presParOf" srcId="{EB9C57E8-C9C3-4441-A1D9-7E30122F4558}" destId="{6E560286-43C0-4ABB-9904-DA82D8BF3777}" srcOrd="8" destOrd="0" presId="urn:microsoft.com/office/officeart/2005/8/layout/target3"/>
    <dgm:cxn modelId="{A0CBD223-E00F-42ED-A090-A339D6F3AFD7}" type="presParOf" srcId="{EB9C57E8-C9C3-4441-A1D9-7E30122F4558}" destId="{5A3C9B95-294A-4C3F-92E3-7DE60B091B3B}" srcOrd="9" destOrd="0" presId="urn:microsoft.com/office/officeart/2005/8/layout/target3"/>
    <dgm:cxn modelId="{77C2EE32-49E8-4576-83E1-5BCAC24F109D}" type="presParOf" srcId="{EB9C57E8-C9C3-4441-A1D9-7E30122F4558}" destId="{959AFF41-F6EF-4262-BD11-28776B129969}" srcOrd="10" destOrd="0" presId="urn:microsoft.com/office/officeart/2005/8/layout/target3"/>
    <dgm:cxn modelId="{82B586BC-446C-406E-AD40-5FA34368963A}" type="presParOf" srcId="{EB9C57E8-C9C3-4441-A1D9-7E30122F4558}" destId="{45BB5FEE-BE56-44B9-862C-8FF25A93F745}" srcOrd="11" destOrd="0" presId="urn:microsoft.com/office/officeart/2005/8/layout/target3"/>
    <dgm:cxn modelId="{E43A4DDD-E722-47AC-BE2C-5DCBD9B12341}" type="presParOf" srcId="{EB9C57E8-C9C3-4441-A1D9-7E30122F4558}" destId="{AFF3DF73-E3D5-42E9-B72B-014631FCDBED}" srcOrd="12" destOrd="0" presId="urn:microsoft.com/office/officeart/2005/8/layout/target3"/>
    <dgm:cxn modelId="{D0219243-7D21-4471-B4CD-80E250BB0515}" type="presParOf" srcId="{EB9C57E8-C9C3-4441-A1D9-7E30122F4558}" destId="{FFA27EB6-4C54-4E52-9511-8BC7F9FAE7D1}" srcOrd="13" destOrd="0" presId="urn:microsoft.com/office/officeart/2005/8/layout/target3"/>
    <dgm:cxn modelId="{C4D5DF7C-1B85-4C90-98E2-3C5E0459E265}" type="presParOf" srcId="{EB9C57E8-C9C3-4441-A1D9-7E30122F4558}" destId="{A875E788-EA0E-48A4-8999-102C37C113EC}" srcOrd="14" destOrd="0" presId="urn:microsoft.com/office/officeart/2005/8/layout/target3"/>
    <dgm:cxn modelId="{E8D5E070-7976-4E41-8CF8-3B3BF1F4C6FC}" type="presParOf" srcId="{EB9C57E8-C9C3-4441-A1D9-7E30122F4558}" destId="{4E7538B0-B70F-4610-BF2D-8834F2021AEF}"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657F9D-E39A-4B52-9559-B0625935D7E2}" type="doc">
      <dgm:prSet loTypeId="urn:microsoft.com/office/officeart/2005/8/layout/pyramid1" loCatId="pyramid" qsTypeId="urn:microsoft.com/office/officeart/2005/8/quickstyle/simple1" qsCatId="simple" csTypeId="urn:microsoft.com/office/officeart/2005/8/colors/accent3_3" csCatId="accent3" phldr="1"/>
      <dgm:spPr/>
      <dgm:t>
        <a:bodyPr/>
        <a:lstStyle/>
        <a:p>
          <a:endParaRPr lang="ru-RU"/>
        </a:p>
      </dgm:t>
    </dgm:pt>
    <dgm:pt modelId="{3423B7DF-E7CB-4EFA-8330-945AC14545F0}">
      <dgm:prSet phldrT="[Текст]"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dgm:spPr>
      <dgm:t>
        <a:bodyPr/>
        <a:lstStyle/>
        <a:p>
          <a:endParaRPr lang="ru-RU" sz="1400" dirty="0"/>
        </a:p>
      </dgm:t>
    </dgm:pt>
    <dgm:pt modelId="{1FC1D34A-9FB3-44D1-B183-4925AB1A4367}" type="parTrans" cxnId="{24AB081F-0A13-4C64-990C-2CCF0A23AFF6}">
      <dgm:prSet/>
      <dgm:spPr/>
      <dgm:t>
        <a:bodyPr/>
        <a:lstStyle/>
        <a:p>
          <a:endParaRPr lang="ru-RU" sz="1400"/>
        </a:p>
      </dgm:t>
    </dgm:pt>
    <dgm:pt modelId="{A058D426-6226-4851-8B2F-A0283EEF1CD7}" type="sibTrans" cxnId="{24AB081F-0A13-4C64-990C-2CCF0A23AFF6}">
      <dgm:prSet/>
      <dgm:spPr/>
      <dgm:t>
        <a:bodyPr/>
        <a:lstStyle/>
        <a:p>
          <a:endParaRPr lang="ru-RU" sz="1400"/>
        </a:p>
      </dgm:t>
    </dgm:pt>
    <dgm:pt modelId="{8ED00AD4-5EC6-46BF-91D2-FF40FEF836F8}">
      <dgm:prSet phldrT="[Текст]" custT="1"/>
      <dgm:spPr>
        <a:gradFill flip="none" rotWithShape="0">
          <a:gsLst>
            <a:gs pos="0">
              <a:srgbClr val="008000">
                <a:tint val="66000"/>
                <a:satMod val="160000"/>
              </a:srgbClr>
            </a:gs>
            <a:gs pos="50000">
              <a:srgbClr val="008000">
                <a:tint val="44500"/>
                <a:satMod val="160000"/>
              </a:srgbClr>
            </a:gs>
            <a:gs pos="100000">
              <a:srgbClr val="008000">
                <a:tint val="23500"/>
                <a:satMod val="160000"/>
              </a:srgbClr>
            </a:gs>
          </a:gsLst>
          <a:path path="circle">
            <a:fillToRect l="50000" t="50000" r="50000" b="50000"/>
          </a:path>
          <a:tileRect/>
        </a:gradFill>
      </dgm:spPr>
      <dgm:t>
        <a:bodyPr/>
        <a:lstStyle/>
        <a:p>
          <a:r>
            <a:rPr lang="ru-RU" sz="1400" dirty="0" smtClean="0"/>
            <a:t>СИНТЕЗ</a:t>
          </a:r>
          <a:endParaRPr lang="ru-RU" sz="1400" dirty="0"/>
        </a:p>
      </dgm:t>
    </dgm:pt>
    <dgm:pt modelId="{2A9A82F7-FA0B-4354-B570-50F8D4873EA5}" type="parTrans" cxnId="{4F8CCFAA-CE3A-4469-9AC5-F62281C5B183}">
      <dgm:prSet/>
      <dgm:spPr/>
      <dgm:t>
        <a:bodyPr/>
        <a:lstStyle/>
        <a:p>
          <a:endParaRPr lang="ru-RU" sz="1400"/>
        </a:p>
      </dgm:t>
    </dgm:pt>
    <dgm:pt modelId="{920A099C-BEB3-47AE-BE37-A5E2F5F431DB}" type="sibTrans" cxnId="{4F8CCFAA-CE3A-4469-9AC5-F62281C5B183}">
      <dgm:prSet/>
      <dgm:spPr/>
      <dgm:t>
        <a:bodyPr/>
        <a:lstStyle/>
        <a:p>
          <a:endParaRPr lang="ru-RU" sz="1400"/>
        </a:p>
      </dgm:t>
    </dgm:pt>
    <dgm:pt modelId="{BD838F1A-6295-4DE3-BFA7-4C51C789D5FF}">
      <dgm:prSet phldrT="[Текст]"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dgm:spPr>
      <dgm:t>
        <a:bodyPr/>
        <a:lstStyle/>
        <a:p>
          <a:r>
            <a:rPr lang="ru-RU" sz="1400" dirty="0" smtClean="0"/>
            <a:t>АНАЛИЗ</a:t>
          </a:r>
          <a:endParaRPr lang="ru-RU" sz="1400" dirty="0"/>
        </a:p>
      </dgm:t>
    </dgm:pt>
    <dgm:pt modelId="{7D1948B2-1C89-4E71-89B5-F2505A9E432F}" type="parTrans" cxnId="{FCCC3FC2-77AC-4769-A665-06E6497E7290}">
      <dgm:prSet/>
      <dgm:spPr/>
      <dgm:t>
        <a:bodyPr/>
        <a:lstStyle/>
        <a:p>
          <a:endParaRPr lang="ru-RU" sz="1400"/>
        </a:p>
      </dgm:t>
    </dgm:pt>
    <dgm:pt modelId="{2FB524BB-2FE7-42F7-A1E7-13E48A76EC0C}" type="sibTrans" cxnId="{FCCC3FC2-77AC-4769-A665-06E6497E7290}">
      <dgm:prSet/>
      <dgm:spPr/>
      <dgm:t>
        <a:bodyPr/>
        <a:lstStyle/>
        <a:p>
          <a:endParaRPr lang="ru-RU" sz="1400"/>
        </a:p>
      </dgm:t>
    </dgm:pt>
    <dgm:pt modelId="{724DCCBB-611B-418D-BCFA-966CD78A7F5C}">
      <dgm:prSet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dgm:spPr>
      <dgm:t>
        <a:bodyPr/>
        <a:lstStyle/>
        <a:p>
          <a:r>
            <a:rPr lang="ru-RU" sz="1400" dirty="0" smtClean="0"/>
            <a:t>ПОНИМАНИЕ</a:t>
          </a:r>
          <a:endParaRPr lang="ru-RU" sz="1400" dirty="0"/>
        </a:p>
      </dgm:t>
    </dgm:pt>
    <dgm:pt modelId="{483B733E-8576-4854-89F0-2044708EE1D9}" type="parTrans" cxnId="{5B3FB415-4CE9-4BA4-A2C5-A0B10F15E0B7}">
      <dgm:prSet/>
      <dgm:spPr/>
      <dgm:t>
        <a:bodyPr/>
        <a:lstStyle/>
        <a:p>
          <a:endParaRPr lang="ru-RU" sz="1400"/>
        </a:p>
      </dgm:t>
    </dgm:pt>
    <dgm:pt modelId="{F2311F4E-DBE8-4E89-B5C9-487090EB662B}" type="sibTrans" cxnId="{5B3FB415-4CE9-4BA4-A2C5-A0B10F15E0B7}">
      <dgm:prSet/>
      <dgm:spPr/>
      <dgm:t>
        <a:bodyPr/>
        <a:lstStyle/>
        <a:p>
          <a:endParaRPr lang="ru-RU" sz="1400"/>
        </a:p>
      </dgm:t>
    </dgm:pt>
    <dgm:pt modelId="{7B997B02-9E1D-4348-A110-B8C556D04414}">
      <dgm:prSet custT="1"/>
      <dgm:spPr>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dgm:spPr>
      <dgm:t>
        <a:bodyPr/>
        <a:lstStyle/>
        <a:p>
          <a:r>
            <a:rPr lang="ru-RU" sz="1400" dirty="0" smtClean="0"/>
            <a:t>ЗНАНИЕ</a:t>
          </a:r>
          <a:endParaRPr lang="ru-RU" sz="1400" dirty="0"/>
        </a:p>
      </dgm:t>
    </dgm:pt>
    <dgm:pt modelId="{ADAE74F6-6F99-43BD-BB85-47391B3F68F4}" type="parTrans" cxnId="{0427F53F-97DD-4833-8255-64873903E1E7}">
      <dgm:prSet/>
      <dgm:spPr/>
      <dgm:t>
        <a:bodyPr/>
        <a:lstStyle/>
        <a:p>
          <a:endParaRPr lang="ru-RU" sz="1400"/>
        </a:p>
      </dgm:t>
    </dgm:pt>
    <dgm:pt modelId="{946F8F9A-E16D-4DF1-A003-4B00948CFEC7}" type="sibTrans" cxnId="{0427F53F-97DD-4833-8255-64873903E1E7}">
      <dgm:prSet/>
      <dgm:spPr/>
      <dgm:t>
        <a:bodyPr/>
        <a:lstStyle/>
        <a:p>
          <a:endParaRPr lang="ru-RU" sz="1400"/>
        </a:p>
      </dgm:t>
    </dgm:pt>
    <dgm:pt modelId="{61D0564F-32E6-4E0E-A9B5-0AF2C9895FC1}">
      <dgm:prSe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dgm:spPr>
      <dgm:t>
        <a:bodyPr/>
        <a:lstStyle/>
        <a:p>
          <a:r>
            <a:rPr lang="ru-RU" sz="1200" dirty="0" smtClean="0"/>
            <a:t>ПРИМЕНЕНИЕ</a:t>
          </a:r>
          <a:endParaRPr lang="ru-RU" sz="1200" dirty="0"/>
        </a:p>
      </dgm:t>
    </dgm:pt>
    <dgm:pt modelId="{F94336A9-774E-4C3E-9505-013049BD56B2}" type="parTrans" cxnId="{41F8E68E-01DC-4EEB-B281-BFD37247B9F7}">
      <dgm:prSet/>
      <dgm:spPr/>
      <dgm:t>
        <a:bodyPr/>
        <a:lstStyle/>
        <a:p>
          <a:endParaRPr lang="ru-RU" sz="1400"/>
        </a:p>
      </dgm:t>
    </dgm:pt>
    <dgm:pt modelId="{743F579E-2007-4D18-AE14-2AAE85AE9E6F}" type="sibTrans" cxnId="{41F8E68E-01DC-4EEB-B281-BFD37247B9F7}">
      <dgm:prSet/>
      <dgm:spPr/>
      <dgm:t>
        <a:bodyPr/>
        <a:lstStyle/>
        <a:p>
          <a:endParaRPr lang="ru-RU" sz="1400"/>
        </a:p>
      </dgm:t>
    </dgm:pt>
    <dgm:pt modelId="{7477DECA-2250-4DFF-ACE9-84453B9D13F3}" type="pres">
      <dgm:prSet presAssocID="{8E657F9D-E39A-4B52-9559-B0625935D7E2}" presName="Name0" presStyleCnt="0">
        <dgm:presLayoutVars>
          <dgm:dir/>
          <dgm:animLvl val="lvl"/>
          <dgm:resizeHandles val="exact"/>
        </dgm:presLayoutVars>
      </dgm:prSet>
      <dgm:spPr/>
      <dgm:t>
        <a:bodyPr/>
        <a:lstStyle/>
        <a:p>
          <a:endParaRPr lang="ru-RU"/>
        </a:p>
      </dgm:t>
    </dgm:pt>
    <dgm:pt modelId="{0BD18566-49AA-4F15-B003-7667C2E85999}" type="pres">
      <dgm:prSet presAssocID="{3423B7DF-E7CB-4EFA-8330-945AC14545F0}" presName="Name8" presStyleCnt="0"/>
      <dgm:spPr/>
    </dgm:pt>
    <dgm:pt modelId="{656555DD-23CC-44AB-B807-A98462B2FBE2}" type="pres">
      <dgm:prSet presAssocID="{3423B7DF-E7CB-4EFA-8330-945AC14545F0}" presName="level" presStyleLbl="node1" presStyleIdx="0" presStyleCnt="6" custScaleX="108430" custScaleY="100000">
        <dgm:presLayoutVars>
          <dgm:chMax val="1"/>
          <dgm:bulletEnabled val="1"/>
        </dgm:presLayoutVars>
      </dgm:prSet>
      <dgm:spPr/>
      <dgm:t>
        <a:bodyPr/>
        <a:lstStyle/>
        <a:p>
          <a:endParaRPr lang="ru-RU"/>
        </a:p>
      </dgm:t>
    </dgm:pt>
    <dgm:pt modelId="{B7C026B1-E5B5-4730-B7A4-1E926EEF78A8}" type="pres">
      <dgm:prSet presAssocID="{3423B7DF-E7CB-4EFA-8330-945AC14545F0}" presName="levelTx" presStyleLbl="revTx" presStyleIdx="0" presStyleCnt="0">
        <dgm:presLayoutVars>
          <dgm:chMax val="1"/>
          <dgm:bulletEnabled val="1"/>
        </dgm:presLayoutVars>
      </dgm:prSet>
      <dgm:spPr/>
      <dgm:t>
        <a:bodyPr/>
        <a:lstStyle/>
        <a:p>
          <a:endParaRPr lang="ru-RU"/>
        </a:p>
      </dgm:t>
    </dgm:pt>
    <dgm:pt modelId="{9A4A6B59-7FE9-4FE3-BFFC-528629604C98}" type="pres">
      <dgm:prSet presAssocID="{8ED00AD4-5EC6-46BF-91D2-FF40FEF836F8}" presName="Name8" presStyleCnt="0"/>
      <dgm:spPr/>
    </dgm:pt>
    <dgm:pt modelId="{630FC7E3-C0AA-4A7E-AC85-B155B5DFD266}" type="pres">
      <dgm:prSet presAssocID="{8ED00AD4-5EC6-46BF-91D2-FF40FEF836F8}" presName="level" presStyleLbl="node1" presStyleIdx="1" presStyleCnt="6" custScaleX="82920" custScaleY="24593">
        <dgm:presLayoutVars>
          <dgm:chMax val="1"/>
          <dgm:bulletEnabled val="1"/>
        </dgm:presLayoutVars>
      </dgm:prSet>
      <dgm:spPr/>
      <dgm:t>
        <a:bodyPr/>
        <a:lstStyle/>
        <a:p>
          <a:endParaRPr lang="ru-RU"/>
        </a:p>
      </dgm:t>
    </dgm:pt>
    <dgm:pt modelId="{E98FED47-9251-4094-B2FF-7310946FCA35}" type="pres">
      <dgm:prSet presAssocID="{8ED00AD4-5EC6-46BF-91D2-FF40FEF836F8}" presName="levelTx" presStyleLbl="revTx" presStyleIdx="0" presStyleCnt="0">
        <dgm:presLayoutVars>
          <dgm:chMax val="1"/>
          <dgm:bulletEnabled val="1"/>
        </dgm:presLayoutVars>
      </dgm:prSet>
      <dgm:spPr/>
      <dgm:t>
        <a:bodyPr/>
        <a:lstStyle/>
        <a:p>
          <a:endParaRPr lang="ru-RU"/>
        </a:p>
      </dgm:t>
    </dgm:pt>
    <dgm:pt modelId="{B8740F0F-F103-4E12-9284-A9A4F27FC971}" type="pres">
      <dgm:prSet presAssocID="{BD838F1A-6295-4DE3-BFA7-4C51C789D5FF}" presName="Name8" presStyleCnt="0"/>
      <dgm:spPr/>
    </dgm:pt>
    <dgm:pt modelId="{ED57BFFD-10E1-45BD-9E17-C7FC580E4506}" type="pres">
      <dgm:prSet presAssocID="{BD838F1A-6295-4DE3-BFA7-4C51C789D5FF}" presName="level" presStyleLbl="node1" presStyleIdx="2" presStyleCnt="6" custScaleX="74641" custScaleY="51491">
        <dgm:presLayoutVars>
          <dgm:chMax val="1"/>
          <dgm:bulletEnabled val="1"/>
        </dgm:presLayoutVars>
      </dgm:prSet>
      <dgm:spPr/>
      <dgm:t>
        <a:bodyPr/>
        <a:lstStyle/>
        <a:p>
          <a:endParaRPr lang="ru-RU"/>
        </a:p>
      </dgm:t>
    </dgm:pt>
    <dgm:pt modelId="{6BE8205C-49C1-44AB-8C28-2BA6B41A3FA0}" type="pres">
      <dgm:prSet presAssocID="{BD838F1A-6295-4DE3-BFA7-4C51C789D5FF}" presName="levelTx" presStyleLbl="revTx" presStyleIdx="0" presStyleCnt="0">
        <dgm:presLayoutVars>
          <dgm:chMax val="1"/>
          <dgm:bulletEnabled val="1"/>
        </dgm:presLayoutVars>
      </dgm:prSet>
      <dgm:spPr/>
      <dgm:t>
        <a:bodyPr/>
        <a:lstStyle/>
        <a:p>
          <a:endParaRPr lang="ru-RU"/>
        </a:p>
      </dgm:t>
    </dgm:pt>
    <dgm:pt modelId="{5C7BC224-3DCB-4CC4-990D-D7AF8C3E689C}" type="pres">
      <dgm:prSet presAssocID="{61D0564F-32E6-4E0E-A9B5-0AF2C9895FC1}" presName="Name8" presStyleCnt="0"/>
      <dgm:spPr/>
    </dgm:pt>
    <dgm:pt modelId="{68D083FA-1E07-4C3C-99B7-B44B7EA15D82}" type="pres">
      <dgm:prSet presAssocID="{61D0564F-32E6-4E0E-A9B5-0AF2C9895FC1}" presName="level" presStyleLbl="node1" presStyleIdx="3" presStyleCnt="6" custScaleX="69152" custScaleY="47227">
        <dgm:presLayoutVars>
          <dgm:chMax val="1"/>
          <dgm:bulletEnabled val="1"/>
        </dgm:presLayoutVars>
      </dgm:prSet>
      <dgm:spPr/>
      <dgm:t>
        <a:bodyPr/>
        <a:lstStyle/>
        <a:p>
          <a:endParaRPr lang="ru-RU"/>
        </a:p>
      </dgm:t>
    </dgm:pt>
    <dgm:pt modelId="{5F48E2ED-1E1C-4FF3-BD1E-6DE794482DD9}" type="pres">
      <dgm:prSet presAssocID="{61D0564F-32E6-4E0E-A9B5-0AF2C9895FC1}" presName="levelTx" presStyleLbl="revTx" presStyleIdx="0" presStyleCnt="0">
        <dgm:presLayoutVars>
          <dgm:chMax val="1"/>
          <dgm:bulletEnabled val="1"/>
        </dgm:presLayoutVars>
      </dgm:prSet>
      <dgm:spPr/>
      <dgm:t>
        <a:bodyPr/>
        <a:lstStyle/>
        <a:p>
          <a:endParaRPr lang="ru-RU"/>
        </a:p>
      </dgm:t>
    </dgm:pt>
    <dgm:pt modelId="{110565D7-CE59-417D-A02D-0F1445CB522D}" type="pres">
      <dgm:prSet presAssocID="{724DCCBB-611B-418D-BCFA-966CD78A7F5C}" presName="Name8" presStyleCnt="0"/>
      <dgm:spPr/>
    </dgm:pt>
    <dgm:pt modelId="{124B3D49-A243-44E6-AB7C-9FB9A10903CB}" type="pres">
      <dgm:prSet presAssocID="{724DCCBB-611B-418D-BCFA-966CD78A7F5C}" presName="level" presStyleLbl="node1" presStyleIdx="4" presStyleCnt="6" custScaleX="66675" custScaleY="82065">
        <dgm:presLayoutVars>
          <dgm:chMax val="1"/>
          <dgm:bulletEnabled val="1"/>
        </dgm:presLayoutVars>
      </dgm:prSet>
      <dgm:spPr/>
      <dgm:t>
        <a:bodyPr/>
        <a:lstStyle/>
        <a:p>
          <a:endParaRPr lang="ru-RU"/>
        </a:p>
      </dgm:t>
    </dgm:pt>
    <dgm:pt modelId="{348C7CBC-7271-41E9-8F3B-B124239B2E0F}" type="pres">
      <dgm:prSet presAssocID="{724DCCBB-611B-418D-BCFA-966CD78A7F5C}" presName="levelTx" presStyleLbl="revTx" presStyleIdx="0" presStyleCnt="0">
        <dgm:presLayoutVars>
          <dgm:chMax val="1"/>
          <dgm:bulletEnabled val="1"/>
        </dgm:presLayoutVars>
      </dgm:prSet>
      <dgm:spPr/>
      <dgm:t>
        <a:bodyPr/>
        <a:lstStyle/>
        <a:p>
          <a:endParaRPr lang="ru-RU"/>
        </a:p>
      </dgm:t>
    </dgm:pt>
    <dgm:pt modelId="{440B5A86-4912-460E-A20D-0A8F73DDA7E0}" type="pres">
      <dgm:prSet presAssocID="{7B997B02-9E1D-4348-A110-B8C556D04414}" presName="Name8" presStyleCnt="0"/>
      <dgm:spPr/>
    </dgm:pt>
    <dgm:pt modelId="{76B5BB41-D3DF-46DA-A26E-5E52BE0E07BD}" type="pres">
      <dgm:prSet presAssocID="{7B997B02-9E1D-4348-A110-B8C556D04414}" presName="level" presStyleLbl="node1" presStyleIdx="5" presStyleCnt="6" custScaleX="73289" custScaleY="62633">
        <dgm:presLayoutVars>
          <dgm:chMax val="1"/>
          <dgm:bulletEnabled val="1"/>
        </dgm:presLayoutVars>
      </dgm:prSet>
      <dgm:spPr/>
      <dgm:t>
        <a:bodyPr/>
        <a:lstStyle/>
        <a:p>
          <a:endParaRPr lang="ru-RU"/>
        </a:p>
      </dgm:t>
    </dgm:pt>
    <dgm:pt modelId="{EE4DC2BE-84A5-40D7-A2AC-ABF518C56986}" type="pres">
      <dgm:prSet presAssocID="{7B997B02-9E1D-4348-A110-B8C556D04414}" presName="levelTx" presStyleLbl="revTx" presStyleIdx="0" presStyleCnt="0">
        <dgm:presLayoutVars>
          <dgm:chMax val="1"/>
          <dgm:bulletEnabled val="1"/>
        </dgm:presLayoutVars>
      </dgm:prSet>
      <dgm:spPr/>
      <dgm:t>
        <a:bodyPr/>
        <a:lstStyle/>
        <a:p>
          <a:endParaRPr lang="ru-RU"/>
        </a:p>
      </dgm:t>
    </dgm:pt>
  </dgm:ptLst>
  <dgm:cxnLst>
    <dgm:cxn modelId="{5B3FB415-4CE9-4BA4-A2C5-A0B10F15E0B7}" srcId="{8E657F9D-E39A-4B52-9559-B0625935D7E2}" destId="{724DCCBB-611B-418D-BCFA-966CD78A7F5C}" srcOrd="4" destOrd="0" parTransId="{483B733E-8576-4854-89F0-2044708EE1D9}" sibTransId="{F2311F4E-DBE8-4E89-B5C9-487090EB662B}"/>
    <dgm:cxn modelId="{CA653EB3-A466-4D4E-BA6F-F85734B192A7}" type="presOf" srcId="{7B997B02-9E1D-4348-A110-B8C556D04414}" destId="{EE4DC2BE-84A5-40D7-A2AC-ABF518C56986}" srcOrd="1" destOrd="0" presId="urn:microsoft.com/office/officeart/2005/8/layout/pyramid1"/>
    <dgm:cxn modelId="{9DE452D4-C466-4351-A98C-AA09E3F08029}" type="presOf" srcId="{8E657F9D-E39A-4B52-9559-B0625935D7E2}" destId="{7477DECA-2250-4DFF-ACE9-84453B9D13F3}" srcOrd="0" destOrd="0" presId="urn:microsoft.com/office/officeart/2005/8/layout/pyramid1"/>
    <dgm:cxn modelId="{F5192A68-D852-4453-8349-AC0D253C9A8D}" type="presOf" srcId="{3423B7DF-E7CB-4EFA-8330-945AC14545F0}" destId="{656555DD-23CC-44AB-B807-A98462B2FBE2}" srcOrd="0" destOrd="0" presId="urn:microsoft.com/office/officeart/2005/8/layout/pyramid1"/>
    <dgm:cxn modelId="{3D071D90-46E0-413E-8A0A-3213FD8F5A11}" type="presOf" srcId="{BD838F1A-6295-4DE3-BFA7-4C51C789D5FF}" destId="{6BE8205C-49C1-44AB-8C28-2BA6B41A3FA0}" srcOrd="1" destOrd="0" presId="urn:microsoft.com/office/officeart/2005/8/layout/pyramid1"/>
    <dgm:cxn modelId="{EAD977BC-D6A2-4094-AE04-28D97337DCDE}" type="presOf" srcId="{BD838F1A-6295-4DE3-BFA7-4C51C789D5FF}" destId="{ED57BFFD-10E1-45BD-9E17-C7FC580E4506}" srcOrd="0" destOrd="0" presId="urn:microsoft.com/office/officeart/2005/8/layout/pyramid1"/>
    <dgm:cxn modelId="{24AB081F-0A13-4C64-990C-2CCF0A23AFF6}" srcId="{8E657F9D-E39A-4B52-9559-B0625935D7E2}" destId="{3423B7DF-E7CB-4EFA-8330-945AC14545F0}" srcOrd="0" destOrd="0" parTransId="{1FC1D34A-9FB3-44D1-B183-4925AB1A4367}" sibTransId="{A058D426-6226-4851-8B2F-A0283EEF1CD7}"/>
    <dgm:cxn modelId="{41F8E68E-01DC-4EEB-B281-BFD37247B9F7}" srcId="{8E657F9D-E39A-4B52-9559-B0625935D7E2}" destId="{61D0564F-32E6-4E0E-A9B5-0AF2C9895FC1}" srcOrd="3" destOrd="0" parTransId="{F94336A9-774E-4C3E-9505-013049BD56B2}" sibTransId="{743F579E-2007-4D18-AE14-2AAE85AE9E6F}"/>
    <dgm:cxn modelId="{A6DF1D5A-73F1-415B-BE6B-F6587ECBBDEE}" type="presOf" srcId="{61D0564F-32E6-4E0E-A9B5-0AF2C9895FC1}" destId="{5F48E2ED-1E1C-4FF3-BD1E-6DE794482DD9}" srcOrd="1" destOrd="0" presId="urn:microsoft.com/office/officeart/2005/8/layout/pyramid1"/>
    <dgm:cxn modelId="{48792FD6-6D9C-4ED7-95D0-E284D90FDAD2}" type="presOf" srcId="{8ED00AD4-5EC6-46BF-91D2-FF40FEF836F8}" destId="{E98FED47-9251-4094-B2FF-7310946FCA35}" srcOrd="1" destOrd="0" presId="urn:microsoft.com/office/officeart/2005/8/layout/pyramid1"/>
    <dgm:cxn modelId="{4F8CCFAA-CE3A-4469-9AC5-F62281C5B183}" srcId="{8E657F9D-E39A-4B52-9559-B0625935D7E2}" destId="{8ED00AD4-5EC6-46BF-91D2-FF40FEF836F8}" srcOrd="1" destOrd="0" parTransId="{2A9A82F7-FA0B-4354-B570-50F8D4873EA5}" sibTransId="{920A099C-BEB3-47AE-BE37-A5E2F5F431DB}"/>
    <dgm:cxn modelId="{FCCC3FC2-77AC-4769-A665-06E6497E7290}" srcId="{8E657F9D-E39A-4B52-9559-B0625935D7E2}" destId="{BD838F1A-6295-4DE3-BFA7-4C51C789D5FF}" srcOrd="2" destOrd="0" parTransId="{7D1948B2-1C89-4E71-89B5-F2505A9E432F}" sibTransId="{2FB524BB-2FE7-42F7-A1E7-13E48A76EC0C}"/>
    <dgm:cxn modelId="{3B0F9D1A-5183-4C04-ABD6-3128FADE303E}" type="presOf" srcId="{8ED00AD4-5EC6-46BF-91D2-FF40FEF836F8}" destId="{630FC7E3-C0AA-4A7E-AC85-B155B5DFD266}" srcOrd="0" destOrd="0" presId="urn:microsoft.com/office/officeart/2005/8/layout/pyramid1"/>
    <dgm:cxn modelId="{87F5DA09-63C5-4CAA-B403-0939C516A842}" type="presOf" srcId="{7B997B02-9E1D-4348-A110-B8C556D04414}" destId="{76B5BB41-D3DF-46DA-A26E-5E52BE0E07BD}" srcOrd="0" destOrd="0" presId="urn:microsoft.com/office/officeart/2005/8/layout/pyramid1"/>
    <dgm:cxn modelId="{0A293360-BBAD-4EB3-BF03-3DC77E719E6A}" type="presOf" srcId="{724DCCBB-611B-418D-BCFA-966CD78A7F5C}" destId="{124B3D49-A243-44E6-AB7C-9FB9A10903CB}" srcOrd="0" destOrd="0" presId="urn:microsoft.com/office/officeart/2005/8/layout/pyramid1"/>
    <dgm:cxn modelId="{68372B5A-E9C3-4FF0-92EB-376283300A6A}" type="presOf" srcId="{3423B7DF-E7CB-4EFA-8330-945AC14545F0}" destId="{B7C026B1-E5B5-4730-B7A4-1E926EEF78A8}" srcOrd="1" destOrd="0" presId="urn:microsoft.com/office/officeart/2005/8/layout/pyramid1"/>
    <dgm:cxn modelId="{5F59AEBD-8458-44B1-9C56-22D7CFBF8023}" type="presOf" srcId="{724DCCBB-611B-418D-BCFA-966CD78A7F5C}" destId="{348C7CBC-7271-41E9-8F3B-B124239B2E0F}" srcOrd="1" destOrd="0" presId="urn:microsoft.com/office/officeart/2005/8/layout/pyramid1"/>
    <dgm:cxn modelId="{306E9F2D-9EEC-4C35-8213-6D2F60391384}" type="presOf" srcId="{61D0564F-32E6-4E0E-A9B5-0AF2C9895FC1}" destId="{68D083FA-1E07-4C3C-99B7-B44B7EA15D82}" srcOrd="0" destOrd="0" presId="urn:microsoft.com/office/officeart/2005/8/layout/pyramid1"/>
    <dgm:cxn modelId="{0427F53F-97DD-4833-8255-64873903E1E7}" srcId="{8E657F9D-E39A-4B52-9559-B0625935D7E2}" destId="{7B997B02-9E1D-4348-A110-B8C556D04414}" srcOrd="5" destOrd="0" parTransId="{ADAE74F6-6F99-43BD-BB85-47391B3F68F4}" sibTransId="{946F8F9A-E16D-4DF1-A003-4B00948CFEC7}"/>
    <dgm:cxn modelId="{62EC29B2-B8BA-4C9D-8C4A-49186B701D1D}" type="presParOf" srcId="{7477DECA-2250-4DFF-ACE9-84453B9D13F3}" destId="{0BD18566-49AA-4F15-B003-7667C2E85999}" srcOrd="0" destOrd="0" presId="urn:microsoft.com/office/officeart/2005/8/layout/pyramid1"/>
    <dgm:cxn modelId="{3AA88002-F9B7-43D4-9FF7-530C1F6BAAFE}" type="presParOf" srcId="{0BD18566-49AA-4F15-B003-7667C2E85999}" destId="{656555DD-23CC-44AB-B807-A98462B2FBE2}" srcOrd="0" destOrd="0" presId="urn:microsoft.com/office/officeart/2005/8/layout/pyramid1"/>
    <dgm:cxn modelId="{6892AAD4-5D67-4FBB-B948-AB0A0514DDFD}" type="presParOf" srcId="{0BD18566-49AA-4F15-B003-7667C2E85999}" destId="{B7C026B1-E5B5-4730-B7A4-1E926EEF78A8}" srcOrd="1" destOrd="0" presId="urn:microsoft.com/office/officeart/2005/8/layout/pyramid1"/>
    <dgm:cxn modelId="{F411FD0D-4DA3-44A7-9EDC-AEDCCC47BF70}" type="presParOf" srcId="{7477DECA-2250-4DFF-ACE9-84453B9D13F3}" destId="{9A4A6B59-7FE9-4FE3-BFFC-528629604C98}" srcOrd="1" destOrd="0" presId="urn:microsoft.com/office/officeart/2005/8/layout/pyramid1"/>
    <dgm:cxn modelId="{E89D1E77-BD7B-4376-AA84-C4418B13CB21}" type="presParOf" srcId="{9A4A6B59-7FE9-4FE3-BFFC-528629604C98}" destId="{630FC7E3-C0AA-4A7E-AC85-B155B5DFD266}" srcOrd="0" destOrd="0" presId="urn:microsoft.com/office/officeart/2005/8/layout/pyramid1"/>
    <dgm:cxn modelId="{61B84D87-E4E0-49FE-8966-8EB71ECC4B33}" type="presParOf" srcId="{9A4A6B59-7FE9-4FE3-BFFC-528629604C98}" destId="{E98FED47-9251-4094-B2FF-7310946FCA35}" srcOrd="1" destOrd="0" presId="urn:microsoft.com/office/officeart/2005/8/layout/pyramid1"/>
    <dgm:cxn modelId="{0CB9181D-A7AF-49B1-AF26-298EADC63ACA}" type="presParOf" srcId="{7477DECA-2250-4DFF-ACE9-84453B9D13F3}" destId="{B8740F0F-F103-4E12-9284-A9A4F27FC971}" srcOrd="2" destOrd="0" presId="urn:microsoft.com/office/officeart/2005/8/layout/pyramid1"/>
    <dgm:cxn modelId="{6C461B28-FE36-4F82-8042-27FF36C51705}" type="presParOf" srcId="{B8740F0F-F103-4E12-9284-A9A4F27FC971}" destId="{ED57BFFD-10E1-45BD-9E17-C7FC580E4506}" srcOrd="0" destOrd="0" presId="urn:microsoft.com/office/officeart/2005/8/layout/pyramid1"/>
    <dgm:cxn modelId="{EC89A73F-152F-440D-A0F5-FB7800FE3CC2}" type="presParOf" srcId="{B8740F0F-F103-4E12-9284-A9A4F27FC971}" destId="{6BE8205C-49C1-44AB-8C28-2BA6B41A3FA0}" srcOrd="1" destOrd="0" presId="urn:microsoft.com/office/officeart/2005/8/layout/pyramid1"/>
    <dgm:cxn modelId="{B8BF747C-BED9-4111-9904-BB4569FA7215}" type="presParOf" srcId="{7477DECA-2250-4DFF-ACE9-84453B9D13F3}" destId="{5C7BC224-3DCB-4CC4-990D-D7AF8C3E689C}" srcOrd="3" destOrd="0" presId="urn:microsoft.com/office/officeart/2005/8/layout/pyramid1"/>
    <dgm:cxn modelId="{68CC8337-ACBD-426D-BC97-D7F58AB1E5A4}" type="presParOf" srcId="{5C7BC224-3DCB-4CC4-990D-D7AF8C3E689C}" destId="{68D083FA-1E07-4C3C-99B7-B44B7EA15D82}" srcOrd="0" destOrd="0" presId="urn:microsoft.com/office/officeart/2005/8/layout/pyramid1"/>
    <dgm:cxn modelId="{417C7A5D-A243-4384-9CA4-B16F48C691B1}" type="presParOf" srcId="{5C7BC224-3DCB-4CC4-990D-D7AF8C3E689C}" destId="{5F48E2ED-1E1C-4FF3-BD1E-6DE794482DD9}" srcOrd="1" destOrd="0" presId="urn:microsoft.com/office/officeart/2005/8/layout/pyramid1"/>
    <dgm:cxn modelId="{0CF7BAEC-65B9-4C78-BBA8-5470EEE878E0}" type="presParOf" srcId="{7477DECA-2250-4DFF-ACE9-84453B9D13F3}" destId="{110565D7-CE59-417D-A02D-0F1445CB522D}" srcOrd="4" destOrd="0" presId="urn:microsoft.com/office/officeart/2005/8/layout/pyramid1"/>
    <dgm:cxn modelId="{2DDAC46C-1C4D-4CA4-BA21-FF4A10B31C48}" type="presParOf" srcId="{110565D7-CE59-417D-A02D-0F1445CB522D}" destId="{124B3D49-A243-44E6-AB7C-9FB9A10903CB}" srcOrd="0" destOrd="0" presId="urn:microsoft.com/office/officeart/2005/8/layout/pyramid1"/>
    <dgm:cxn modelId="{B3B5A0AF-FEE6-41C0-B29D-325150A42C26}" type="presParOf" srcId="{110565D7-CE59-417D-A02D-0F1445CB522D}" destId="{348C7CBC-7271-41E9-8F3B-B124239B2E0F}" srcOrd="1" destOrd="0" presId="urn:microsoft.com/office/officeart/2005/8/layout/pyramid1"/>
    <dgm:cxn modelId="{AEFD5535-A142-4103-8410-1EAFA9FC5A1A}" type="presParOf" srcId="{7477DECA-2250-4DFF-ACE9-84453B9D13F3}" destId="{440B5A86-4912-460E-A20D-0A8F73DDA7E0}" srcOrd="5" destOrd="0" presId="urn:microsoft.com/office/officeart/2005/8/layout/pyramid1"/>
    <dgm:cxn modelId="{652E223B-63CB-48F1-AAFE-319F4D9E6F63}" type="presParOf" srcId="{440B5A86-4912-460E-A20D-0A8F73DDA7E0}" destId="{76B5BB41-D3DF-46DA-A26E-5E52BE0E07BD}" srcOrd="0" destOrd="0" presId="urn:microsoft.com/office/officeart/2005/8/layout/pyramid1"/>
    <dgm:cxn modelId="{3BD97EA0-4151-4718-AABD-C6200EA25FB6}" type="presParOf" srcId="{440B5A86-4912-460E-A20D-0A8F73DDA7E0}" destId="{EE4DC2BE-84A5-40D7-A2AC-ABF518C5698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657F9D-E39A-4B52-9559-B0625935D7E2}" type="doc">
      <dgm:prSet loTypeId="urn:microsoft.com/office/officeart/2005/8/layout/pyramid1" loCatId="pyramid" qsTypeId="urn:microsoft.com/office/officeart/2005/8/quickstyle/simple1" qsCatId="simple" csTypeId="urn:microsoft.com/office/officeart/2005/8/colors/accent3_3" csCatId="accent3" phldr="1"/>
      <dgm:spPr/>
      <dgm:t>
        <a:bodyPr/>
        <a:lstStyle/>
        <a:p>
          <a:endParaRPr lang="ru-RU"/>
        </a:p>
      </dgm:t>
    </dgm:pt>
    <dgm:pt modelId="{3423B7DF-E7CB-4EFA-8330-945AC14545F0}">
      <dgm:prSet phldrT="[Текст]"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dgm:spPr>
      <dgm:t>
        <a:bodyPr/>
        <a:lstStyle/>
        <a:p>
          <a:endParaRPr lang="ru-RU" sz="1400" dirty="0"/>
        </a:p>
      </dgm:t>
    </dgm:pt>
    <dgm:pt modelId="{1FC1D34A-9FB3-44D1-B183-4925AB1A4367}" type="parTrans" cxnId="{24AB081F-0A13-4C64-990C-2CCF0A23AFF6}">
      <dgm:prSet/>
      <dgm:spPr/>
      <dgm:t>
        <a:bodyPr/>
        <a:lstStyle/>
        <a:p>
          <a:endParaRPr lang="ru-RU" sz="1400"/>
        </a:p>
      </dgm:t>
    </dgm:pt>
    <dgm:pt modelId="{A058D426-6226-4851-8B2F-A0283EEF1CD7}" type="sibTrans" cxnId="{24AB081F-0A13-4C64-990C-2CCF0A23AFF6}">
      <dgm:prSet/>
      <dgm:spPr/>
      <dgm:t>
        <a:bodyPr/>
        <a:lstStyle/>
        <a:p>
          <a:endParaRPr lang="ru-RU" sz="1400"/>
        </a:p>
      </dgm:t>
    </dgm:pt>
    <dgm:pt modelId="{8ED00AD4-5EC6-46BF-91D2-FF40FEF836F8}">
      <dgm:prSet phldrT="[Текст]" custT="1"/>
      <dgm:spPr>
        <a:gradFill flip="none" rotWithShape="0">
          <a:gsLst>
            <a:gs pos="0">
              <a:srgbClr val="008000">
                <a:tint val="66000"/>
                <a:satMod val="160000"/>
              </a:srgbClr>
            </a:gs>
            <a:gs pos="50000">
              <a:srgbClr val="008000">
                <a:tint val="44500"/>
                <a:satMod val="160000"/>
              </a:srgbClr>
            </a:gs>
            <a:gs pos="100000">
              <a:srgbClr val="008000">
                <a:tint val="23500"/>
                <a:satMod val="160000"/>
              </a:srgbClr>
            </a:gs>
          </a:gsLst>
          <a:path path="circle">
            <a:fillToRect l="50000" t="50000" r="50000" b="50000"/>
          </a:path>
          <a:tileRect/>
        </a:gradFill>
      </dgm:spPr>
      <dgm:t>
        <a:bodyPr/>
        <a:lstStyle/>
        <a:p>
          <a:r>
            <a:rPr lang="ru-RU" sz="1400" dirty="0" smtClean="0"/>
            <a:t>СИНТЕЗ</a:t>
          </a:r>
          <a:endParaRPr lang="ru-RU" sz="1400" dirty="0"/>
        </a:p>
      </dgm:t>
    </dgm:pt>
    <dgm:pt modelId="{2A9A82F7-FA0B-4354-B570-50F8D4873EA5}" type="parTrans" cxnId="{4F8CCFAA-CE3A-4469-9AC5-F62281C5B183}">
      <dgm:prSet/>
      <dgm:spPr/>
      <dgm:t>
        <a:bodyPr/>
        <a:lstStyle/>
        <a:p>
          <a:endParaRPr lang="ru-RU" sz="1400"/>
        </a:p>
      </dgm:t>
    </dgm:pt>
    <dgm:pt modelId="{920A099C-BEB3-47AE-BE37-A5E2F5F431DB}" type="sibTrans" cxnId="{4F8CCFAA-CE3A-4469-9AC5-F62281C5B183}">
      <dgm:prSet/>
      <dgm:spPr/>
      <dgm:t>
        <a:bodyPr/>
        <a:lstStyle/>
        <a:p>
          <a:endParaRPr lang="ru-RU" sz="1400"/>
        </a:p>
      </dgm:t>
    </dgm:pt>
    <dgm:pt modelId="{BD838F1A-6295-4DE3-BFA7-4C51C789D5FF}">
      <dgm:prSet phldrT="[Текст]"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dgm:spPr>
      <dgm:t>
        <a:bodyPr/>
        <a:lstStyle/>
        <a:p>
          <a:r>
            <a:rPr lang="ru-RU" sz="1400" dirty="0" smtClean="0"/>
            <a:t>АНАЛИЗ</a:t>
          </a:r>
          <a:endParaRPr lang="ru-RU" sz="1400" dirty="0"/>
        </a:p>
      </dgm:t>
    </dgm:pt>
    <dgm:pt modelId="{7D1948B2-1C89-4E71-89B5-F2505A9E432F}" type="parTrans" cxnId="{FCCC3FC2-77AC-4769-A665-06E6497E7290}">
      <dgm:prSet/>
      <dgm:spPr/>
      <dgm:t>
        <a:bodyPr/>
        <a:lstStyle/>
        <a:p>
          <a:endParaRPr lang="ru-RU" sz="1400"/>
        </a:p>
      </dgm:t>
    </dgm:pt>
    <dgm:pt modelId="{2FB524BB-2FE7-42F7-A1E7-13E48A76EC0C}" type="sibTrans" cxnId="{FCCC3FC2-77AC-4769-A665-06E6497E7290}">
      <dgm:prSet/>
      <dgm:spPr/>
      <dgm:t>
        <a:bodyPr/>
        <a:lstStyle/>
        <a:p>
          <a:endParaRPr lang="ru-RU" sz="1400"/>
        </a:p>
      </dgm:t>
    </dgm:pt>
    <dgm:pt modelId="{724DCCBB-611B-418D-BCFA-966CD78A7F5C}">
      <dgm:prSet custT="1"/>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dgm:spPr>
      <dgm:t>
        <a:bodyPr/>
        <a:lstStyle/>
        <a:p>
          <a:r>
            <a:rPr lang="ru-RU" sz="1400" dirty="0" smtClean="0"/>
            <a:t>ПОНИМАНИЕ</a:t>
          </a:r>
          <a:endParaRPr lang="ru-RU" sz="1400" dirty="0"/>
        </a:p>
      </dgm:t>
    </dgm:pt>
    <dgm:pt modelId="{483B733E-8576-4854-89F0-2044708EE1D9}" type="parTrans" cxnId="{5B3FB415-4CE9-4BA4-A2C5-A0B10F15E0B7}">
      <dgm:prSet/>
      <dgm:spPr/>
      <dgm:t>
        <a:bodyPr/>
        <a:lstStyle/>
        <a:p>
          <a:endParaRPr lang="ru-RU" sz="1400"/>
        </a:p>
      </dgm:t>
    </dgm:pt>
    <dgm:pt modelId="{F2311F4E-DBE8-4E89-B5C9-487090EB662B}" type="sibTrans" cxnId="{5B3FB415-4CE9-4BA4-A2C5-A0B10F15E0B7}">
      <dgm:prSet/>
      <dgm:spPr/>
      <dgm:t>
        <a:bodyPr/>
        <a:lstStyle/>
        <a:p>
          <a:endParaRPr lang="ru-RU" sz="1400"/>
        </a:p>
      </dgm:t>
    </dgm:pt>
    <dgm:pt modelId="{7B997B02-9E1D-4348-A110-B8C556D04414}">
      <dgm:prSet custT="1"/>
      <dgm:spPr>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dgm:spPr>
      <dgm:t>
        <a:bodyPr/>
        <a:lstStyle/>
        <a:p>
          <a:r>
            <a:rPr lang="ru-RU" sz="1400" dirty="0" smtClean="0"/>
            <a:t>ЗНАНИЕ</a:t>
          </a:r>
          <a:endParaRPr lang="ru-RU" sz="1400" dirty="0"/>
        </a:p>
      </dgm:t>
    </dgm:pt>
    <dgm:pt modelId="{ADAE74F6-6F99-43BD-BB85-47391B3F68F4}" type="parTrans" cxnId="{0427F53F-97DD-4833-8255-64873903E1E7}">
      <dgm:prSet/>
      <dgm:spPr/>
      <dgm:t>
        <a:bodyPr/>
        <a:lstStyle/>
        <a:p>
          <a:endParaRPr lang="ru-RU" sz="1400"/>
        </a:p>
      </dgm:t>
    </dgm:pt>
    <dgm:pt modelId="{946F8F9A-E16D-4DF1-A003-4B00948CFEC7}" type="sibTrans" cxnId="{0427F53F-97DD-4833-8255-64873903E1E7}">
      <dgm:prSet/>
      <dgm:spPr/>
      <dgm:t>
        <a:bodyPr/>
        <a:lstStyle/>
        <a:p>
          <a:endParaRPr lang="ru-RU" sz="1400"/>
        </a:p>
      </dgm:t>
    </dgm:pt>
    <dgm:pt modelId="{61D0564F-32E6-4E0E-A9B5-0AF2C9895FC1}">
      <dgm:prSe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dgm:spPr>
      <dgm:t>
        <a:bodyPr/>
        <a:lstStyle/>
        <a:p>
          <a:r>
            <a:rPr lang="ru-RU" sz="1200" dirty="0" smtClean="0"/>
            <a:t>ПРИМЕНЕНИЕ</a:t>
          </a:r>
          <a:endParaRPr lang="ru-RU" sz="1200" dirty="0"/>
        </a:p>
      </dgm:t>
    </dgm:pt>
    <dgm:pt modelId="{F94336A9-774E-4C3E-9505-013049BD56B2}" type="parTrans" cxnId="{41F8E68E-01DC-4EEB-B281-BFD37247B9F7}">
      <dgm:prSet/>
      <dgm:spPr/>
      <dgm:t>
        <a:bodyPr/>
        <a:lstStyle/>
        <a:p>
          <a:endParaRPr lang="ru-RU" sz="1400"/>
        </a:p>
      </dgm:t>
    </dgm:pt>
    <dgm:pt modelId="{743F579E-2007-4D18-AE14-2AAE85AE9E6F}" type="sibTrans" cxnId="{41F8E68E-01DC-4EEB-B281-BFD37247B9F7}">
      <dgm:prSet/>
      <dgm:spPr/>
      <dgm:t>
        <a:bodyPr/>
        <a:lstStyle/>
        <a:p>
          <a:endParaRPr lang="ru-RU" sz="1400"/>
        </a:p>
      </dgm:t>
    </dgm:pt>
    <dgm:pt modelId="{7477DECA-2250-4DFF-ACE9-84453B9D13F3}" type="pres">
      <dgm:prSet presAssocID="{8E657F9D-E39A-4B52-9559-B0625935D7E2}" presName="Name0" presStyleCnt="0">
        <dgm:presLayoutVars>
          <dgm:dir/>
          <dgm:animLvl val="lvl"/>
          <dgm:resizeHandles val="exact"/>
        </dgm:presLayoutVars>
      </dgm:prSet>
      <dgm:spPr/>
      <dgm:t>
        <a:bodyPr/>
        <a:lstStyle/>
        <a:p>
          <a:endParaRPr lang="ru-RU"/>
        </a:p>
      </dgm:t>
    </dgm:pt>
    <dgm:pt modelId="{0BD18566-49AA-4F15-B003-7667C2E85999}" type="pres">
      <dgm:prSet presAssocID="{3423B7DF-E7CB-4EFA-8330-945AC14545F0}" presName="Name8" presStyleCnt="0"/>
      <dgm:spPr/>
    </dgm:pt>
    <dgm:pt modelId="{656555DD-23CC-44AB-B807-A98462B2FBE2}" type="pres">
      <dgm:prSet presAssocID="{3423B7DF-E7CB-4EFA-8330-945AC14545F0}" presName="level" presStyleLbl="node1" presStyleIdx="0" presStyleCnt="6" custScaleX="108430" custScaleY="100000" custLinFactNeighborX="2302" custLinFactNeighborY="6913">
        <dgm:presLayoutVars>
          <dgm:chMax val="1"/>
          <dgm:bulletEnabled val="1"/>
        </dgm:presLayoutVars>
      </dgm:prSet>
      <dgm:spPr/>
      <dgm:t>
        <a:bodyPr/>
        <a:lstStyle/>
        <a:p>
          <a:endParaRPr lang="ru-RU"/>
        </a:p>
      </dgm:t>
    </dgm:pt>
    <dgm:pt modelId="{B7C026B1-E5B5-4730-B7A4-1E926EEF78A8}" type="pres">
      <dgm:prSet presAssocID="{3423B7DF-E7CB-4EFA-8330-945AC14545F0}" presName="levelTx" presStyleLbl="revTx" presStyleIdx="0" presStyleCnt="0">
        <dgm:presLayoutVars>
          <dgm:chMax val="1"/>
          <dgm:bulletEnabled val="1"/>
        </dgm:presLayoutVars>
      </dgm:prSet>
      <dgm:spPr/>
      <dgm:t>
        <a:bodyPr/>
        <a:lstStyle/>
        <a:p>
          <a:endParaRPr lang="ru-RU"/>
        </a:p>
      </dgm:t>
    </dgm:pt>
    <dgm:pt modelId="{9A4A6B59-7FE9-4FE3-BFFC-528629604C98}" type="pres">
      <dgm:prSet presAssocID="{8ED00AD4-5EC6-46BF-91D2-FF40FEF836F8}" presName="Name8" presStyleCnt="0"/>
      <dgm:spPr/>
    </dgm:pt>
    <dgm:pt modelId="{630FC7E3-C0AA-4A7E-AC85-B155B5DFD266}" type="pres">
      <dgm:prSet presAssocID="{8ED00AD4-5EC6-46BF-91D2-FF40FEF836F8}" presName="level" presStyleLbl="node1" presStyleIdx="1" presStyleCnt="6" custScaleX="82050" custScaleY="39762">
        <dgm:presLayoutVars>
          <dgm:chMax val="1"/>
          <dgm:bulletEnabled val="1"/>
        </dgm:presLayoutVars>
      </dgm:prSet>
      <dgm:spPr/>
      <dgm:t>
        <a:bodyPr/>
        <a:lstStyle/>
        <a:p>
          <a:endParaRPr lang="ru-RU"/>
        </a:p>
      </dgm:t>
    </dgm:pt>
    <dgm:pt modelId="{E98FED47-9251-4094-B2FF-7310946FCA35}" type="pres">
      <dgm:prSet presAssocID="{8ED00AD4-5EC6-46BF-91D2-FF40FEF836F8}" presName="levelTx" presStyleLbl="revTx" presStyleIdx="0" presStyleCnt="0">
        <dgm:presLayoutVars>
          <dgm:chMax val="1"/>
          <dgm:bulletEnabled val="1"/>
        </dgm:presLayoutVars>
      </dgm:prSet>
      <dgm:spPr/>
      <dgm:t>
        <a:bodyPr/>
        <a:lstStyle/>
        <a:p>
          <a:endParaRPr lang="ru-RU"/>
        </a:p>
      </dgm:t>
    </dgm:pt>
    <dgm:pt modelId="{B8740F0F-F103-4E12-9284-A9A4F27FC971}" type="pres">
      <dgm:prSet presAssocID="{BD838F1A-6295-4DE3-BFA7-4C51C789D5FF}" presName="Name8" presStyleCnt="0"/>
      <dgm:spPr/>
    </dgm:pt>
    <dgm:pt modelId="{ED57BFFD-10E1-45BD-9E17-C7FC580E4506}" type="pres">
      <dgm:prSet presAssocID="{BD838F1A-6295-4DE3-BFA7-4C51C789D5FF}" presName="level" presStyleLbl="node1" presStyleIdx="2" presStyleCnt="6" custScaleX="74641" custScaleY="51491">
        <dgm:presLayoutVars>
          <dgm:chMax val="1"/>
          <dgm:bulletEnabled val="1"/>
        </dgm:presLayoutVars>
      </dgm:prSet>
      <dgm:spPr/>
      <dgm:t>
        <a:bodyPr/>
        <a:lstStyle/>
        <a:p>
          <a:endParaRPr lang="ru-RU"/>
        </a:p>
      </dgm:t>
    </dgm:pt>
    <dgm:pt modelId="{6BE8205C-49C1-44AB-8C28-2BA6B41A3FA0}" type="pres">
      <dgm:prSet presAssocID="{BD838F1A-6295-4DE3-BFA7-4C51C789D5FF}" presName="levelTx" presStyleLbl="revTx" presStyleIdx="0" presStyleCnt="0">
        <dgm:presLayoutVars>
          <dgm:chMax val="1"/>
          <dgm:bulletEnabled val="1"/>
        </dgm:presLayoutVars>
      </dgm:prSet>
      <dgm:spPr/>
      <dgm:t>
        <a:bodyPr/>
        <a:lstStyle/>
        <a:p>
          <a:endParaRPr lang="ru-RU"/>
        </a:p>
      </dgm:t>
    </dgm:pt>
    <dgm:pt modelId="{5C7BC224-3DCB-4CC4-990D-D7AF8C3E689C}" type="pres">
      <dgm:prSet presAssocID="{61D0564F-32E6-4E0E-A9B5-0AF2C9895FC1}" presName="Name8" presStyleCnt="0"/>
      <dgm:spPr/>
    </dgm:pt>
    <dgm:pt modelId="{68D083FA-1E07-4C3C-99B7-B44B7EA15D82}" type="pres">
      <dgm:prSet presAssocID="{61D0564F-32E6-4E0E-A9B5-0AF2C9895FC1}" presName="level" presStyleLbl="node1" presStyleIdx="3" presStyleCnt="6" custScaleX="85496" custScaleY="47227">
        <dgm:presLayoutVars>
          <dgm:chMax val="1"/>
          <dgm:bulletEnabled val="1"/>
        </dgm:presLayoutVars>
      </dgm:prSet>
      <dgm:spPr/>
      <dgm:t>
        <a:bodyPr/>
        <a:lstStyle/>
        <a:p>
          <a:endParaRPr lang="ru-RU"/>
        </a:p>
      </dgm:t>
    </dgm:pt>
    <dgm:pt modelId="{5F48E2ED-1E1C-4FF3-BD1E-6DE794482DD9}" type="pres">
      <dgm:prSet presAssocID="{61D0564F-32E6-4E0E-A9B5-0AF2C9895FC1}" presName="levelTx" presStyleLbl="revTx" presStyleIdx="0" presStyleCnt="0">
        <dgm:presLayoutVars>
          <dgm:chMax val="1"/>
          <dgm:bulletEnabled val="1"/>
        </dgm:presLayoutVars>
      </dgm:prSet>
      <dgm:spPr/>
      <dgm:t>
        <a:bodyPr/>
        <a:lstStyle/>
        <a:p>
          <a:endParaRPr lang="ru-RU"/>
        </a:p>
      </dgm:t>
    </dgm:pt>
    <dgm:pt modelId="{110565D7-CE59-417D-A02D-0F1445CB522D}" type="pres">
      <dgm:prSet presAssocID="{724DCCBB-611B-418D-BCFA-966CD78A7F5C}" presName="Name8" presStyleCnt="0"/>
      <dgm:spPr/>
    </dgm:pt>
    <dgm:pt modelId="{124B3D49-A243-44E6-AB7C-9FB9A10903CB}" type="pres">
      <dgm:prSet presAssocID="{724DCCBB-611B-418D-BCFA-966CD78A7F5C}" presName="level" presStyleLbl="node1" presStyleIdx="4" presStyleCnt="6" custScaleX="94860" custScaleY="82065">
        <dgm:presLayoutVars>
          <dgm:chMax val="1"/>
          <dgm:bulletEnabled val="1"/>
        </dgm:presLayoutVars>
      </dgm:prSet>
      <dgm:spPr/>
      <dgm:t>
        <a:bodyPr/>
        <a:lstStyle/>
        <a:p>
          <a:endParaRPr lang="ru-RU"/>
        </a:p>
      </dgm:t>
    </dgm:pt>
    <dgm:pt modelId="{348C7CBC-7271-41E9-8F3B-B124239B2E0F}" type="pres">
      <dgm:prSet presAssocID="{724DCCBB-611B-418D-BCFA-966CD78A7F5C}" presName="levelTx" presStyleLbl="revTx" presStyleIdx="0" presStyleCnt="0">
        <dgm:presLayoutVars>
          <dgm:chMax val="1"/>
          <dgm:bulletEnabled val="1"/>
        </dgm:presLayoutVars>
      </dgm:prSet>
      <dgm:spPr/>
      <dgm:t>
        <a:bodyPr/>
        <a:lstStyle/>
        <a:p>
          <a:endParaRPr lang="ru-RU"/>
        </a:p>
      </dgm:t>
    </dgm:pt>
    <dgm:pt modelId="{440B5A86-4912-460E-A20D-0A8F73DDA7E0}" type="pres">
      <dgm:prSet presAssocID="{7B997B02-9E1D-4348-A110-B8C556D04414}" presName="Name8" presStyleCnt="0"/>
      <dgm:spPr/>
    </dgm:pt>
    <dgm:pt modelId="{76B5BB41-D3DF-46DA-A26E-5E52BE0E07BD}" type="pres">
      <dgm:prSet presAssocID="{7B997B02-9E1D-4348-A110-B8C556D04414}" presName="level" presStyleLbl="node1" presStyleIdx="5" presStyleCnt="6" custScaleX="89471" custScaleY="62633">
        <dgm:presLayoutVars>
          <dgm:chMax val="1"/>
          <dgm:bulletEnabled val="1"/>
        </dgm:presLayoutVars>
      </dgm:prSet>
      <dgm:spPr/>
      <dgm:t>
        <a:bodyPr/>
        <a:lstStyle/>
        <a:p>
          <a:endParaRPr lang="ru-RU"/>
        </a:p>
      </dgm:t>
    </dgm:pt>
    <dgm:pt modelId="{EE4DC2BE-84A5-40D7-A2AC-ABF518C56986}" type="pres">
      <dgm:prSet presAssocID="{7B997B02-9E1D-4348-A110-B8C556D04414}" presName="levelTx" presStyleLbl="revTx" presStyleIdx="0" presStyleCnt="0">
        <dgm:presLayoutVars>
          <dgm:chMax val="1"/>
          <dgm:bulletEnabled val="1"/>
        </dgm:presLayoutVars>
      </dgm:prSet>
      <dgm:spPr/>
      <dgm:t>
        <a:bodyPr/>
        <a:lstStyle/>
        <a:p>
          <a:endParaRPr lang="ru-RU"/>
        </a:p>
      </dgm:t>
    </dgm:pt>
  </dgm:ptLst>
  <dgm:cxnLst>
    <dgm:cxn modelId="{AAB890F1-62A3-457B-BC18-D4660C39CB2F}" type="presOf" srcId="{724DCCBB-611B-418D-BCFA-966CD78A7F5C}" destId="{124B3D49-A243-44E6-AB7C-9FB9A10903CB}" srcOrd="0" destOrd="0" presId="urn:microsoft.com/office/officeart/2005/8/layout/pyramid1"/>
    <dgm:cxn modelId="{28695010-3115-4F28-ADB6-685190C94E4F}" type="presOf" srcId="{8ED00AD4-5EC6-46BF-91D2-FF40FEF836F8}" destId="{E98FED47-9251-4094-B2FF-7310946FCA35}" srcOrd="1" destOrd="0" presId="urn:microsoft.com/office/officeart/2005/8/layout/pyramid1"/>
    <dgm:cxn modelId="{E0248A51-0408-4751-9185-70FA0375F975}" type="presOf" srcId="{61D0564F-32E6-4E0E-A9B5-0AF2C9895FC1}" destId="{5F48E2ED-1E1C-4FF3-BD1E-6DE794482DD9}" srcOrd="1" destOrd="0" presId="urn:microsoft.com/office/officeart/2005/8/layout/pyramid1"/>
    <dgm:cxn modelId="{5BADDE3A-A8AA-4D02-88FE-AD72EEB1458C}" type="presOf" srcId="{7B997B02-9E1D-4348-A110-B8C556D04414}" destId="{EE4DC2BE-84A5-40D7-A2AC-ABF518C56986}" srcOrd="1" destOrd="0" presId="urn:microsoft.com/office/officeart/2005/8/layout/pyramid1"/>
    <dgm:cxn modelId="{0427F53F-97DD-4833-8255-64873903E1E7}" srcId="{8E657F9D-E39A-4B52-9559-B0625935D7E2}" destId="{7B997B02-9E1D-4348-A110-B8C556D04414}" srcOrd="5" destOrd="0" parTransId="{ADAE74F6-6F99-43BD-BB85-47391B3F68F4}" sibTransId="{946F8F9A-E16D-4DF1-A003-4B00948CFEC7}"/>
    <dgm:cxn modelId="{6DFD9FFF-03FC-469C-A3C6-33C5ED12CA30}" type="presOf" srcId="{3423B7DF-E7CB-4EFA-8330-945AC14545F0}" destId="{656555DD-23CC-44AB-B807-A98462B2FBE2}" srcOrd="0" destOrd="0" presId="urn:microsoft.com/office/officeart/2005/8/layout/pyramid1"/>
    <dgm:cxn modelId="{B77E2AA2-83F9-47C4-AF4C-18508329CB1B}" type="presOf" srcId="{7B997B02-9E1D-4348-A110-B8C556D04414}" destId="{76B5BB41-D3DF-46DA-A26E-5E52BE0E07BD}" srcOrd="0" destOrd="0" presId="urn:microsoft.com/office/officeart/2005/8/layout/pyramid1"/>
    <dgm:cxn modelId="{009DD6FD-5937-49FF-9169-889CEC6E198A}" type="presOf" srcId="{8E657F9D-E39A-4B52-9559-B0625935D7E2}" destId="{7477DECA-2250-4DFF-ACE9-84453B9D13F3}" srcOrd="0" destOrd="0" presId="urn:microsoft.com/office/officeart/2005/8/layout/pyramid1"/>
    <dgm:cxn modelId="{4F8CCFAA-CE3A-4469-9AC5-F62281C5B183}" srcId="{8E657F9D-E39A-4B52-9559-B0625935D7E2}" destId="{8ED00AD4-5EC6-46BF-91D2-FF40FEF836F8}" srcOrd="1" destOrd="0" parTransId="{2A9A82F7-FA0B-4354-B570-50F8D4873EA5}" sibTransId="{920A099C-BEB3-47AE-BE37-A5E2F5F431DB}"/>
    <dgm:cxn modelId="{24AB081F-0A13-4C64-990C-2CCF0A23AFF6}" srcId="{8E657F9D-E39A-4B52-9559-B0625935D7E2}" destId="{3423B7DF-E7CB-4EFA-8330-945AC14545F0}" srcOrd="0" destOrd="0" parTransId="{1FC1D34A-9FB3-44D1-B183-4925AB1A4367}" sibTransId="{A058D426-6226-4851-8B2F-A0283EEF1CD7}"/>
    <dgm:cxn modelId="{02B3845E-ABC8-4E1A-AC3B-50A9B7DC3017}" type="presOf" srcId="{61D0564F-32E6-4E0E-A9B5-0AF2C9895FC1}" destId="{68D083FA-1E07-4C3C-99B7-B44B7EA15D82}" srcOrd="0" destOrd="0" presId="urn:microsoft.com/office/officeart/2005/8/layout/pyramid1"/>
    <dgm:cxn modelId="{5B3FB415-4CE9-4BA4-A2C5-A0B10F15E0B7}" srcId="{8E657F9D-E39A-4B52-9559-B0625935D7E2}" destId="{724DCCBB-611B-418D-BCFA-966CD78A7F5C}" srcOrd="4" destOrd="0" parTransId="{483B733E-8576-4854-89F0-2044708EE1D9}" sibTransId="{F2311F4E-DBE8-4E89-B5C9-487090EB662B}"/>
    <dgm:cxn modelId="{B883021D-EC52-450E-9A94-7399C29D28E0}" type="presOf" srcId="{BD838F1A-6295-4DE3-BFA7-4C51C789D5FF}" destId="{ED57BFFD-10E1-45BD-9E17-C7FC580E4506}" srcOrd="0" destOrd="0" presId="urn:microsoft.com/office/officeart/2005/8/layout/pyramid1"/>
    <dgm:cxn modelId="{FCCC3FC2-77AC-4769-A665-06E6497E7290}" srcId="{8E657F9D-E39A-4B52-9559-B0625935D7E2}" destId="{BD838F1A-6295-4DE3-BFA7-4C51C789D5FF}" srcOrd="2" destOrd="0" parTransId="{7D1948B2-1C89-4E71-89B5-F2505A9E432F}" sibTransId="{2FB524BB-2FE7-42F7-A1E7-13E48A76EC0C}"/>
    <dgm:cxn modelId="{944C1347-4EA6-4DAB-B61A-786AB600E2AA}" type="presOf" srcId="{BD838F1A-6295-4DE3-BFA7-4C51C789D5FF}" destId="{6BE8205C-49C1-44AB-8C28-2BA6B41A3FA0}" srcOrd="1" destOrd="0" presId="urn:microsoft.com/office/officeart/2005/8/layout/pyramid1"/>
    <dgm:cxn modelId="{923EC93D-BA05-4DF3-9692-48D321BCCD38}" type="presOf" srcId="{3423B7DF-E7CB-4EFA-8330-945AC14545F0}" destId="{B7C026B1-E5B5-4730-B7A4-1E926EEF78A8}" srcOrd="1" destOrd="0" presId="urn:microsoft.com/office/officeart/2005/8/layout/pyramid1"/>
    <dgm:cxn modelId="{41F8E68E-01DC-4EEB-B281-BFD37247B9F7}" srcId="{8E657F9D-E39A-4B52-9559-B0625935D7E2}" destId="{61D0564F-32E6-4E0E-A9B5-0AF2C9895FC1}" srcOrd="3" destOrd="0" parTransId="{F94336A9-774E-4C3E-9505-013049BD56B2}" sibTransId="{743F579E-2007-4D18-AE14-2AAE85AE9E6F}"/>
    <dgm:cxn modelId="{29A9B432-70E5-4644-94F6-E77B2F29BEBA}" type="presOf" srcId="{8ED00AD4-5EC6-46BF-91D2-FF40FEF836F8}" destId="{630FC7E3-C0AA-4A7E-AC85-B155B5DFD266}" srcOrd="0" destOrd="0" presId="urn:microsoft.com/office/officeart/2005/8/layout/pyramid1"/>
    <dgm:cxn modelId="{C98E7901-412C-49D4-8066-763B124C8BB3}" type="presOf" srcId="{724DCCBB-611B-418D-BCFA-966CD78A7F5C}" destId="{348C7CBC-7271-41E9-8F3B-B124239B2E0F}" srcOrd="1" destOrd="0" presId="urn:microsoft.com/office/officeart/2005/8/layout/pyramid1"/>
    <dgm:cxn modelId="{7C3F4766-6DE9-4FA6-86FA-83D4F3B6F72B}" type="presParOf" srcId="{7477DECA-2250-4DFF-ACE9-84453B9D13F3}" destId="{0BD18566-49AA-4F15-B003-7667C2E85999}" srcOrd="0" destOrd="0" presId="urn:microsoft.com/office/officeart/2005/8/layout/pyramid1"/>
    <dgm:cxn modelId="{0E99363C-0B10-4205-89C5-3F564B06267D}" type="presParOf" srcId="{0BD18566-49AA-4F15-B003-7667C2E85999}" destId="{656555DD-23CC-44AB-B807-A98462B2FBE2}" srcOrd="0" destOrd="0" presId="urn:microsoft.com/office/officeart/2005/8/layout/pyramid1"/>
    <dgm:cxn modelId="{E758E1A9-30A3-4752-9D7A-CDEF6AFA6229}" type="presParOf" srcId="{0BD18566-49AA-4F15-B003-7667C2E85999}" destId="{B7C026B1-E5B5-4730-B7A4-1E926EEF78A8}" srcOrd="1" destOrd="0" presId="urn:microsoft.com/office/officeart/2005/8/layout/pyramid1"/>
    <dgm:cxn modelId="{39ACDEBD-3E8F-4FC6-8F85-0A1A128DBE8E}" type="presParOf" srcId="{7477DECA-2250-4DFF-ACE9-84453B9D13F3}" destId="{9A4A6B59-7FE9-4FE3-BFFC-528629604C98}" srcOrd="1" destOrd="0" presId="urn:microsoft.com/office/officeart/2005/8/layout/pyramid1"/>
    <dgm:cxn modelId="{66000BDF-C2E7-4FE2-9D07-5031F6A4FCF7}" type="presParOf" srcId="{9A4A6B59-7FE9-4FE3-BFFC-528629604C98}" destId="{630FC7E3-C0AA-4A7E-AC85-B155B5DFD266}" srcOrd="0" destOrd="0" presId="urn:microsoft.com/office/officeart/2005/8/layout/pyramid1"/>
    <dgm:cxn modelId="{101D5928-E008-4096-AFC2-06A7F1AC7F4D}" type="presParOf" srcId="{9A4A6B59-7FE9-4FE3-BFFC-528629604C98}" destId="{E98FED47-9251-4094-B2FF-7310946FCA35}" srcOrd="1" destOrd="0" presId="urn:microsoft.com/office/officeart/2005/8/layout/pyramid1"/>
    <dgm:cxn modelId="{4473AFB2-59AE-4B07-8E2C-6B9EF158088E}" type="presParOf" srcId="{7477DECA-2250-4DFF-ACE9-84453B9D13F3}" destId="{B8740F0F-F103-4E12-9284-A9A4F27FC971}" srcOrd="2" destOrd="0" presId="urn:microsoft.com/office/officeart/2005/8/layout/pyramid1"/>
    <dgm:cxn modelId="{082DFB9F-FDD6-4A22-8C31-41AA1B9571BE}" type="presParOf" srcId="{B8740F0F-F103-4E12-9284-A9A4F27FC971}" destId="{ED57BFFD-10E1-45BD-9E17-C7FC580E4506}" srcOrd="0" destOrd="0" presId="urn:microsoft.com/office/officeart/2005/8/layout/pyramid1"/>
    <dgm:cxn modelId="{15210D45-3783-4484-81BE-6AFD93DFD38B}" type="presParOf" srcId="{B8740F0F-F103-4E12-9284-A9A4F27FC971}" destId="{6BE8205C-49C1-44AB-8C28-2BA6B41A3FA0}" srcOrd="1" destOrd="0" presId="urn:microsoft.com/office/officeart/2005/8/layout/pyramid1"/>
    <dgm:cxn modelId="{5CE3EC38-2C4B-4DC1-8700-89A75941C7E2}" type="presParOf" srcId="{7477DECA-2250-4DFF-ACE9-84453B9D13F3}" destId="{5C7BC224-3DCB-4CC4-990D-D7AF8C3E689C}" srcOrd="3" destOrd="0" presId="urn:microsoft.com/office/officeart/2005/8/layout/pyramid1"/>
    <dgm:cxn modelId="{32F3A939-CACB-429C-B164-0FE82ED9B80B}" type="presParOf" srcId="{5C7BC224-3DCB-4CC4-990D-D7AF8C3E689C}" destId="{68D083FA-1E07-4C3C-99B7-B44B7EA15D82}" srcOrd="0" destOrd="0" presId="urn:microsoft.com/office/officeart/2005/8/layout/pyramid1"/>
    <dgm:cxn modelId="{9E499F88-1E72-4DB4-962D-0F91C2A040C3}" type="presParOf" srcId="{5C7BC224-3DCB-4CC4-990D-D7AF8C3E689C}" destId="{5F48E2ED-1E1C-4FF3-BD1E-6DE794482DD9}" srcOrd="1" destOrd="0" presId="urn:microsoft.com/office/officeart/2005/8/layout/pyramid1"/>
    <dgm:cxn modelId="{7843E742-DD4D-4AC5-B98D-77126DF480F4}" type="presParOf" srcId="{7477DECA-2250-4DFF-ACE9-84453B9D13F3}" destId="{110565D7-CE59-417D-A02D-0F1445CB522D}" srcOrd="4" destOrd="0" presId="urn:microsoft.com/office/officeart/2005/8/layout/pyramid1"/>
    <dgm:cxn modelId="{DE6EC261-C2B3-44AF-8165-A7FA05C043E6}" type="presParOf" srcId="{110565D7-CE59-417D-A02D-0F1445CB522D}" destId="{124B3D49-A243-44E6-AB7C-9FB9A10903CB}" srcOrd="0" destOrd="0" presId="urn:microsoft.com/office/officeart/2005/8/layout/pyramid1"/>
    <dgm:cxn modelId="{6180D42B-1EE4-44B7-8CC3-0D42FC59FC4B}" type="presParOf" srcId="{110565D7-CE59-417D-A02D-0F1445CB522D}" destId="{348C7CBC-7271-41E9-8F3B-B124239B2E0F}" srcOrd="1" destOrd="0" presId="urn:microsoft.com/office/officeart/2005/8/layout/pyramid1"/>
    <dgm:cxn modelId="{FC3F5C15-95A7-4153-8ACB-5781C13A4DAA}" type="presParOf" srcId="{7477DECA-2250-4DFF-ACE9-84453B9D13F3}" destId="{440B5A86-4912-460E-A20D-0A8F73DDA7E0}" srcOrd="5" destOrd="0" presId="urn:microsoft.com/office/officeart/2005/8/layout/pyramid1"/>
    <dgm:cxn modelId="{B6E7E319-7A71-4A0A-B1DD-FF3DBE498B44}" type="presParOf" srcId="{440B5A86-4912-460E-A20D-0A8F73DDA7E0}" destId="{76B5BB41-D3DF-46DA-A26E-5E52BE0E07BD}" srcOrd="0" destOrd="0" presId="urn:microsoft.com/office/officeart/2005/8/layout/pyramid1"/>
    <dgm:cxn modelId="{1B448864-EC23-41FA-9548-D4854CDEF1EE}" type="presParOf" srcId="{440B5A86-4912-460E-A20D-0A8F73DDA7E0}" destId="{EE4DC2BE-84A5-40D7-A2AC-ABF518C5698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110DFE-236C-47F1-8508-DBCD79A06715}"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ru-RU"/>
        </a:p>
      </dgm:t>
    </dgm:pt>
    <dgm:pt modelId="{532C0DC0-2100-470D-AA40-AEF052BA67CD}">
      <dgm:prSet phldrT="[Текст]" custT="1"/>
      <dgm:spPr/>
      <dgm:t>
        <a:bodyPr/>
        <a:lstStyle/>
        <a:p>
          <a:pPr algn="l"/>
          <a:r>
            <a:rPr lang="ru-RU" sz="1700" dirty="0" smtClean="0"/>
            <a:t>- педагоги располагают большим временем, чтобы помочь обучающимся, объяснить разделы, вызвавшие затруднение</a:t>
          </a:r>
          <a:endParaRPr lang="ru-RU" sz="1700" dirty="0"/>
        </a:p>
      </dgm:t>
    </dgm:pt>
    <dgm:pt modelId="{ABD5D7CC-8E05-427D-9641-EA77C59250F9}" type="parTrans" cxnId="{D330453E-6019-47C1-A1E9-1513881123F7}">
      <dgm:prSet/>
      <dgm:spPr/>
      <dgm:t>
        <a:bodyPr/>
        <a:lstStyle/>
        <a:p>
          <a:pPr algn="l"/>
          <a:endParaRPr lang="ru-RU" sz="1700"/>
        </a:p>
      </dgm:t>
    </dgm:pt>
    <dgm:pt modelId="{814E63C5-AEA4-4EEC-8C0F-4FE9C5287C62}" type="sibTrans" cxnId="{D330453E-6019-47C1-A1E9-1513881123F7}">
      <dgm:prSet/>
      <dgm:spPr/>
      <dgm:t>
        <a:bodyPr/>
        <a:lstStyle/>
        <a:p>
          <a:pPr algn="l"/>
          <a:endParaRPr lang="ru-RU" sz="1700"/>
        </a:p>
      </dgm:t>
    </dgm:pt>
    <dgm:pt modelId="{3EC76CB8-CA64-4CDE-9DEC-0E9DDAC2A2F3}">
      <dgm:prSet phldrT="[Текст]" custT="1"/>
      <dgm:spPr/>
      <dgm:t>
        <a:bodyPr/>
        <a:lstStyle/>
        <a:p>
          <a:pPr algn="l"/>
          <a:endParaRPr lang="ru-RU" sz="1700" dirty="0" smtClean="0"/>
        </a:p>
        <a:p>
          <a:pPr algn="l"/>
          <a:r>
            <a:rPr lang="ru-RU" sz="1700" dirty="0" smtClean="0"/>
            <a:t>-  ученики не игнорируют выполнение домашнего задания, потому что не поняли объяснение нового материала на уроке, так как  традиционное домашнее задание  делается в классе, при поддержке учителя</a:t>
          </a:r>
        </a:p>
      </dgm:t>
    </dgm:pt>
    <dgm:pt modelId="{9DB33570-DCF8-4216-8D63-16170449F19A}" type="parTrans" cxnId="{FA0DE32E-E2E4-46C7-B5DE-F3BF958DC1F5}">
      <dgm:prSet/>
      <dgm:spPr/>
      <dgm:t>
        <a:bodyPr/>
        <a:lstStyle/>
        <a:p>
          <a:pPr algn="l"/>
          <a:endParaRPr lang="ru-RU" sz="1700"/>
        </a:p>
      </dgm:t>
    </dgm:pt>
    <dgm:pt modelId="{02DF7BDC-9FE9-4F47-8CA3-6A51D05F76D2}" type="sibTrans" cxnId="{FA0DE32E-E2E4-46C7-B5DE-F3BF958DC1F5}">
      <dgm:prSet/>
      <dgm:spPr/>
      <dgm:t>
        <a:bodyPr/>
        <a:lstStyle/>
        <a:p>
          <a:pPr algn="l"/>
          <a:endParaRPr lang="ru-RU" sz="1700"/>
        </a:p>
      </dgm:t>
    </dgm:pt>
    <dgm:pt modelId="{FD465AD7-F867-4A37-A90D-A8B67B5EDDDC}">
      <dgm:prSet phldrT="[Текст]" custT="1"/>
      <dgm:spPr/>
      <dgm:t>
        <a:bodyPr/>
        <a:lstStyle/>
        <a:p>
          <a:pPr algn="l"/>
          <a:endParaRPr lang="ru-RU" sz="1700" dirty="0" smtClean="0"/>
        </a:p>
        <a:p>
          <a:pPr algn="l"/>
          <a:r>
            <a:rPr lang="ru-RU" sz="1700" dirty="0" smtClean="0"/>
            <a:t>-  обучающиеся не испытывают неловкости или смущения, просматривая один и тот же материал несколько раз, пока не поймут его, после просмотра видеоматериала дети записывают возникшие вопросы, и педагог разбирает эти вопросы отдельно </a:t>
          </a:r>
          <a:endParaRPr lang="ru-RU" sz="1700" dirty="0"/>
        </a:p>
      </dgm:t>
    </dgm:pt>
    <dgm:pt modelId="{6B31C663-235F-4A68-B2AC-52206E15861B}" type="parTrans" cxnId="{060522B4-EFE1-4826-964C-DFB404ED1247}">
      <dgm:prSet/>
      <dgm:spPr/>
      <dgm:t>
        <a:bodyPr/>
        <a:lstStyle/>
        <a:p>
          <a:pPr algn="l"/>
          <a:endParaRPr lang="ru-RU" sz="1700"/>
        </a:p>
      </dgm:t>
    </dgm:pt>
    <dgm:pt modelId="{62FFFF55-2250-4DC1-BD35-6DB8E96D43E4}" type="sibTrans" cxnId="{060522B4-EFE1-4826-964C-DFB404ED1247}">
      <dgm:prSet/>
      <dgm:spPr/>
      <dgm:t>
        <a:bodyPr/>
        <a:lstStyle/>
        <a:p>
          <a:pPr algn="l"/>
          <a:endParaRPr lang="ru-RU" sz="1700"/>
        </a:p>
      </dgm:t>
    </dgm:pt>
    <dgm:pt modelId="{148EB8F3-104E-4D3F-B6EA-C0D9C5B19701}">
      <dgm:prSe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ru-RU" sz="1700" dirty="0" smtClean="0"/>
        </a:p>
        <a:p>
          <a:pPr marL="0" marR="0" indent="0" algn="l" defTabSz="914400" eaLnBrk="1" fontAlgn="auto" latinLnBrk="0" hangingPunct="1">
            <a:lnSpc>
              <a:spcPct val="100000"/>
            </a:lnSpc>
            <a:spcBef>
              <a:spcPts val="0"/>
            </a:spcBef>
            <a:spcAft>
              <a:spcPts val="0"/>
            </a:spcAft>
            <a:buClrTx/>
            <a:buSzTx/>
            <a:buFontTx/>
            <a:buNone/>
            <a:tabLst/>
            <a:defRPr/>
          </a:pPr>
          <a:r>
            <a:rPr lang="ru-RU" sz="1700" dirty="0" smtClean="0"/>
            <a:t>- педагог на уроке имеет возможность качественно организовать учебную деятельность, вовлекая в разные виды работ всех учеников класса</a:t>
          </a:r>
        </a:p>
        <a:p>
          <a:pPr algn="l" defTabSz="800100">
            <a:lnSpc>
              <a:spcPct val="90000"/>
            </a:lnSpc>
            <a:spcBef>
              <a:spcPct val="0"/>
            </a:spcBef>
            <a:spcAft>
              <a:spcPct val="35000"/>
            </a:spcAft>
          </a:pPr>
          <a:endParaRPr lang="ru-RU" sz="1700" dirty="0"/>
        </a:p>
      </dgm:t>
    </dgm:pt>
    <dgm:pt modelId="{E749E860-7A9F-4A79-BEEF-37629639FF68}" type="parTrans" cxnId="{60E5F3FB-A8A6-4643-A130-1C806196B85B}">
      <dgm:prSet/>
      <dgm:spPr/>
      <dgm:t>
        <a:bodyPr/>
        <a:lstStyle/>
        <a:p>
          <a:pPr algn="l"/>
          <a:endParaRPr lang="ru-RU" sz="1700"/>
        </a:p>
      </dgm:t>
    </dgm:pt>
    <dgm:pt modelId="{A71483EE-E063-4ABD-B5A4-60B27D74F810}" type="sibTrans" cxnId="{60E5F3FB-A8A6-4643-A130-1C806196B85B}">
      <dgm:prSet/>
      <dgm:spPr/>
      <dgm:t>
        <a:bodyPr/>
        <a:lstStyle/>
        <a:p>
          <a:pPr algn="l"/>
          <a:endParaRPr lang="ru-RU" sz="1700"/>
        </a:p>
      </dgm:t>
    </dgm:pt>
    <dgm:pt modelId="{EB9C57E8-C9C3-4441-A1D9-7E30122F4558}" type="pres">
      <dgm:prSet presAssocID="{A0110DFE-236C-47F1-8508-DBCD79A06715}" presName="Name0" presStyleCnt="0">
        <dgm:presLayoutVars>
          <dgm:chMax val="7"/>
          <dgm:dir/>
          <dgm:animLvl val="lvl"/>
          <dgm:resizeHandles val="exact"/>
        </dgm:presLayoutVars>
      </dgm:prSet>
      <dgm:spPr/>
      <dgm:t>
        <a:bodyPr/>
        <a:lstStyle/>
        <a:p>
          <a:endParaRPr lang="ru-RU"/>
        </a:p>
      </dgm:t>
    </dgm:pt>
    <dgm:pt modelId="{0D4F1915-8D8C-4032-970A-7CBEA261A5E8}" type="pres">
      <dgm:prSet presAssocID="{532C0DC0-2100-470D-AA40-AEF052BA67CD}" presName="circle1" presStyleLbl="node1" presStyleIdx="0" presStyleCnt="4" custLinFactNeighborX="-21902" custLinFactNeighborY="-2189"/>
      <dgm:spPr>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dgm:spPr>
    </dgm:pt>
    <dgm:pt modelId="{FD7EBDE9-6C6A-4717-A8D4-F2347E44D94E}" type="pres">
      <dgm:prSet presAssocID="{532C0DC0-2100-470D-AA40-AEF052BA67CD}" presName="space" presStyleCnt="0"/>
      <dgm:spPr/>
    </dgm:pt>
    <dgm:pt modelId="{BF627A48-1FCE-49B8-95BF-8720AD14E17B}" type="pres">
      <dgm:prSet presAssocID="{532C0DC0-2100-470D-AA40-AEF052BA67CD}" presName="rect1" presStyleLbl="alignAcc1" presStyleIdx="0" presStyleCnt="4" custScaleX="122761" custScaleY="100000" custLinFactNeighborX="-69986" custLinFactNeighborY="-1459"/>
      <dgm:spPr/>
      <dgm:t>
        <a:bodyPr/>
        <a:lstStyle/>
        <a:p>
          <a:endParaRPr lang="ru-RU"/>
        </a:p>
      </dgm:t>
    </dgm:pt>
    <dgm:pt modelId="{097E6014-E094-4C80-B698-05E1E20E4FDC}" type="pres">
      <dgm:prSet presAssocID="{3EC76CB8-CA64-4CDE-9DEC-0E9DDAC2A2F3}" presName="vertSpace2" presStyleLbl="node1" presStyleIdx="0" presStyleCnt="4"/>
      <dgm:spPr/>
    </dgm:pt>
    <dgm:pt modelId="{2DB9D03C-64A1-4404-91DD-AC2A8F045717}" type="pres">
      <dgm:prSet presAssocID="{3EC76CB8-CA64-4CDE-9DEC-0E9DDAC2A2F3}" presName="circle2" presStyleLbl="node1" presStyleIdx="1" presStyleCnt="4" custLinFactNeighborX="-36455" custLinFactNeighborY="-533"/>
      <dgm:spPr>
        <a:gradFill flip="none" rotWithShape="0">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dgm:spPr>
    </dgm:pt>
    <dgm:pt modelId="{842CA97F-1F55-4BE7-A75A-B1C90C07E4DA}" type="pres">
      <dgm:prSet presAssocID="{3EC76CB8-CA64-4CDE-9DEC-0E9DDAC2A2F3}" presName="rect2" presStyleLbl="alignAcc1" presStyleIdx="1" presStyleCnt="4" custScaleX="128101" custScaleY="41886" custLinFactNeighborX="-7020" custLinFactNeighborY="-35563"/>
      <dgm:spPr/>
      <dgm:t>
        <a:bodyPr/>
        <a:lstStyle/>
        <a:p>
          <a:endParaRPr lang="ru-RU"/>
        </a:p>
      </dgm:t>
    </dgm:pt>
    <dgm:pt modelId="{535F1494-1474-40BC-8748-E07F14DAFFA6}" type="pres">
      <dgm:prSet presAssocID="{FD465AD7-F867-4A37-A90D-A8B67B5EDDDC}" presName="vertSpace3" presStyleLbl="node1" presStyleIdx="1" presStyleCnt="4"/>
      <dgm:spPr/>
    </dgm:pt>
    <dgm:pt modelId="{25D17889-3F99-4458-8A54-8C0C4555B69E}" type="pres">
      <dgm:prSet presAssocID="{FD465AD7-F867-4A37-A90D-A8B67B5EDDDC}" presName="circle3" presStyleLbl="node1" presStyleIdx="2" presStyleCnt="4" custScaleY="100304" custLinFactNeighborX="-69315" custLinFactNeighborY="-6552"/>
      <dgm:spPr>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dgm:spPr>
    </dgm:pt>
    <dgm:pt modelId="{6E560286-43C0-4ABB-9904-DA82D8BF3777}" type="pres">
      <dgm:prSet presAssocID="{FD465AD7-F867-4A37-A90D-A8B67B5EDDDC}" presName="rect3" presStyleLbl="alignAcc1" presStyleIdx="2" presStyleCnt="4" custScaleX="123219" custScaleY="51922" custLinFactNeighborX="-6273" custLinFactNeighborY="-30745"/>
      <dgm:spPr/>
      <dgm:t>
        <a:bodyPr/>
        <a:lstStyle/>
        <a:p>
          <a:endParaRPr lang="ru-RU"/>
        </a:p>
      </dgm:t>
    </dgm:pt>
    <dgm:pt modelId="{5A3C9B95-294A-4C3F-92E3-7DE60B091B3B}" type="pres">
      <dgm:prSet presAssocID="{148EB8F3-104E-4D3F-B6EA-C0D9C5B19701}" presName="vertSpace4" presStyleLbl="node1" presStyleIdx="2" presStyleCnt="4"/>
      <dgm:spPr/>
    </dgm:pt>
    <dgm:pt modelId="{959AFF41-F6EF-4262-BD11-28776B129969}" type="pres">
      <dgm:prSet presAssocID="{148EB8F3-104E-4D3F-B6EA-C0D9C5B19701}" presName="circle4" presStyleLbl="node1" presStyleIdx="3" presStyleCnt="4" custScaleY="101195" custLinFactX="-57473" custLinFactNeighborX="-100000" custLinFactNeighborY="-15757"/>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dgm:spPr>
    </dgm:pt>
    <dgm:pt modelId="{45BB5FEE-BE56-44B9-862C-8FF25A93F745}" type="pres">
      <dgm:prSet presAssocID="{148EB8F3-104E-4D3F-B6EA-C0D9C5B19701}" presName="rect4" presStyleLbl="alignAcc1" presStyleIdx="3" presStyleCnt="4" custScaleX="114631" custScaleY="79682" custLinFactNeighborX="-9027" custLinFactNeighborY="284"/>
      <dgm:spPr/>
      <dgm:t>
        <a:bodyPr/>
        <a:lstStyle/>
        <a:p>
          <a:endParaRPr lang="ru-RU"/>
        </a:p>
      </dgm:t>
    </dgm:pt>
    <dgm:pt modelId="{AFF3DF73-E3D5-42E9-B72B-014631FCDBED}" type="pres">
      <dgm:prSet presAssocID="{532C0DC0-2100-470D-AA40-AEF052BA67CD}" presName="rect1ParTxNoCh" presStyleLbl="alignAcc1" presStyleIdx="3" presStyleCnt="4">
        <dgm:presLayoutVars>
          <dgm:chMax val="1"/>
          <dgm:bulletEnabled val="1"/>
        </dgm:presLayoutVars>
      </dgm:prSet>
      <dgm:spPr/>
      <dgm:t>
        <a:bodyPr/>
        <a:lstStyle/>
        <a:p>
          <a:endParaRPr lang="ru-RU"/>
        </a:p>
      </dgm:t>
    </dgm:pt>
    <dgm:pt modelId="{FFA27EB6-4C54-4E52-9511-8BC7F9FAE7D1}" type="pres">
      <dgm:prSet presAssocID="{3EC76CB8-CA64-4CDE-9DEC-0E9DDAC2A2F3}" presName="rect2ParTxNoCh" presStyleLbl="alignAcc1" presStyleIdx="3" presStyleCnt="4">
        <dgm:presLayoutVars>
          <dgm:chMax val="1"/>
          <dgm:bulletEnabled val="1"/>
        </dgm:presLayoutVars>
      </dgm:prSet>
      <dgm:spPr/>
      <dgm:t>
        <a:bodyPr/>
        <a:lstStyle/>
        <a:p>
          <a:endParaRPr lang="ru-RU"/>
        </a:p>
      </dgm:t>
    </dgm:pt>
    <dgm:pt modelId="{A875E788-EA0E-48A4-8999-102C37C113EC}" type="pres">
      <dgm:prSet presAssocID="{FD465AD7-F867-4A37-A90D-A8B67B5EDDDC}" presName="rect3ParTxNoCh" presStyleLbl="alignAcc1" presStyleIdx="3" presStyleCnt="4">
        <dgm:presLayoutVars>
          <dgm:chMax val="1"/>
          <dgm:bulletEnabled val="1"/>
        </dgm:presLayoutVars>
      </dgm:prSet>
      <dgm:spPr/>
      <dgm:t>
        <a:bodyPr/>
        <a:lstStyle/>
        <a:p>
          <a:endParaRPr lang="ru-RU"/>
        </a:p>
      </dgm:t>
    </dgm:pt>
    <dgm:pt modelId="{4E7538B0-B70F-4610-BF2D-8834F2021AEF}" type="pres">
      <dgm:prSet presAssocID="{148EB8F3-104E-4D3F-B6EA-C0D9C5B19701}" presName="rect4ParTxNoCh" presStyleLbl="alignAcc1" presStyleIdx="3" presStyleCnt="4">
        <dgm:presLayoutVars>
          <dgm:chMax val="1"/>
          <dgm:bulletEnabled val="1"/>
        </dgm:presLayoutVars>
      </dgm:prSet>
      <dgm:spPr/>
      <dgm:t>
        <a:bodyPr/>
        <a:lstStyle/>
        <a:p>
          <a:endParaRPr lang="ru-RU"/>
        </a:p>
      </dgm:t>
    </dgm:pt>
  </dgm:ptLst>
  <dgm:cxnLst>
    <dgm:cxn modelId="{1DC92DA7-36D4-4D8A-B0CD-BEDAD01C7A68}" type="presOf" srcId="{3EC76CB8-CA64-4CDE-9DEC-0E9DDAC2A2F3}" destId="{FFA27EB6-4C54-4E52-9511-8BC7F9FAE7D1}" srcOrd="1" destOrd="0" presId="urn:microsoft.com/office/officeart/2005/8/layout/target3"/>
    <dgm:cxn modelId="{78E652D3-21EC-4385-B5A5-33827AB83C22}" type="presOf" srcId="{A0110DFE-236C-47F1-8508-DBCD79A06715}" destId="{EB9C57E8-C9C3-4441-A1D9-7E30122F4558}" srcOrd="0" destOrd="0" presId="urn:microsoft.com/office/officeart/2005/8/layout/target3"/>
    <dgm:cxn modelId="{C9C43420-66F1-4DE7-A59C-CAF328A77A00}" type="presOf" srcId="{532C0DC0-2100-470D-AA40-AEF052BA67CD}" destId="{AFF3DF73-E3D5-42E9-B72B-014631FCDBED}" srcOrd="1" destOrd="0" presId="urn:microsoft.com/office/officeart/2005/8/layout/target3"/>
    <dgm:cxn modelId="{FA0DE32E-E2E4-46C7-B5DE-F3BF958DC1F5}" srcId="{A0110DFE-236C-47F1-8508-DBCD79A06715}" destId="{3EC76CB8-CA64-4CDE-9DEC-0E9DDAC2A2F3}" srcOrd="1" destOrd="0" parTransId="{9DB33570-DCF8-4216-8D63-16170449F19A}" sibTransId="{02DF7BDC-9FE9-4F47-8CA3-6A51D05F76D2}"/>
    <dgm:cxn modelId="{164C57E5-26A5-41C8-9322-5B2C7A18D397}" type="presOf" srcId="{3EC76CB8-CA64-4CDE-9DEC-0E9DDAC2A2F3}" destId="{842CA97F-1F55-4BE7-A75A-B1C90C07E4DA}" srcOrd="0" destOrd="0" presId="urn:microsoft.com/office/officeart/2005/8/layout/target3"/>
    <dgm:cxn modelId="{6DC1A48C-8DCE-4474-B41B-BF426FA7EB41}" type="presOf" srcId="{FD465AD7-F867-4A37-A90D-A8B67B5EDDDC}" destId="{A875E788-EA0E-48A4-8999-102C37C113EC}" srcOrd="1" destOrd="0" presId="urn:microsoft.com/office/officeart/2005/8/layout/target3"/>
    <dgm:cxn modelId="{9A360967-2383-4E0D-B233-1464FDFBD809}" type="presOf" srcId="{532C0DC0-2100-470D-AA40-AEF052BA67CD}" destId="{BF627A48-1FCE-49B8-95BF-8720AD14E17B}" srcOrd="0" destOrd="0" presId="urn:microsoft.com/office/officeart/2005/8/layout/target3"/>
    <dgm:cxn modelId="{D330453E-6019-47C1-A1E9-1513881123F7}" srcId="{A0110DFE-236C-47F1-8508-DBCD79A06715}" destId="{532C0DC0-2100-470D-AA40-AEF052BA67CD}" srcOrd="0" destOrd="0" parTransId="{ABD5D7CC-8E05-427D-9641-EA77C59250F9}" sibTransId="{814E63C5-AEA4-4EEC-8C0F-4FE9C5287C62}"/>
    <dgm:cxn modelId="{B51DBE63-E3FC-4EA4-A93E-B24678F54625}" type="presOf" srcId="{FD465AD7-F867-4A37-A90D-A8B67B5EDDDC}" destId="{6E560286-43C0-4ABB-9904-DA82D8BF3777}" srcOrd="0" destOrd="0" presId="urn:microsoft.com/office/officeart/2005/8/layout/target3"/>
    <dgm:cxn modelId="{A0C68E7A-3474-4A94-9244-2A0E8C36EB05}" type="presOf" srcId="{148EB8F3-104E-4D3F-B6EA-C0D9C5B19701}" destId="{45BB5FEE-BE56-44B9-862C-8FF25A93F745}" srcOrd="0" destOrd="0" presId="urn:microsoft.com/office/officeart/2005/8/layout/target3"/>
    <dgm:cxn modelId="{060522B4-EFE1-4826-964C-DFB404ED1247}" srcId="{A0110DFE-236C-47F1-8508-DBCD79A06715}" destId="{FD465AD7-F867-4A37-A90D-A8B67B5EDDDC}" srcOrd="2" destOrd="0" parTransId="{6B31C663-235F-4A68-B2AC-52206E15861B}" sibTransId="{62FFFF55-2250-4DC1-BD35-6DB8E96D43E4}"/>
    <dgm:cxn modelId="{60E5F3FB-A8A6-4643-A130-1C806196B85B}" srcId="{A0110DFE-236C-47F1-8508-DBCD79A06715}" destId="{148EB8F3-104E-4D3F-B6EA-C0D9C5B19701}" srcOrd="3" destOrd="0" parTransId="{E749E860-7A9F-4A79-BEEF-37629639FF68}" sibTransId="{A71483EE-E063-4ABD-B5A4-60B27D74F810}"/>
    <dgm:cxn modelId="{4B22A594-F854-4795-97A9-1CE90B2A2B07}" type="presOf" srcId="{148EB8F3-104E-4D3F-B6EA-C0D9C5B19701}" destId="{4E7538B0-B70F-4610-BF2D-8834F2021AEF}" srcOrd="1" destOrd="0" presId="urn:microsoft.com/office/officeart/2005/8/layout/target3"/>
    <dgm:cxn modelId="{9C2C17CD-388D-4538-99FC-D7553DE19B4B}" type="presParOf" srcId="{EB9C57E8-C9C3-4441-A1D9-7E30122F4558}" destId="{0D4F1915-8D8C-4032-970A-7CBEA261A5E8}" srcOrd="0" destOrd="0" presId="urn:microsoft.com/office/officeart/2005/8/layout/target3"/>
    <dgm:cxn modelId="{457921B8-C2C0-4C23-80B4-967524FED861}" type="presParOf" srcId="{EB9C57E8-C9C3-4441-A1D9-7E30122F4558}" destId="{FD7EBDE9-6C6A-4717-A8D4-F2347E44D94E}" srcOrd="1" destOrd="0" presId="urn:microsoft.com/office/officeart/2005/8/layout/target3"/>
    <dgm:cxn modelId="{481F53BE-56B2-4D87-91DA-2751561AD7AD}" type="presParOf" srcId="{EB9C57E8-C9C3-4441-A1D9-7E30122F4558}" destId="{BF627A48-1FCE-49B8-95BF-8720AD14E17B}" srcOrd="2" destOrd="0" presId="urn:microsoft.com/office/officeart/2005/8/layout/target3"/>
    <dgm:cxn modelId="{7CC92494-97D8-4CA1-8F30-F1EBD0B8333D}" type="presParOf" srcId="{EB9C57E8-C9C3-4441-A1D9-7E30122F4558}" destId="{097E6014-E094-4C80-B698-05E1E20E4FDC}" srcOrd="3" destOrd="0" presId="urn:microsoft.com/office/officeart/2005/8/layout/target3"/>
    <dgm:cxn modelId="{21BE384A-92C4-4685-8184-4CC2202E2D8B}" type="presParOf" srcId="{EB9C57E8-C9C3-4441-A1D9-7E30122F4558}" destId="{2DB9D03C-64A1-4404-91DD-AC2A8F045717}" srcOrd="4" destOrd="0" presId="urn:microsoft.com/office/officeart/2005/8/layout/target3"/>
    <dgm:cxn modelId="{029EA58F-C991-4DC0-9DB6-477DC0BAF52E}" type="presParOf" srcId="{EB9C57E8-C9C3-4441-A1D9-7E30122F4558}" destId="{842CA97F-1F55-4BE7-A75A-B1C90C07E4DA}" srcOrd="5" destOrd="0" presId="urn:microsoft.com/office/officeart/2005/8/layout/target3"/>
    <dgm:cxn modelId="{6C6CBF1C-8211-423B-93F6-8B117056D06C}" type="presParOf" srcId="{EB9C57E8-C9C3-4441-A1D9-7E30122F4558}" destId="{535F1494-1474-40BC-8748-E07F14DAFFA6}" srcOrd="6" destOrd="0" presId="urn:microsoft.com/office/officeart/2005/8/layout/target3"/>
    <dgm:cxn modelId="{A86EDC91-30A8-460B-BFED-34B9B2E5753C}" type="presParOf" srcId="{EB9C57E8-C9C3-4441-A1D9-7E30122F4558}" destId="{25D17889-3F99-4458-8A54-8C0C4555B69E}" srcOrd="7" destOrd="0" presId="urn:microsoft.com/office/officeart/2005/8/layout/target3"/>
    <dgm:cxn modelId="{E4431A84-2457-4D8D-AD13-4114162BE1AB}" type="presParOf" srcId="{EB9C57E8-C9C3-4441-A1D9-7E30122F4558}" destId="{6E560286-43C0-4ABB-9904-DA82D8BF3777}" srcOrd="8" destOrd="0" presId="urn:microsoft.com/office/officeart/2005/8/layout/target3"/>
    <dgm:cxn modelId="{2B080220-C86E-4A21-BCDB-694F0819B853}" type="presParOf" srcId="{EB9C57E8-C9C3-4441-A1D9-7E30122F4558}" destId="{5A3C9B95-294A-4C3F-92E3-7DE60B091B3B}" srcOrd="9" destOrd="0" presId="urn:microsoft.com/office/officeart/2005/8/layout/target3"/>
    <dgm:cxn modelId="{AC6BB8C0-701D-4ED1-BD53-3E45B3639AF4}" type="presParOf" srcId="{EB9C57E8-C9C3-4441-A1D9-7E30122F4558}" destId="{959AFF41-F6EF-4262-BD11-28776B129969}" srcOrd="10" destOrd="0" presId="urn:microsoft.com/office/officeart/2005/8/layout/target3"/>
    <dgm:cxn modelId="{D6638345-377E-467D-BF05-2324FD5F6101}" type="presParOf" srcId="{EB9C57E8-C9C3-4441-A1D9-7E30122F4558}" destId="{45BB5FEE-BE56-44B9-862C-8FF25A93F745}" srcOrd="11" destOrd="0" presId="urn:microsoft.com/office/officeart/2005/8/layout/target3"/>
    <dgm:cxn modelId="{F78F861D-42DA-4E44-ACEB-FC38F591F263}" type="presParOf" srcId="{EB9C57E8-C9C3-4441-A1D9-7E30122F4558}" destId="{AFF3DF73-E3D5-42E9-B72B-014631FCDBED}" srcOrd="12" destOrd="0" presId="urn:microsoft.com/office/officeart/2005/8/layout/target3"/>
    <dgm:cxn modelId="{A3E0E96A-1424-4E00-89E2-4BCF43B59B40}" type="presParOf" srcId="{EB9C57E8-C9C3-4441-A1D9-7E30122F4558}" destId="{FFA27EB6-4C54-4E52-9511-8BC7F9FAE7D1}" srcOrd="13" destOrd="0" presId="urn:microsoft.com/office/officeart/2005/8/layout/target3"/>
    <dgm:cxn modelId="{50FEE473-C335-4871-8EED-638777E0C901}" type="presParOf" srcId="{EB9C57E8-C9C3-4441-A1D9-7E30122F4558}" destId="{A875E788-EA0E-48A4-8999-102C37C113EC}" srcOrd="14" destOrd="0" presId="urn:microsoft.com/office/officeart/2005/8/layout/target3"/>
    <dgm:cxn modelId="{2E5E1D87-9379-4B2C-8E95-B44B2D43F45E}" type="presParOf" srcId="{EB9C57E8-C9C3-4441-A1D9-7E30122F4558}" destId="{4E7538B0-B70F-4610-BF2D-8834F2021AEF}"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F1915-8D8C-4032-970A-7CBEA261A5E8}">
      <dsp:nvSpPr>
        <dsp:cNvPr id="0" name=""/>
        <dsp:cNvSpPr/>
      </dsp:nvSpPr>
      <dsp:spPr>
        <a:xfrm>
          <a:off x="-392042" y="0"/>
          <a:ext cx="3547533" cy="3547533"/>
        </a:xfrm>
        <a:prstGeom prst="pie">
          <a:avLst>
            <a:gd name="adj1" fmla="val 5400000"/>
            <a:gd name="adj2" fmla="val 16200000"/>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27A48-1FCE-49B8-95BF-8720AD14E17B}">
      <dsp:nvSpPr>
        <dsp:cNvPr id="0" name=""/>
        <dsp:cNvSpPr/>
      </dsp:nvSpPr>
      <dsp:spPr>
        <a:xfrm>
          <a:off x="0" y="0"/>
          <a:ext cx="6252357" cy="354753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 пассивность учащихся, их нежелание самостоятельно работать</a:t>
          </a:r>
          <a:endParaRPr lang="ru-RU" sz="1800" kern="1200" dirty="0"/>
        </a:p>
      </dsp:txBody>
      <dsp:txXfrm>
        <a:off x="0" y="0"/>
        <a:ext cx="6252357" cy="753850"/>
      </dsp:txXfrm>
    </dsp:sp>
    <dsp:sp modelId="{2DB9D03C-64A1-4404-91DD-AC2A8F045717}">
      <dsp:nvSpPr>
        <dsp:cNvPr id="0" name=""/>
        <dsp:cNvSpPr/>
      </dsp:nvSpPr>
      <dsp:spPr>
        <a:xfrm>
          <a:off x="-69305" y="619111"/>
          <a:ext cx="2616305" cy="2616305"/>
        </a:xfrm>
        <a:prstGeom prst="pie">
          <a:avLst>
            <a:gd name="adj1" fmla="val 5400000"/>
            <a:gd name="adj2" fmla="val 16200000"/>
          </a:avLst>
        </a:prstGeom>
        <a:gradFill flip="none" rotWithShape="0">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CA97F-1F55-4BE7-A75A-B1C90C07E4DA}">
      <dsp:nvSpPr>
        <dsp:cNvPr id="0" name=""/>
        <dsp:cNvSpPr/>
      </dsp:nvSpPr>
      <dsp:spPr>
        <a:xfrm>
          <a:off x="708840" y="633853"/>
          <a:ext cx="6029951" cy="173730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ru-RU" sz="1800" kern="1200" dirty="0" smtClean="0"/>
        </a:p>
        <a:p>
          <a:pPr lvl="0" algn="l" defTabSz="800100">
            <a:lnSpc>
              <a:spcPct val="90000"/>
            </a:lnSpc>
            <a:spcBef>
              <a:spcPct val="0"/>
            </a:spcBef>
            <a:spcAft>
              <a:spcPct val="35000"/>
            </a:spcAft>
          </a:pPr>
          <a:r>
            <a:rPr lang="ru-RU" sz="1800" kern="1200" dirty="0" smtClean="0"/>
            <a:t>- нацеленность обучающихся  на зазубривание учебного материала: выучил, ответил и забыл</a:t>
          </a:r>
          <a:endParaRPr lang="ru-RU" sz="1800" kern="1200" dirty="0"/>
        </a:p>
      </dsp:txBody>
      <dsp:txXfrm>
        <a:off x="708840" y="633853"/>
        <a:ext cx="6029951" cy="500579"/>
      </dsp:txXfrm>
    </dsp:sp>
    <dsp:sp modelId="{25D17889-3F99-4458-8A54-8C0C4555B69E}">
      <dsp:nvSpPr>
        <dsp:cNvPr id="0" name=""/>
        <dsp:cNvSpPr/>
      </dsp:nvSpPr>
      <dsp:spPr>
        <a:xfrm>
          <a:off x="294207" y="1552592"/>
          <a:ext cx="1685078" cy="1685078"/>
        </a:xfrm>
        <a:prstGeom prst="pie">
          <a:avLst>
            <a:gd name="adj1" fmla="val 5400000"/>
            <a:gd name="adj2" fmla="val 16200000"/>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60286-43C0-4ABB-9904-DA82D8BF3777}">
      <dsp:nvSpPr>
        <dsp:cNvPr id="0" name=""/>
        <dsp:cNvSpPr/>
      </dsp:nvSpPr>
      <dsp:spPr>
        <a:xfrm>
          <a:off x="781819" y="1471615"/>
          <a:ext cx="5883992" cy="149744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 отсутствие времени для осуществления индивидуального подхода: нужно провести опрос, поставить отметки, объяснить новый материал</a:t>
          </a:r>
          <a:endParaRPr lang="ru-RU" sz="1800" kern="1200" dirty="0"/>
        </a:p>
      </dsp:txBody>
      <dsp:txXfrm>
        <a:off x="781819" y="1471615"/>
        <a:ext cx="5883992" cy="669909"/>
      </dsp:txXfrm>
    </dsp:sp>
    <dsp:sp modelId="{959AFF41-F6EF-4262-BD11-28776B129969}">
      <dsp:nvSpPr>
        <dsp:cNvPr id="0" name=""/>
        <dsp:cNvSpPr/>
      </dsp:nvSpPr>
      <dsp:spPr>
        <a:xfrm>
          <a:off x="456040" y="2388429"/>
          <a:ext cx="753850" cy="762859"/>
        </a:xfrm>
        <a:prstGeom prst="pie">
          <a:avLst>
            <a:gd name="adj1" fmla="val 5400000"/>
            <a:gd name="adj2" fmla="val 1620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B5FEE-BE56-44B9-862C-8FF25A93F745}">
      <dsp:nvSpPr>
        <dsp:cNvPr id="0" name=""/>
        <dsp:cNvSpPr/>
      </dsp:nvSpPr>
      <dsp:spPr>
        <a:xfrm>
          <a:off x="665066" y="2401184"/>
          <a:ext cx="6117499" cy="76566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kern="1200" dirty="0" smtClean="0"/>
            <a:t>- ограниченное  использование в качестве средств обучения смартфонов, планшетов, ноутбуков</a:t>
          </a:r>
          <a:endParaRPr lang="ru-RU" sz="1800" kern="1200" dirty="0"/>
        </a:p>
      </dsp:txBody>
      <dsp:txXfrm>
        <a:off x="665066" y="2401184"/>
        <a:ext cx="6117499" cy="765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555DD-23CC-44AB-B807-A98462B2FBE2}">
      <dsp:nvSpPr>
        <dsp:cNvPr id="0" name=""/>
        <dsp:cNvSpPr/>
      </dsp:nvSpPr>
      <dsp:spPr>
        <a:xfrm>
          <a:off x="1255935" y="0"/>
          <a:ext cx="1049245" cy="952447"/>
        </a:xfrm>
        <a:prstGeom prst="trapezoid">
          <a:avLst>
            <a:gd name="adj" fmla="val 50799"/>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kern="1200" dirty="0"/>
        </a:p>
      </dsp:txBody>
      <dsp:txXfrm>
        <a:off x="1255935" y="0"/>
        <a:ext cx="1049245" cy="952447"/>
      </dsp:txXfrm>
    </dsp:sp>
    <dsp:sp modelId="{630FC7E3-C0AA-4A7E-AC85-B155B5DFD266}">
      <dsp:nvSpPr>
        <dsp:cNvPr id="0" name=""/>
        <dsp:cNvSpPr/>
      </dsp:nvSpPr>
      <dsp:spPr>
        <a:xfrm>
          <a:off x="1280695" y="952447"/>
          <a:ext cx="999725" cy="234235"/>
        </a:xfrm>
        <a:prstGeom prst="trapezoid">
          <a:avLst>
            <a:gd name="adj" fmla="val 50799"/>
          </a:avLst>
        </a:prstGeom>
        <a:gradFill flip="none" rotWithShape="0">
          <a:gsLst>
            <a:gs pos="0">
              <a:srgbClr val="008000">
                <a:tint val="66000"/>
                <a:satMod val="160000"/>
              </a:srgbClr>
            </a:gs>
            <a:gs pos="50000">
              <a:srgbClr val="008000">
                <a:tint val="44500"/>
                <a:satMod val="160000"/>
              </a:srgbClr>
            </a:gs>
            <a:gs pos="100000">
              <a:srgbClr val="008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СИНТЕЗ</a:t>
          </a:r>
          <a:endParaRPr lang="ru-RU" sz="1400" kern="1200" dirty="0"/>
        </a:p>
      </dsp:txBody>
      <dsp:txXfrm>
        <a:off x="1455647" y="952447"/>
        <a:ext cx="649821" cy="234235"/>
      </dsp:txXfrm>
    </dsp:sp>
    <dsp:sp modelId="{ED57BFFD-10E1-45BD-9E17-C7FC580E4506}">
      <dsp:nvSpPr>
        <dsp:cNvPr id="0" name=""/>
        <dsp:cNvSpPr/>
      </dsp:nvSpPr>
      <dsp:spPr>
        <a:xfrm>
          <a:off x="1144648" y="1186682"/>
          <a:ext cx="1271818" cy="490424"/>
        </a:xfrm>
        <a:prstGeom prst="trapezoid">
          <a:avLst>
            <a:gd name="adj" fmla="val 50799"/>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АНАЛИЗ</a:t>
          </a:r>
          <a:endParaRPr lang="ru-RU" sz="1400" kern="1200" dirty="0"/>
        </a:p>
      </dsp:txBody>
      <dsp:txXfrm>
        <a:off x="1367217" y="1186682"/>
        <a:ext cx="826681" cy="490424"/>
      </dsp:txXfrm>
    </dsp:sp>
    <dsp:sp modelId="{68D083FA-1E07-4C3C-99B7-B44B7EA15D82}">
      <dsp:nvSpPr>
        <dsp:cNvPr id="0" name=""/>
        <dsp:cNvSpPr/>
      </dsp:nvSpPr>
      <dsp:spPr>
        <a:xfrm>
          <a:off x="1033399" y="1677107"/>
          <a:ext cx="1494316" cy="449812"/>
        </a:xfrm>
        <a:prstGeom prst="trapezoid">
          <a:avLst>
            <a:gd name="adj" fmla="val 50799"/>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ПРИМЕНЕНИЕ</a:t>
          </a:r>
          <a:endParaRPr lang="ru-RU" sz="1200" kern="1200" dirty="0"/>
        </a:p>
      </dsp:txBody>
      <dsp:txXfrm>
        <a:off x="1294905" y="1677107"/>
        <a:ext cx="971305" cy="449812"/>
      </dsp:txXfrm>
    </dsp:sp>
    <dsp:sp modelId="{124B3D49-A243-44E6-AB7C-9FB9A10903CB}">
      <dsp:nvSpPr>
        <dsp:cNvPr id="0" name=""/>
        <dsp:cNvSpPr/>
      </dsp:nvSpPr>
      <dsp:spPr>
        <a:xfrm>
          <a:off x="795423" y="2126919"/>
          <a:ext cx="1970269" cy="781625"/>
        </a:xfrm>
        <a:prstGeom prst="trapezoid">
          <a:avLst>
            <a:gd name="adj" fmla="val 50799"/>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ПОНИМАНИЕ</a:t>
          </a:r>
          <a:endParaRPr lang="ru-RU" sz="1400" kern="1200" dirty="0"/>
        </a:p>
      </dsp:txBody>
      <dsp:txXfrm>
        <a:off x="1140220" y="2126919"/>
        <a:ext cx="1280675" cy="781625"/>
      </dsp:txXfrm>
    </dsp:sp>
    <dsp:sp modelId="{76B5BB41-D3DF-46DA-A26E-5E52BE0E07BD}">
      <dsp:nvSpPr>
        <dsp:cNvPr id="0" name=""/>
        <dsp:cNvSpPr/>
      </dsp:nvSpPr>
      <dsp:spPr>
        <a:xfrm>
          <a:off x="475604" y="2908545"/>
          <a:ext cx="2609906" cy="596546"/>
        </a:xfrm>
        <a:prstGeom prst="trapezoid">
          <a:avLst>
            <a:gd name="adj" fmla="val 50799"/>
          </a:avLst>
        </a:prstGeom>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ЗНАНИЕ</a:t>
          </a:r>
          <a:endParaRPr lang="ru-RU" sz="1400" kern="1200" dirty="0"/>
        </a:p>
      </dsp:txBody>
      <dsp:txXfrm>
        <a:off x="932338" y="2908545"/>
        <a:ext cx="1696439" cy="596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555DD-23CC-44AB-B807-A98462B2FBE2}">
      <dsp:nvSpPr>
        <dsp:cNvPr id="0" name=""/>
        <dsp:cNvSpPr/>
      </dsp:nvSpPr>
      <dsp:spPr>
        <a:xfrm>
          <a:off x="1215962" y="63236"/>
          <a:ext cx="943947" cy="914742"/>
        </a:xfrm>
        <a:prstGeom prst="trapezoid">
          <a:avLst>
            <a:gd name="adj" fmla="val 47585"/>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ru-RU" sz="1400" kern="1200" dirty="0"/>
        </a:p>
      </dsp:txBody>
      <dsp:txXfrm>
        <a:off x="1215962" y="63236"/>
        <a:ext cx="943947" cy="914742"/>
      </dsp:txXfrm>
    </dsp:sp>
    <dsp:sp modelId="{630FC7E3-C0AA-4A7E-AC85-B155B5DFD266}">
      <dsp:nvSpPr>
        <dsp:cNvPr id="0" name=""/>
        <dsp:cNvSpPr/>
      </dsp:nvSpPr>
      <dsp:spPr>
        <a:xfrm>
          <a:off x="1168740" y="914742"/>
          <a:ext cx="998311" cy="363719"/>
        </a:xfrm>
        <a:prstGeom prst="trapezoid">
          <a:avLst>
            <a:gd name="adj" fmla="val 47585"/>
          </a:avLst>
        </a:prstGeom>
        <a:gradFill flip="none" rotWithShape="0">
          <a:gsLst>
            <a:gs pos="0">
              <a:srgbClr val="008000">
                <a:tint val="66000"/>
                <a:satMod val="160000"/>
              </a:srgbClr>
            </a:gs>
            <a:gs pos="50000">
              <a:srgbClr val="008000">
                <a:tint val="44500"/>
                <a:satMod val="160000"/>
              </a:srgbClr>
            </a:gs>
            <a:gs pos="100000">
              <a:srgbClr val="008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СИНТЕЗ</a:t>
          </a:r>
          <a:endParaRPr lang="ru-RU" sz="1400" kern="1200" dirty="0"/>
        </a:p>
      </dsp:txBody>
      <dsp:txXfrm>
        <a:off x="1343444" y="914742"/>
        <a:ext cx="648902" cy="363719"/>
      </dsp:txXfrm>
    </dsp:sp>
    <dsp:sp modelId="{ED57BFFD-10E1-45BD-9E17-C7FC580E4506}">
      <dsp:nvSpPr>
        <dsp:cNvPr id="0" name=""/>
        <dsp:cNvSpPr/>
      </dsp:nvSpPr>
      <dsp:spPr>
        <a:xfrm>
          <a:off x="1046520" y="1278462"/>
          <a:ext cx="1242750" cy="471010"/>
        </a:xfrm>
        <a:prstGeom prst="trapezoid">
          <a:avLst>
            <a:gd name="adj" fmla="val 47585"/>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АНАЛИЗ</a:t>
          </a:r>
          <a:endParaRPr lang="ru-RU" sz="1400" kern="1200" dirty="0"/>
        </a:p>
      </dsp:txBody>
      <dsp:txXfrm>
        <a:off x="1264001" y="1278462"/>
        <a:ext cx="807788" cy="471010"/>
      </dsp:txXfrm>
    </dsp:sp>
    <dsp:sp modelId="{68D083FA-1E07-4C3C-99B7-B44B7EA15D82}">
      <dsp:nvSpPr>
        <dsp:cNvPr id="0" name=""/>
        <dsp:cNvSpPr/>
      </dsp:nvSpPr>
      <dsp:spPr>
        <a:xfrm>
          <a:off x="780400" y="1749472"/>
          <a:ext cx="1774991" cy="432005"/>
        </a:xfrm>
        <a:prstGeom prst="trapezoid">
          <a:avLst>
            <a:gd name="adj" fmla="val 47585"/>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smtClean="0"/>
            <a:t>ПРИМЕНЕНИЕ</a:t>
          </a:r>
          <a:endParaRPr lang="ru-RU" sz="1200" kern="1200" dirty="0"/>
        </a:p>
      </dsp:txBody>
      <dsp:txXfrm>
        <a:off x="1091023" y="1749472"/>
        <a:ext cx="1153744" cy="432005"/>
      </dsp:txXfrm>
    </dsp:sp>
    <dsp:sp modelId="{124B3D49-A243-44E6-AB7C-9FB9A10903CB}">
      <dsp:nvSpPr>
        <dsp:cNvPr id="0" name=""/>
        <dsp:cNvSpPr/>
      </dsp:nvSpPr>
      <dsp:spPr>
        <a:xfrm>
          <a:off x="344345" y="2181477"/>
          <a:ext cx="2647101" cy="750683"/>
        </a:xfrm>
        <a:prstGeom prst="trapezoid">
          <a:avLst>
            <a:gd name="adj" fmla="val 47585"/>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ПОНИМАНИЕ</a:t>
          </a:r>
          <a:endParaRPr lang="ru-RU" sz="1400" kern="1200" dirty="0"/>
        </a:p>
      </dsp:txBody>
      <dsp:txXfrm>
        <a:off x="807588" y="2181477"/>
        <a:ext cx="1720615" cy="750683"/>
      </dsp:txXfrm>
    </dsp:sp>
    <dsp:sp modelId="{76B5BB41-D3DF-46DA-A26E-5E52BE0E07BD}">
      <dsp:nvSpPr>
        <dsp:cNvPr id="0" name=""/>
        <dsp:cNvSpPr/>
      </dsp:nvSpPr>
      <dsp:spPr>
        <a:xfrm>
          <a:off x="175612" y="2932161"/>
          <a:ext cx="2984566" cy="572930"/>
        </a:xfrm>
        <a:prstGeom prst="trapezoid">
          <a:avLst>
            <a:gd name="adj" fmla="val 47585"/>
          </a:avLst>
        </a:prstGeom>
        <a:gradFill flip="none" rotWithShape="0">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ЗНАНИЕ</a:t>
          </a:r>
          <a:endParaRPr lang="ru-RU" sz="1400" kern="1200" dirty="0"/>
        </a:p>
      </dsp:txBody>
      <dsp:txXfrm>
        <a:off x="697911" y="2932161"/>
        <a:ext cx="1939968" cy="5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F1915-8D8C-4032-970A-7CBEA261A5E8}">
      <dsp:nvSpPr>
        <dsp:cNvPr id="0" name=""/>
        <dsp:cNvSpPr/>
      </dsp:nvSpPr>
      <dsp:spPr>
        <a:xfrm>
          <a:off x="-1295727" y="258170"/>
          <a:ext cx="4305012" cy="4305012"/>
        </a:xfrm>
        <a:prstGeom prst="pie">
          <a:avLst>
            <a:gd name="adj1" fmla="val 5400000"/>
            <a:gd name="adj2" fmla="val 16200000"/>
          </a:avLst>
        </a:prstGeom>
        <a:gradFill flip="none" rotWithShape="0">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627A48-1FCE-49B8-95BF-8720AD14E17B}">
      <dsp:nvSpPr>
        <dsp:cNvPr id="0" name=""/>
        <dsp:cNvSpPr/>
      </dsp:nvSpPr>
      <dsp:spPr>
        <a:xfrm>
          <a:off x="0" y="289596"/>
          <a:ext cx="6165688" cy="4305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t>- педагоги располагают большим временем, чтобы помочь обучающимся, объяснить разделы, вызвавшие затруднение</a:t>
          </a:r>
          <a:endParaRPr lang="ru-RU" sz="1700" kern="1200" dirty="0"/>
        </a:p>
      </dsp:txBody>
      <dsp:txXfrm>
        <a:off x="0" y="289596"/>
        <a:ext cx="6165688" cy="914815"/>
      </dsp:txXfrm>
    </dsp:sp>
    <dsp:sp modelId="{2DB9D03C-64A1-4404-91DD-AC2A8F045717}">
      <dsp:nvSpPr>
        <dsp:cNvPr id="0" name=""/>
        <dsp:cNvSpPr/>
      </dsp:nvSpPr>
      <dsp:spPr>
        <a:xfrm>
          <a:off x="-945238" y="1250299"/>
          <a:ext cx="3174946" cy="3174946"/>
        </a:xfrm>
        <a:prstGeom prst="pie">
          <a:avLst>
            <a:gd name="adj1" fmla="val 5400000"/>
            <a:gd name="adj2" fmla="val 16200000"/>
          </a:avLst>
        </a:prstGeom>
        <a:gradFill flip="none" rotWithShape="0">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CA97F-1F55-4BE7-A75A-B1C90C07E4DA}">
      <dsp:nvSpPr>
        <dsp:cNvPr id="0" name=""/>
        <dsp:cNvSpPr/>
      </dsp:nvSpPr>
      <dsp:spPr>
        <a:xfrm>
          <a:off x="741393" y="1060660"/>
          <a:ext cx="6433890" cy="132985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ru-RU" sz="1700" kern="1200" dirty="0" smtClean="0"/>
        </a:p>
        <a:p>
          <a:pPr lvl="0" algn="l" defTabSz="755650">
            <a:lnSpc>
              <a:spcPct val="90000"/>
            </a:lnSpc>
            <a:spcBef>
              <a:spcPct val="0"/>
            </a:spcBef>
            <a:spcAft>
              <a:spcPct val="35000"/>
            </a:spcAft>
          </a:pPr>
          <a:r>
            <a:rPr lang="ru-RU" sz="1700" kern="1200" dirty="0" smtClean="0"/>
            <a:t>-  ученики не игнорируют выполнение домашнего задания, потому что не поняли объяснение нового материала на уроке, так как  традиционное домашнее задание  делается в классе, при поддержке учителя</a:t>
          </a:r>
        </a:p>
      </dsp:txBody>
      <dsp:txXfrm>
        <a:off x="741393" y="1060660"/>
        <a:ext cx="6433890" cy="383179"/>
      </dsp:txXfrm>
    </dsp:sp>
    <dsp:sp modelId="{25D17889-3F99-4458-8A54-8C0C4555B69E}">
      <dsp:nvSpPr>
        <dsp:cNvPr id="0" name=""/>
        <dsp:cNvSpPr/>
      </dsp:nvSpPr>
      <dsp:spPr>
        <a:xfrm>
          <a:off x="-640187" y="2044948"/>
          <a:ext cx="2044880" cy="2051097"/>
        </a:xfrm>
        <a:prstGeom prst="pie">
          <a:avLst>
            <a:gd name="adj1" fmla="val 5400000"/>
            <a:gd name="adj2" fmla="val 16200000"/>
          </a:avLst>
        </a:prstGeom>
        <a:gradFill flip="none" rotWithShape="0">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60286-43C0-4ABB-9904-DA82D8BF3777}">
      <dsp:nvSpPr>
        <dsp:cNvPr id="0" name=""/>
        <dsp:cNvSpPr/>
      </dsp:nvSpPr>
      <dsp:spPr>
        <a:xfrm>
          <a:off x="901510" y="2044907"/>
          <a:ext cx="6188691" cy="106174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ru-RU" sz="1700" kern="1200" dirty="0" smtClean="0"/>
        </a:p>
        <a:p>
          <a:pPr lvl="0" algn="l" defTabSz="755650">
            <a:lnSpc>
              <a:spcPct val="90000"/>
            </a:lnSpc>
            <a:spcBef>
              <a:spcPct val="0"/>
            </a:spcBef>
            <a:spcAft>
              <a:spcPct val="35000"/>
            </a:spcAft>
          </a:pPr>
          <a:r>
            <a:rPr lang="ru-RU" sz="1700" kern="1200" dirty="0" smtClean="0"/>
            <a:t>-  обучающиеся не испытывают неловкости или смущения, просматривая один и тот же материал несколько раз, пока не поймут его, после просмотра видеоматериала дети записывают возникшие вопросы, и педагог разбирает эти вопросы отдельно </a:t>
          </a:r>
          <a:endParaRPr lang="ru-RU" sz="1700" kern="1200" dirty="0"/>
        </a:p>
      </dsp:txBody>
      <dsp:txXfrm>
        <a:off x="901510" y="2044907"/>
        <a:ext cx="6188691" cy="474990"/>
      </dsp:txXfrm>
    </dsp:sp>
    <dsp:sp modelId="{959AFF41-F6EF-4262-BD11-28776B129969}">
      <dsp:nvSpPr>
        <dsp:cNvPr id="0" name=""/>
        <dsp:cNvSpPr/>
      </dsp:nvSpPr>
      <dsp:spPr>
        <a:xfrm>
          <a:off x="-98332" y="2947238"/>
          <a:ext cx="914815" cy="925747"/>
        </a:xfrm>
        <a:prstGeom prst="pie">
          <a:avLst>
            <a:gd name="adj1" fmla="val 5400000"/>
            <a:gd name="adj2" fmla="val 1620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BB5FEE-BE56-44B9-862C-8FF25A93F745}">
      <dsp:nvSpPr>
        <dsp:cNvPr id="0" name=""/>
        <dsp:cNvSpPr/>
      </dsp:nvSpPr>
      <dsp:spPr>
        <a:xfrm>
          <a:off x="978857" y="3192386"/>
          <a:ext cx="5757358" cy="72894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ru-RU" sz="1700" kern="1200" dirty="0" smtClean="0"/>
        </a:p>
        <a:p>
          <a:pPr marL="0" marR="0" lvl="0" indent="0" algn="l" defTabSz="914400" eaLnBrk="1" fontAlgn="auto" latinLnBrk="0" hangingPunct="1">
            <a:lnSpc>
              <a:spcPct val="100000"/>
            </a:lnSpc>
            <a:spcBef>
              <a:spcPct val="0"/>
            </a:spcBef>
            <a:spcAft>
              <a:spcPts val="0"/>
            </a:spcAft>
            <a:buClrTx/>
            <a:buSzTx/>
            <a:buFontTx/>
            <a:buNone/>
            <a:tabLst/>
            <a:defRPr/>
          </a:pPr>
          <a:r>
            <a:rPr lang="ru-RU" sz="1700" kern="1200" dirty="0" smtClean="0"/>
            <a:t>- педагог на уроке имеет возможность качественно организовать учебную деятельность, вовлекая в разные виды работ всех учеников класса</a:t>
          </a:r>
        </a:p>
        <a:p>
          <a:pPr lvl="0" algn="l" defTabSz="800100">
            <a:lnSpc>
              <a:spcPct val="90000"/>
            </a:lnSpc>
            <a:spcBef>
              <a:spcPct val="0"/>
            </a:spcBef>
            <a:spcAft>
              <a:spcPct val="35000"/>
            </a:spcAft>
          </a:pPr>
          <a:endParaRPr lang="ru-RU" sz="1700" kern="1200" dirty="0"/>
        </a:p>
      </dsp:txBody>
      <dsp:txXfrm>
        <a:off x="978857" y="3192386"/>
        <a:ext cx="5757358" cy="72894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68C4FF4-6EE1-4A76-9B8F-B2F594D6C874}"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BF7A747-1B53-4B3F-B8D2-D8AB0E12814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24BD201-5F9C-4593-BEFD-74C971F0B552}"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4B22E6F0-797A-404D-B2F0-96032D2C16E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37A3035-02C7-4538-A480-C6887B19F5A6}"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518664C-3B03-4311-A452-8E87A1DF2E36}"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152DDE1-E9F2-4B50-AB95-1A36B28481DE}"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087BA6C-DE82-4922-A007-5CB817EE4E20}"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5011FA9-72D4-4D0D-AA04-5200C8F96D1C}"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64CBFCBB-F7D8-4AD9-B5F9-93687358CA6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18AA105-3B9A-485F-A7BD-B3B1C1BFF994}"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9217202-91A5-4841-8837-12B3422A9C1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003E727-7E97-4B76-A273-97C117DFD6DE}"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F140D1-42AB-456C-B3EB-2E58162D29C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62FDA9A-A9AF-4522-BA4E-959710ABA8F2}"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4C3DF-49FF-4AA4-A1AB-8615103FAECA}"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81C31E6-6AC6-4E62-806B-D0CB1E8C6262}"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1B0E188-B191-46AC-99B7-5113417AE6A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9E59BE0-226E-4980-AAF5-F1A9DF7C7AE8}"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8ED8319C-EFFD-43A6-A723-9E31BBA50F6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194FB44-2B3A-4EA5-B708-4FEB9F41BBF1}" type="datetimeFigureOut">
              <a:rPr lang="ru-RU">
                <a:solidFill>
                  <a:prstClr val="black"/>
                </a:solidFill>
                <a:latin typeface="Arial" charset="0"/>
                <a:cs typeface="Arial" charset="0"/>
              </a:rPr>
              <a:pPr fontAlgn="base">
                <a:spcBef>
                  <a:spcPct val="0"/>
                </a:spcBef>
                <a:spcAft>
                  <a:spcPct val="0"/>
                </a:spcAft>
                <a:defRPr/>
              </a:pPr>
              <a:t>24.04.2019</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51498-F984-481A-8E8C-4DDFA9BC918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diagramLayout" Target="../diagrams/layout2.xml"/><Relationship Id="rId7" Type="http://schemas.openxmlformats.org/officeDocument/2006/relationships/image" Target="../media/image35.emf"/><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7.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gif"/><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10" Type="http://schemas.openxmlformats.org/officeDocument/2006/relationships/image" Target="../media/image33.gif"/><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9512" y="5429663"/>
            <a:ext cx="6480720" cy="1200329"/>
          </a:xfrm>
          <a:prstGeom prst="rect">
            <a:avLst/>
          </a:prstGeom>
        </p:spPr>
        <p:txBody>
          <a:bodyPr wrap="square">
            <a:spAutoFit/>
          </a:bodyPr>
          <a:lstStyle/>
          <a:p>
            <a:pPr algn="ctr" fontAlgn="base">
              <a:spcBef>
                <a:spcPct val="0"/>
              </a:spcBef>
              <a:spcAft>
                <a:spcPct val="0"/>
              </a:spcAft>
              <a:defRPr/>
            </a:pPr>
            <a:r>
              <a:rPr lang="ru-RU" dirty="0" smtClean="0">
                <a:solidFill>
                  <a:srgbClr val="0070C0"/>
                </a:solidFill>
                <a:effectLst>
                  <a:outerShdw blurRad="38100" dist="38100" dir="2700000" algn="tl">
                    <a:srgbClr val="000000">
                      <a:alpha val="43137"/>
                    </a:srgbClr>
                  </a:outerShdw>
                </a:effectLst>
                <a:latin typeface="Matilda" pitchFamily="2" charset="0"/>
                <a:cs typeface="Arial" charset="0"/>
              </a:rPr>
              <a:t>ДОНЦОВА   НАТАЛЬЯ    ГЕОРГИЕВНА</a:t>
            </a:r>
            <a:endParaRPr lang="ru-RU" dirty="0">
              <a:solidFill>
                <a:srgbClr val="0070C0"/>
              </a:solidFill>
              <a:effectLst>
                <a:outerShdw blurRad="38100" dist="38100" dir="2700000" algn="tl">
                  <a:srgbClr val="000000">
                    <a:alpha val="43137"/>
                  </a:srgbClr>
                </a:outerShdw>
              </a:effectLst>
              <a:latin typeface="Matilda" pitchFamily="2" charset="0"/>
              <a:cs typeface="Arial" charset="0"/>
            </a:endParaRPr>
          </a:p>
          <a:p>
            <a:pPr algn="ctr" fontAlgn="base">
              <a:spcBef>
                <a:spcPct val="0"/>
              </a:spcBef>
              <a:spcAft>
                <a:spcPct val="0"/>
              </a:spcAft>
              <a:defRPr/>
            </a:pPr>
            <a:r>
              <a:rPr lang="ru-RU" dirty="0">
                <a:solidFill>
                  <a:srgbClr val="0070C0"/>
                </a:solidFill>
                <a:effectLst>
                  <a:outerShdw blurRad="38100" dist="38100" dir="2700000" algn="tl">
                    <a:srgbClr val="000000">
                      <a:alpha val="43137"/>
                    </a:srgbClr>
                  </a:outerShdw>
                </a:effectLst>
                <a:latin typeface="Matilda" pitchFamily="2" charset="0"/>
                <a:cs typeface="Arial" charset="0"/>
              </a:rPr>
              <a:t>учитель начальных </a:t>
            </a:r>
            <a:r>
              <a:rPr lang="ru-RU" dirty="0" smtClean="0">
                <a:solidFill>
                  <a:srgbClr val="0070C0"/>
                </a:solidFill>
                <a:effectLst>
                  <a:outerShdw blurRad="38100" dist="38100" dir="2700000" algn="tl">
                    <a:srgbClr val="000000">
                      <a:alpha val="43137"/>
                    </a:srgbClr>
                  </a:outerShdw>
                </a:effectLst>
                <a:latin typeface="Matilda" pitchFamily="2" charset="0"/>
                <a:cs typeface="Arial" charset="0"/>
              </a:rPr>
              <a:t>классов</a:t>
            </a:r>
          </a:p>
          <a:p>
            <a:pPr algn="ctr" fontAlgn="base">
              <a:spcBef>
                <a:spcPct val="0"/>
              </a:spcBef>
              <a:spcAft>
                <a:spcPct val="0"/>
              </a:spcAft>
              <a:defRPr/>
            </a:pPr>
            <a:r>
              <a:rPr lang="ru-RU" dirty="0" err="1" smtClean="0">
                <a:solidFill>
                  <a:srgbClr val="0070C0"/>
                </a:solidFill>
                <a:effectLst>
                  <a:outerShdw blurRad="38100" dist="38100" dir="2700000" algn="tl">
                    <a:srgbClr val="000000">
                      <a:alpha val="43137"/>
                    </a:srgbClr>
                  </a:outerShdw>
                </a:effectLst>
                <a:latin typeface="Matilda" pitchFamily="2" charset="0"/>
                <a:cs typeface="Arial" charset="0"/>
              </a:rPr>
              <a:t>Горловская</a:t>
            </a:r>
            <a:r>
              <a:rPr lang="ru-RU" dirty="0" smtClean="0">
                <a:solidFill>
                  <a:srgbClr val="0070C0"/>
                </a:solidFill>
                <a:effectLst>
                  <a:outerShdw blurRad="38100" dist="38100" dir="2700000" algn="tl">
                    <a:srgbClr val="000000">
                      <a:alpha val="43137"/>
                    </a:srgbClr>
                  </a:outerShdw>
                </a:effectLst>
                <a:latin typeface="Matilda" pitchFamily="2" charset="0"/>
                <a:cs typeface="Arial" charset="0"/>
              </a:rPr>
              <a:t> СОШИ №16</a:t>
            </a:r>
            <a:endParaRPr lang="ru-RU" dirty="0">
              <a:solidFill>
                <a:srgbClr val="0070C0"/>
              </a:solidFill>
              <a:effectLst>
                <a:outerShdw blurRad="38100" dist="38100" dir="2700000" algn="tl">
                  <a:srgbClr val="000000">
                    <a:alpha val="43137"/>
                  </a:srgbClr>
                </a:outerShdw>
              </a:effectLst>
              <a:latin typeface="Matilda" pitchFamily="2" charset="0"/>
              <a:cs typeface="Arial" charset="0"/>
            </a:endParaRPr>
          </a:p>
          <a:p>
            <a:pPr algn="ctr" fontAlgn="base">
              <a:spcBef>
                <a:spcPct val="0"/>
              </a:spcBef>
              <a:spcAft>
                <a:spcPct val="0"/>
              </a:spcAft>
              <a:defRPr/>
            </a:pPr>
            <a:r>
              <a:rPr lang="ru-RU" dirty="0" smtClean="0">
                <a:solidFill>
                  <a:srgbClr val="0070C0"/>
                </a:solidFill>
                <a:effectLst>
                  <a:outerShdw blurRad="38100" dist="38100" dir="2700000" algn="tl">
                    <a:srgbClr val="000000">
                      <a:alpha val="43137"/>
                    </a:srgbClr>
                  </a:outerShdw>
                </a:effectLst>
                <a:latin typeface="Matilda" pitchFamily="2" charset="0"/>
                <a:cs typeface="Arial" charset="0"/>
              </a:rPr>
              <a:t>2019</a:t>
            </a:r>
            <a:endParaRPr lang="ru-RU" dirty="0">
              <a:solidFill>
                <a:srgbClr val="0070C0"/>
              </a:solidFill>
              <a:latin typeface="Matilda" pitchFamily="2" charset="0"/>
              <a:cs typeface="Arial" charset="0"/>
            </a:endParaRPr>
          </a:p>
        </p:txBody>
      </p:sp>
      <p:sp>
        <p:nvSpPr>
          <p:cNvPr id="7" name="Заголовок 5"/>
          <p:cNvSpPr txBox="1">
            <a:spLocks/>
          </p:cNvSpPr>
          <p:nvPr/>
        </p:nvSpPr>
        <p:spPr>
          <a:xfrm>
            <a:off x="1331641" y="231400"/>
            <a:ext cx="6832624" cy="1296144"/>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3200" b="1" dirty="0" smtClean="0">
                <a:solidFill>
                  <a:srgbClr val="8238BA"/>
                </a:solidFill>
              </a:rPr>
              <a:t>Инновационная модель обучения «Перевёрнутый класс» </a:t>
            </a:r>
            <a:endParaRPr lang="ru-RU" sz="3200" b="1" dirty="0">
              <a:solidFill>
                <a:srgbClr val="8238BA"/>
              </a:solidFill>
            </a:endParaRPr>
          </a:p>
        </p:txBody>
      </p:sp>
      <p:pic>
        <p:nvPicPr>
          <p:cNvPr id="12" name="Picture 2" descr="D:\Новая папка (2)\АНИМАШКИ\802bd2bcb76d.gif"/>
          <p:cNvPicPr>
            <a:picLocks noChangeAspect="1" noChangeArrowheads="1" noCrop="1"/>
          </p:cNvPicPr>
          <p:nvPr/>
        </p:nvPicPr>
        <p:blipFill>
          <a:blip r:embed="rId2"/>
          <a:srcRect/>
          <a:stretch>
            <a:fillRect/>
          </a:stretch>
        </p:blipFill>
        <p:spPr bwMode="auto">
          <a:xfrm>
            <a:off x="5838927" y="2985266"/>
            <a:ext cx="2604739" cy="3090944"/>
          </a:xfrm>
          <a:prstGeom prst="rect">
            <a:avLst/>
          </a:prstGeom>
          <a:noFill/>
        </p:spPr>
      </p:pic>
      <p:pic>
        <p:nvPicPr>
          <p:cNvPr id="13" name="Рисунок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986576">
            <a:off x="5728081" y="3144458"/>
            <a:ext cx="809608" cy="67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Выгнутая вниз стрелка 13"/>
          <p:cNvSpPr/>
          <p:nvPr/>
        </p:nvSpPr>
        <p:spPr>
          <a:xfrm rot="16731210">
            <a:off x="6564099" y="3467601"/>
            <a:ext cx="426901" cy="240338"/>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15" name="Picture 3" descr="D:\Новая папка (2)\АНИМАШКИ\e931aa3d3b10.gif"/>
          <p:cNvPicPr>
            <a:picLocks noChangeAspect="1" noChangeArrowheads="1" noCrop="1"/>
          </p:cNvPicPr>
          <p:nvPr/>
        </p:nvPicPr>
        <p:blipFill>
          <a:blip r:embed="rId4"/>
          <a:srcRect/>
          <a:stretch>
            <a:fillRect/>
          </a:stretch>
        </p:blipFill>
        <p:spPr bwMode="auto">
          <a:xfrm>
            <a:off x="1233827" y="1107401"/>
            <a:ext cx="1654161" cy="1571636"/>
          </a:xfrm>
          <a:prstGeom prst="rect">
            <a:avLst/>
          </a:prstGeom>
          <a:noFill/>
        </p:spPr>
      </p:pic>
      <p:pic>
        <p:nvPicPr>
          <p:cNvPr id="17" name="Объект 3" descr="541032.jpg"/>
          <p:cNvPicPr>
            <a:picLocks noChangeAspect="1"/>
          </p:cNvPicPr>
          <p:nvPr/>
        </p:nvPicPr>
        <p:blipFill>
          <a:blip r:embed="rId5" cstate="print"/>
          <a:stretch>
            <a:fillRect/>
          </a:stretch>
        </p:blipFill>
        <p:spPr>
          <a:xfrm>
            <a:off x="2735406" y="3844566"/>
            <a:ext cx="1968416" cy="1312277"/>
          </a:xfrm>
          <a:prstGeom prst="rect">
            <a:avLst/>
          </a:prstGeom>
        </p:spPr>
      </p:pic>
      <p:sp>
        <p:nvSpPr>
          <p:cNvPr id="9" name="Rectangle 2"/>
          <p:cNvSpPr txBox="1">
            <a:spLocks noChangeArrowheads="1"/>
          </p:cNvSpPr>
          <p:nvPr/>
        </p:nvSpPr>
        <p:spPr>
          <a:xfrm>
            <a:off x="2960591" y="1329082"/>
            <a:ext cx="3014357" cy="1656184"/>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ru-RU" sz="2000" b="1" i="1" dirty="0" smtClean="0">
                <a:solidFill>
                  <a:srgbClr val="00B050"/>
                </a:solidFill>
              </a:rPr>
              <a:t>"Современный урок могут отличать любые черты, главное , чтобы и у обучающихся, и у учителей было желание продуктивно работать</a:t>
            </a:r>
            <a:r>
              <a:rPr lang="ru-RU" sz="2000" dirty="0" smtClean="0">
                <a:solidFill>
                  <a:srgbClr val="00B050"/>
                </a:solidFill>
              </a:rPr>
              <a:t>" </a:t>
            </a:r>
            <a:endParaRPr lang="ru-RU" sz="2000" dirty="0">
              <a:solidFill>
                <a:srgbClr val="00B050"/>
              </a:solidFill>
            </a:endParaRPr>
          </a:p>
        </p:txBody>
      </p:sp>
    </p:spTree>
    <p:extLst>
      <p:ext uri="{BB962C8B-B14F-4D97-AF65-F5344CB8AC3E}">
        <p14:creationId xmlns:p14="http://schemas.microsoft.com/office/powerpoint/2010/main" val="258798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Математика 2 класс\Вычитание двузначных чисел с переходом через десяток\малыши и плакат [преобразованный].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8" t="3998" r="3020"/>
          <a:stretch/>
        </p:blipFill>
        <p:spPr bwMode="auto">
          <a:xfrm>
            <a:off x="1259632" y="1088953"/>
            <a:ext cx="7591425" cy="448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5"/>
          <p:cNvSpPr txBox="1">
            <a:spLocks/>
          </p:cNvSpPr>
          <p:nvPr/>
        </p:nvSpPr>
        <p:spPr>
          <a:xfrm>
            <a:off x="2699792" y="2740096"/>
            <a:ext cx="5076826" cy="118650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a:solidFill>
                  <a:srgbClr val="8238BA"/>
                </a:solidFill>
              </a:rPr>
              <a:t>Зачем </a:t>
            </a:r>
            <a:endParaRPr lang="ru-RU" sz="2400" b="1" dirty="0" smtClean="0">
              <a:solidFill>
                <a:srgbClr val="8238BA"/>
              </a:solidFill>
            </a:endParaRPr>
          </a:p>
          <a:p>
            <a:r>
              <a:rPr lang="ru-RU" sz="2400" b="1" dirty="0" smtClean="0">
                <a:solidFill>
                  <a:srgbClr val="8238BA"/>
                </a:solidFill>
              </a:rPr>
              <a:t>«переворачивать» обучение</a:t>
            </a:r>
            <a:endParaRPr lang="ru-RU" sz="2400" b="1" dirty="0">
              <a:solidFill>
                <a:srgbClr val="8238BA"/>
              </a:solidFill>
            </a:endParaRPr>
          </a:p>
        </p:txBody>
      </p:sp>
      <p:pic>
        <p:nvPicPr>
          <p:cNvPr id="4" name="Picture 36" descr="Похожее изображение"/>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9393" y="3885047"/>
            <a:ext cx="851902" cy="148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024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5"/>
          <p:cNvSpPr txBox="1">
            <a:spLocks/>
          </p:cNvSpPr>
          <p:nvPr/>
        </p:nvSpPr>
        <p:spPr>
          <a:xfrm>
            <a:off x="1675112" y="188640"/>
            <a:ext cx="6821903" cy="51936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smtClean="0">
                <a:solidFill>
                  <a:srgbClr val="FF0000"/>
                </a:solidFill>
              </a:rPr>
              <a:t>Причины внедрения «перевёрнутого» обучения</a:t>
            </a:r>
            <a:endParaRPr lang="ru-RU" sz="2400" b="1" dirty="0">
              <a:solidFill>
                <a:srgbClr val="FF0000"/>
              </a:solidFill>
            </a:endParaRPr>
          </a:p>
        </p:txBody>
      </p:sp>
      <p:sp>
        <p:nvSpPr>
          <p:cNvPr id="3" name="Скругленный прямоугольник 2"/>
          <p:cNvSpPr/>
          <p:nvPr/>
        </p:nvSpPr>
        <p:spPr>
          <a:xfrm>
            <a:off x="1475656" y="708001"/>
            <a:ext cx="7003950" cy="848791"/>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r>
              <a:rPr lang="ru-RU" b="1" dirty="0" smtClean="0"/>
              <a:t>1. Проблемы, </a:t>
            </a:r>
            <a:r>
              <a:rPr lang="ru-RU" b="1" dirty="0"/>
              <a:t>которые невозможно или трудно решить в рамках </a:t>
            </a:r>
            <a:r>
              <a:rPr lang="ru-RU" b="1" dirty="0" smtClean="0"/>
              <a:t>традиционного урока</a:t>
            </a:r>
            <a:endParaRPr lang="ru-RU" b="1" dirty="0"/>
          </a:p>
        </p:txBody>
      </p:sp>
      <p:graphicFrame>
        <p:nvGraphicFramePr>
          <p:cNvPr id="4" name="Схема 3"/>
          <p:cNvGraphicFramePr/>
          <p:nvPr>
            <p:extLst>
              <p:ext uri="{D42A27DB-BD31-4B8C-83A1-F6EECF244321}">
                <p14:modId xmlns:p14="http://schemas.microsoft.com/office/powerpoint/2010/main" val="2222657280"/>
              </p:ext>
            </p:extLst>
          </p:nvPr>
        </p:nvGraphicFramePr>
        <p:xfrm>
          <a:off x="1570479" y="2636912"/>
          <a:ext cx="6457952" cy="3547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трелка вправо 4"/>
          <p:cNvSpPr/>
          <p:nvPr/>
        </p:nvSpPr>
        <p:spPr>
          <a:xfrm rot="5400000">
            <a:off x="3923929" y="1876128"/>
            <a:ext cx="432048" cy="328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222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graphicEl>
                                              <a:dgm id="{0D4F1915-8D8C-4032-970A-7CBEA261A5E8}"/>
                                            </p:graphicEl>
                                          </p:spTgt>
                                        </p:tgtEl>
                                        <p:attrNameLst>
                                          <p:attrName>style.visibility</p:attrName>
                                        </p:attrNameLst>
                                      </p:cBhvr>
                                      <p:to>
                                        <p:strVal val="visible"/>
                                      </p:to>
                                    </p:set>
                                    <p:animEffect transition="in" filter="fade">
                                      <p:cBhvr>
                                        <p:cTn id="11" dur="2000"/>
                                        <p:tgtEl>
                                          <p:spTgt spid="4">
                                            <p:graphicEl>
                                              <a:dgm id="{0D4F1915-8D8C-4032-970A-7CBEA261A5E8}"/>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BF627A48-1FCE-49B8-95BF-8720AD14E17B}"/>
                                            </p:graphicEl>
                                          </p:spTgt>
                                        </p:tgtEl>
                                        <p:attrNameLst>
                                          <p:attrName>style.visibility</p:attrName>
                                        </p:attrNameLst>
                                      </p:cBhvr>
                                      <p:to>
                                        <p:strVal val="visible"/>
                                      </p:to>
                                    </p:set>
                                    <p:animEffect transition="in" filter="fade">
                                      <p:cBhvr>
                                        <p:cTn id="15" dur="2000"/>
                                        <p:tgtEl>
                                          <p:spTgt spid="4">
                                            <p:graphicEl>
                                              <a:dgm id="{BF627A48-1FCE-49B8-95BF-8720AD14E17B}"/>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2DB9D03C-64A1-4404-91DD-AC2A8F045717}"/>
                                            </p:graphicEl>
                                          </p:spTgt>
                                        </p:tgtEl>
                                        <p:attrNameLst>
                                          <p:attrName>style.visibility</p:attrName>
                                        </p:attrNameLst>
                                      </p:cBhvr>
                                      <p:to>
                                        <p:strVal val="visible"/>
                                      </p:to>
                                    </p:set>
                                    <p:animEffect transition="in" filter="fade">
                                      <p:cBhvr>
                                        <p:cTn id="19" dur="2000"/>
                                        <p:tgtEl>
                                          <p:spTgt spid="4">
                                            <p:graphicEl>
                                              <a:dgm id="{2DB9D03C-64A1-4404-91DD-AC2A8F045717}"/>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842CA97F-1F55-4BE7-A75A-B1C90C07E4DA}"/>
                                            </p:graphicEl>
                                          </p:spTgt>
                                        </p:tgtEl>
                                        <p:attrNameLst>
                                          <p:attrName>style.visibility</p:attrName>
                                        </p:attrNameLst>
                                      </p:cBhvr>
                                      <p:to>
                                        <p:strVal val="visible"/>
                                      </p:to>
                                    </p:set>
                                    <p:animEffect transition="in" filter="fade">
                                      <p:cBhvr>
                                        <p:cTn id="23" dur="2000"/>
                                        <p:tgtEl>
                                          <p:spTgt spid="4">
                                            <p:graphicEl>
                                              <a:dgm id="{842CA97F-1F55-4BE7-A75A-B1C90C07E4DA}"/>
                                            </p:graphic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25D17889-3F99-4458-8A54-8C0C4555B69E}"/>
                                            </p:graphicEl>
                                          </p:spTgt>
                                        </p:tgtEl>
                                        <p:attrNameLst>
                                          <p:attrName>style.visibility</p:attrName>
                                        </p:attrNameLst>
                                      </p:cBhvr>
                                      <p:to>
                                        <p:strVal val="visible"/>
                                      </p:to>
                                    </p:set>
                                    <p:animEffect transition="in" filter="fade">
                                      <p:cBhvr>
                                        <p:cTn id="27" dur="2000"/>
                                        <p:tgtEl>
                                          <p:spTgt spid="4">
                                            <p:graphicEl>
                                              <a:dgm id="{25D17889-3F99-4458-8A54-8C0C4555B69E}"/>
                                            </p:graphic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6E560286-43C0-4ABB-9904-DA82D8BF3777}"/>
                                            </p:graphicEl>
                                          </p:spTgt>
                                        </p:tgtEl>
                                        <p:attrNameLst>
                                          <p:attrName>style.visibility</p:attrName>
                                        </p:attrNameLst>
                                      </p:cBhvr>
                                      <p:to>
                                        <p:strVal val="visible"/>
                                      </p:to>
                                    </p:set>
                                    <p:animEffect transition="in" filter="fade">
                                      <p:cBhvr>
                                        <p:cTn id="31" dur="2000"/>
                                        <p:tgtEl>
                                          <p:spTgt spid="4">
                                            <p:graphicEl>
                                              <a:dgm id="{6E560286-43C0-4ABB-9904-DA82D8BF3777}"/>
                                            </p:graphic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959AFF41-F6EF-4262-BD11-28776B129969}"/>
                                            </p:graphicEl>
                                          </p:spTgt>
                                        </p:tgtEl>
                                        <p:attrNameLst>
                                          <p:attrName>style.visibility</p:attrName>
                                        </p:attrNameLst>
                                      </p:cBhvr>
                                      <p:to>
                                        <p:strVal val="visible"/>
                                      </p:to>
                                    </p:set>
                                    <p:animEffect transition="in" filter="fade">
                                      <p:cBhvr>
                                        <p:cTn id="35" dur="2000"/>
                                        <p:tgtEl>
                                          <p:spTgt spid="4">
                                            <p:graphicEl>
                                              <a:dgm id="{959AFF41-F6EF-4262-BD11-28776B129969}"/>
                                            </p:graphic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45BB5FEE-BE56-44B9-862C-8FF25A93F745}"/>
                                            </p:graphicEl>
                                          </p:spTgt>
                                        </p:tgtEl>
                                        <p:attrNameLst>
                                          <p:attrName>style.visibility</p:attrName>
                                        </p:attrNameLst>
                                      </p:cBhvr>
                                      <p:to>
                                        <p:strVal val="visible"/>
                                      </p:to>
                                    </p:set>
                                    <p:animEffect transition="in" filter="fade">
                                      <p:cBhvr>
                                        <p:cTn id="39" dur="2000"/>
                                        <p:tgtEl>
                                          <p:spTgt spid="4">
                                            <p:graphicEl>
                                              <a:dgm id="{45BB5FEE-BE56-44B9-862C-8FF25A93F745}"/>
                                            </p:graphicEl>
                                          </p:spTgt>
                                        </p:tgtEl>
                                      </p:cBhvr>
                                    </p:animEffect>
                                  </p:childTnLst>
                                </p:cTn>
                              </p:par>
                            </p:childTnLst>
                          </p:cTn>
                        </p:par>
                        <p:par>
                          <p:cTn id="40" fill="hold">
                            <p:stCondLst>
                              <p:cond delay="180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Sub>
          <a:bldDgm bld="lvlOne"/>
        </p:bldSub>
      </p:bldGraphic>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239636" y="2196607"/>
            <a:ext cx="2088232" cy="374441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r>
              <a:rPr lang="ru-RU" b="1" dirty="0"/>
              <a:t>2. </a:t>
            </a:r>
            <a:r>
              <a:rPr lang="ru-RU" b="1" dirty="0" smtClean="0">
                <a:solidFill>
                  <a:srgbClr val="990099"/>
                </a:solidFill>
              </a:rPr>
              <a:t>На </a:t>
            </a:r>
            <a:r>
              <a:rPr lang="ru-RU" b="1" dirty="0">
                <a:solidFill>
                  <a:srgbClr val="990099"/>
                </a:solidFill>
              </a:rPr>
              <a:t>обычном уроке</a:t>
            </a:r>
            <a:r>
              <a:rPr lang="ru-RU" b="1" dirty="0"/>
              <a:t> </a:t>
            </a:r>
            <a:r>
              <a:rPr lang="ru-RU" b="1" dirty="0">
                <a:solidFill>
                  <a:srgbClr val="00B050"/>
                </a:solidFill>
              </a:rPr>
              <a:t>трудно достичь высокого уровня </a:t>
            </a:r>
            <a:r>
              <a:rPr lang="ru-RU" b="1" dirty="0" smtClean="0"/>
              <a:t>овладения </a:t>
            </a:r>
            <a:r>
              <a:rPr lang="ru-RU" b="1" dirty="0"/>
              <a:t>учащимися материалом</a:t>
            </a:r>
          </a:p>
        </p:txBody>
      </p:sp>
      <p:graphicFrame>
        <p:nvGraphicFramePr>
          <p:cNvPr id="4" name="Схема 3"/>
          <p:cNvGraphicFramePr/>
          <p:nvPr>
            <p:extLst/>
          </p:nvPr>
        </p:nvGraphicFramePr>
        <p:xfrm>
          <a:off x="2506801" y="2993098"/>
          <a:ext cx="3561116" cy="3505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5"/>
          <p:cNvSpPr txBox="1">
            <a:spLocks/>
          </p:cNvSpPr>
          <p:nvPr/>
        </p:nvSpPr>
        <p:spPr>
          <a:xfrm>
            <a:off x="4852087" y="2514350"/>
            <a:ext cx="2795589" cy="54942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smtClean="0">
                <a:solidFill>
                  <a:schemeClr val="tx1"/>
                </a:solidFill>
              </a:rPr>
              <a:t>Пирамида </a:t>
            </a:r>
            <a:r>
              <a:rPr lang="ru-RU" sz="2400" b="1" dirty="0" err="1" smtClean="0">
                <a:solidFill>
                  <a:schemeClr val="tx1"/>
                </a:solidFill>
              </a:rPr>
              <a:t>Блума</a:t>
            </a:r>
            <a:endParaRPr lang="ru-RU" sz="2400" b="1" dirty="0">
              <a:solidFill>
                <a:schemeClr val="tx1"/>
              </a:solidFill>
            </a:endParaRPr>
          </a:p>
        </p:txBody>
      </p:sp>
      <p:sp>
        <p:nvSpPr>
          <p:cNvPr id="6" name="Прямоугольник 5"/>
          <p:cNvSpPr/>
          <p:nvPr/>
        </p:nvSpPr>
        <p:spPr>
          <a:xfrm>
            <a:off x="3891881" y="3616710"/>
            <a:ext cx="691290" cy="261610"/>
          </a:xfrm>
          <a:prstGeom prst="rect">
            <a:avLst/>
          </a:prstGeom>
        </p:spPr>
        <p:txBody>
          <a:bodyPr wrap="square">
            <a:spAutoFit/>
          </a:bodyPr>
          <a:lstStyle/>
          <a:p>
            <a:pPr lvl="0"/>
            <a:r>
              <a:rPr lang="ru-RU" sz="1100" dirty="0"/>
              <a:t>ОЦЕНКА</a:t>
            </a:r>
          </a:p>
        </p:txBody>
      </p:sp>
      <p:sp>
        <p:nvSpPr>
          <p:cNvPr id="7" name="Прямоугольник 6"/>
          <p:cNvSpPr/>
          <p:nvPr/>
        </p:nvSpPr>
        <p:spPr>
          <a:xfrm>
            <a:off x="4852087" y="3200654"/>
            <a:ext cx="3241021" cy="549830"/>
          </a:xfrm>
          <a:prstGeom prst="rect">
            <a:avLst/>
          </a:prstGeom>
          <a:gradFill flip="none" rotWithShape="1">
            <a:gsLst>
              <a:gs pos="36000">
                <a:srgbClr val="B381D9">
                  <a:tint val="66000"/>
                  <a:satMod val="160000"/>
                  <a:alpha val="48000"/>
                </a:srgbClr>
              </a:gs>
              <a:gs pos="44000">
                <a:srgbClr val="B381D9">
                  <a:tint val="44500"/>
                  <a:satMod val="160000"/>
                </a:srgbClr>
              </a:gs>
              <a:gs pos="66000">
                <a:srgbClr val="B381D9">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критически оценивает, выбирает, тестирует, </a:t>
            </a:r>
            <a:endParaRPr lang="ru-RU" sz="1200" dirty="0" smtClean="0">
              <a:solidFill>
                <a:schemeClr val="tx1"/>
              </a:solidFill>
            </a:endParaRPr>
          </a:p>
          <a:p>
            <a:pPr algn="ctr"/>
            <a:r>
              <a:rPr lang="ru-RU" sz="1200" dirty="0" smtClean="0">
                <a:solidFill>
                  <a:schemeClr val="tx1"/>
                </a:solidFill>
              </a:rPr>
              <a:t>делает </a:t>
            </a:r>
            <a:r>
              <a:rPr lang="ru-RU" sz="1200" dirty="0">
                <a:solidFill>
                  <a:schemeClr val="tx1"/>
                </a:solidFill>
              </a:rPr>
              <a:t>выводы, принимает решения</a:t>
            </a:r>
          </a:p>
        </p:txBody>
      </p:sp>
      <p:sp>
        <p:nvSpPr>
          <p:cNvPr id="8" name="Прямоугольник 7"/>
          <p:cNvSpPr/>
          <p:nvPr/>
        </p:nvSpPr>
        <p:spPr>
          <a:xfrm>
            <a:off x="4852087" y="3830310"/>
            <a:ext cx="3443021" cy="373054"/>
          </a:xfrm>
          <a:prstGeom prst="rect">
            <a:avLst/>
          </a:prstGeom>
          <a:gradFill flip="none" rotWithShape="1">
            <a:gsLst>
              <a:gs pos="100000">
                <a:srgbClr val="92D050">
                  <a:tint val="66000"/>
                  <a:satMod val="160000"/>
                  <a:alpha val="42000"/>
                </a:srgbClr>
              </a:gs>
              <a:gs pos="87000">
                <a:srgbClr val="92D050">
                  <a:tint val="44500"/>
                  <a:satMod val="160000"/>
                </a:srgbClr>
              </a:gs>
              <a:gs pos="68000">
                <a:srgbClr val="92D05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обобщает, конструирует, комбинирует, </a:t>
            </a:r>
            <a:endParaRPr lang="ru-RU" sz="1200" dirty="0" smtClean="0">
              <a:solidFill>
                <a:schemeClr val="tx1"/>
              </a:solidFill>
            </a:endParaRPr>
          </a:p>
          <a:p>
            <a:pPr algn="ctr"/>
            <a:r>
              <a:rPr lang="ru-RU" sz="1200" dirty="0" smtClean="0">
                <a:solidFill>
                  <a:schemeClr val="tx1"/>
                </a:solidFill>
              </a:rPr>
              <a:t>интегрирует</a:t>
            </a:r>
            <a:r>
              <a:rPr lang="ru-RU" sz="1200" dirty="0">
                <a:solidFill>
                  <a:schemeClr val="tx1"/>
                </a:solidFill>
              </a:rPr>
              <a:t>, </a:t>
            </a:r>
            <a:r>
              <a:rPr lang="ru-RU" sz="1200" dirty="0" smtClean="0">
                <a:solidFill>
                  <a:schemeClr val="tx1"/>
                </a:solidFill>
              </a:rPr>
              <a:t>создаёт</a:t>
            </a:r>
            <a:r>
              <a:rPr lang="ru-RU" sz="1200" dirty="0">
                <a:solidFill>
                  <a:schemeClr val="tx1"/>
                </a:solidFill>
              </a:rPr>
              <a:t>, выражает гипотезу</a:t>
            </a:r>
          </a:p>
        </p:txBody>
      </p:sp>
      <p:sp>
        <p:nvSpPr>
          <p:cNvPr id="9" name="Прямоугольник 8"/>
          <p:cNvSpPr/>
          <p:nvPr/>
        </p:nvSpPr>
        <p:spPr>
          <a:xfrm>
            <a:off x="4889354" y="4203364"/>
            <a:ext cx="4016152" cy="495300"/>
          </a:xfrm>
          <a:prstGeom prst="rect">
            <a:avLst/>
          </a:prstGeom>
          <a:gradFill flip="none" rotWithShape="1">
            <a:gsLst>
              <a:gs pos="82000">
                <a:srgbClr val="FFFF81">
                  <a:tint val="66000"/>
                  <a:satMod val="160000"/>
                  <a:alpha val="35000"/>
                </a:srgbClr>
              </a:gs>
              <a:gs pos="93000">
                <a:srgbClr val="FFFF81">
                  <a:tint val="44500"/>
                  <a:satMod val="160000"/>
                </a:srgbClr>
              </a:gs>
              <a:gs pos="5000">
                <a:srgbClr val="FFFF81">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анализирует, находит связь, классифицирует, </a:t>
            </a:r>
            <a:r>
              <a:rPr lang="ru-RU" sz="1200" dirty="0" smtClean="0">
                <a:solidFill>
                  <a:schemeClr val="tx1"/>
                </a:solidFill>
              </a:rPr>
              <a:t>сравнивает</a:t>
            </a:r>
            <a:r>
              <a:rPr lang="ru-RU" sz="1200" dirty="0">
                <a:solidFill>
                  <a:schemeClr val="tx1"/>
                </a:solidFill>
              </a:rPr>
              <a:t>, группирует, систематизирует</a:t>
            </a:r>
          </a:p>
        </p:txBody>
      </p:sp>
      <p:sp>
        <p:nvSpPr>
          <p:cNvPr id="10" name="Прямоугольник 9"/>
          <p:cNvSpPr/>
          <p:nvPr/>
        </p:nvSpPr>
        <p:spPr>
          <a:xfrm>
            <a:off x="5073113" y="4670583"/>
            <a:ext cx="3221995" cy="458476"/>
          </a:xfrm>
          <a:prstGeom prst="rect">
            <a:avLst/>
          </a:prstGeom>
          <a:gradFill flip="none" rotWithShape="1">
            <a:gsLst>
              <a:gs pos="5000">
                <a:srgbClr val="FD6A5F">
                  <a:tint val="66000"/>
                  <a:satMod val="160000"/>
                  <a:alpha val="0"/>
                </a:srgbClr>
              </a:gs>
              <a:gs pos="76000">
                <a:srgbClr val="FD6A5F">
                  <a:tint val="44500"/>
                  <a:satMod val="160000"/>
                </a:srgbClr>
              </a:gs>
              <a:gs pos="61000">
                <a:srgbClr val="FD6A5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использует</a:t>
            </a:r>
            <a:r>
              <a:rPr lang="ru-RU" sz="1200" dirty="0">
                <a:solidFill>
                  <a:schemeClr val="tx1"/>
                </a:solidFill>
              </a:rPr>
              <a:t>, решает, экспериментирует, </a:t>
            </a:r>
            <a:endParaRPr lang="ru-RU" sz="1200" dirty="0" smtClean="0">
              <a:solidFill>
                <a:schemeClr val="tx1"/>
              </a:solidFill>
            </a:endParaRPr>
          </a:p>
          <a:p>
            <a:pPr algn="ctr"/>
            <a:r>
              <a:rPr lang="ru-RU" sz="1200" dirty="0" smtClean="0">
                <a:solidFill>
                  <a:schemeClr val="tx1"/>
                </a:solidFill>
              </a:rPr>
              <a:t>делает </a:t>
            </a:r>
            <a:r>
              <a:rPr lang="ru-RU" sz="1200" dirty="0">
                <a:solidFill>
                  <a:schemeClr val="tx1"/>
                </a:solidFill>
              </a:rPr>
              <a:t>прогноз</a:t>
            </a:r>
          </a:p>
        </p:txBody>
      </p:sp>
      <p:sp>
        <p:nvSpPr>
          <p:cNvPr id="11" name="Прямоугольник 10"/>
          <p:cNvSpPr/>
          <p:nvPr/>
        </p:nvSpPr>
        <p:spPr>
          <a:xfrm>
            <a:off x="5220071" y="5202436"/>
            <a:ext cx="3587037" cy="393842"/>
          </a:xfrm>
          <a:prstGeom prst="rect">
            <a:avLst/>
          </a:prstGeom>
          <a:gradFill flip="none" rotWithShape="1">
            <a:gsLst>
              <a:gs pos="38000">
                <a:srgbClr val="96C7FF">
                  <a:alpha val="32000"/>
                </a:srgbClr>
              </a:gs>
              <a:gs pos="100000">
                <a:srgbClr val="1199FF">
                  <a:tint val="66000"/>
                  <a:satMod val="160000"/>
                </a:srgbClr>
              </a:gs>
              <a:gs pos="90000">
                <a:srgbClr val="1199FF">
                  <a:tint val="44500"/>
                  <a:satMod val="160000"/>
                </a:srgbClr>
              </a:gs>
              <a:gs pos="66000">
                <a:srgbClr val="1199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объясняет, описывает своими словами, обосновывает, приводит примеры</a:t>
            </a:r>
          </a:p>
        </p:txBody>
      </p:sp>
      <p:sp>
        <p:nvSpPr>
          <p:cNvPr id="12" name="Прямоугольник 11"/>
          <p:cNvSpPr/>
          <p:nvPr/>
        </p:nvSpPr>
        <p:spPr>
          <a:xfrm>
            <a:off x="5724128" y="5606343"/>
            <a:ext cx="2855350" cy="397841"/>
          </a:xfrm>
          <a:prstGeom prst="rect">
            <a:avLst/>
          </a:prstGeom>
          <a:gradFill flip="none" rotWithShape="1">
            <a:gsLst>
              <a:gs pos="5000">
                <a:srgbClr val="FD6A5F">
                  <a:tint val="66000"/>
                  <a:satMod val="160000"/>
                  <a:alpha val="0"/>
                </a:srgbClr>
              </a:gs>
              <a:gs pos="76000">
                <a:srgbClr val="FD6A5F">
                  <a:tint val="44500"/>
                  <a:satMod val="160000"/>
                </a:srgbClr>
              </a:gs>
              <a:gs pos="61000">
                <a:srgbClr val="FD6A5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использует</a:t>
            </a:r>
            <a:r>
              <a:rPr lang="ru-RU" sz="1200" dirty="0">
                <a:solidFill>
                  <a:schemeClr val="tx1"/>
                </a:solidFill>
              </a:rPr>
              <a:t>, решает, экспериментирует, </a:t>
            </a:r>
            <a:endParaRPr lang="ru-RU" sz="1200" dirty="0" smtClean="0">
              <a:solidFill>
                <a:schemeClr val="tx1"/>
              </a:solidFill>
            </a:endParaRPr>
          </a:p>
          <a:p>
            <a:pPr algn="ctr"/>
            <a:r>
              <a:rPr lang="ru-RU" sz="1200" dirty="0" smtClean="0">
                <a:solidFill>
                  <a:schemeClr val="tx1"/>
                </a:solidFill>
              </a:rPr>
              <a:t>делает </a:t>
            </a:r>
            <a:r>
              <a:rPr lang="ru-RU" sz="1200" dirty="0">
                <a:solidFill>
                  <a:schemeClr val="tx1"/>
                </a:solidFill>
              </a:rPr>
              <a:t>прогноз</a:t>
            </a:r>
          </a:p>
        </p:txBody>
      </p:sp>
      <p:sp>
        <p:nvSpPr>
          <p:cNvPr id="14" name="Прямоугольник 13"/>
          <p:cNvSpPr/>
          <p:nvPr/>
        </p:nvSpPr>
        <p:spPr>
          <a:xfrm>
            <a:off x="5580113" y="6014624"/>
            <a:ext cx="3325394" cy="528785"/>
          </a:xfrm>
          <a:prstGeom prst="rect">
            <a:avLst/>
          </a:prstGeom>
          <a:gradFill flip="none" rotWithShape="1">
            <a:gsLst>
              <a:gs pos="25000">
                <a:srgbClr val="EDE4E1"/>
              </a:gs>
              <a:gs pos="44000">
                <a:schemeClr val="accent4">
                  <a:lumMod val="60000"/>
                  <a:lumOff val="40000"/>
                  <a:tint val="66000"/>
                  <a:satMod val="160000"/>
                  <a:alpha val="41000"/>
                </a:schemeClr>
              </a:gs>
              <a:gs pos="50000">
                <a:schemeClr val="accent4">
                  <a:lumMod val="60000"/>
                  <a:lumOff val="40000"/>
                  <a:tint val="44500"/>
                  <a:satMod val="160000"/>
                </a:schemeClr>
              </a:gs>
              <a:gs pos="60000">
                <a:schemeClr val="accent4">
                  <a:lumMod val="60000"/>
                  <a:lumOff val="40000"/>
                  <a:tint val="23500"/>
                  <a:satMod val="160000"/>
                </a:schemeClr>
              </a:gs>
            </a:gsLst>
            <a:lin ang="108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перечисляет, </a:t>
            </a:r>
            <a:r>
              <a:rPr lang="ru-RU" sz="1200" dirty="0" smtClean="0">
                <a:solidFill>
                  <a:schemeClr val="tx1"/>
                </a:solidFill>
              </a:rPr>
              <a:t>воссоздаёт</a:t>
            </a:r>
            <a:r>
              <a:rPr lang="ru-RU" sz="1200" dirty="0">
                <a:solidFill>
                  <a:schemeClr val="tx1"/>
                </a:solidFill>
              </a:rPr>
              <a:t>, показывает, представляет, демонстрирует, вспоминает</a:t>
            </a:r>
          </a:p>
        </p:txBody>
      </p:sp>
      <p:sp>
        <p:nvSpPr>
          <p:cNvPr id="15" name="Стрелка вправо 14"/>
          <p:cNvSpPr/>
          <p:nvPr/>
        </p:nvSpPr>
        <p:spPr>
          <a:xfrm>
            <a:off x="3387056" y="3257490"/>
            <a:ext cx="504825"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Заголовок 5"/>
          <p:cNvSpPr txBox="1">
            <a:spLocks/>
          </p:cNvSpPr>
          <p:nvPr/>
        </p:nvSpPr>
        <p:spPr>
          <a:xfrm>
            <a:off x="1069997" y="444308"/>
            <a:ext cx="7835509" cy="488705"/>
          </a:xfrm>
          <a:prstGeom prst="rect">
            <a:avLst/>
          </a:prstGeom>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solidFill>
                  <a:srgbClr val="E22EA6"/>
                </a:solidFill>
              </a:rPr>
              <a:t>Причины внедрения «перевёрнутого» обучения</a:t>
            </a:r>
            <a:endParaRPr lang="ru-RU" sz="3200" b="1" dirty="0">
              <a:solidFill>
                <a:srgbClr val="E22EA6"/>
              </a:solidFill>
            </a:endParaRPr>
          </a:p>
        </p:txBody>
      </p:sp>
      <p:pic>
        <p:nvPicPr>
          <p:cNvPr id="17" name="Рисунок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4845" y="937041"/>
            <a:ext cx="1691290" cy="1508867"/>
          </a:xfrm>
          <a:prstGeom prst="rect">
            <a:avLst/>
          </a:prstGeom>
          <a:noFill/>
          <a:ln>
            <a:noFill/>
          </a:ln>
        </p:spPr>
      </p:pic>
      <p:pic>
        <p:nvPicPr>
          <p:cNvPr id="18" name="Рисунок 17"/>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8391" y="1223883"/>
            <a:ext cx="3150396" cy="1318791"/>
          </a:xfrm>
          <a:prstGeom prst="rect">
            <a:avLst/>
          </a:prstGeom>
          <a:noFill/>
          <a:ln>
            <a:noFill/>
          </a:ln>
        </p:spPr>
      </p:pic>
    </p:spTree>
    <p:extLst>
      <p:ext uri="{BB962C8B-B14F-4D97-AF65-F5344CB8AC3E}">
        <p14:creationId xmlns:p14="http://schemas.microsoft.com/office/powerpoint/2010/main" val="174548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000"/>
                                        <p:tgtEl>
                                          <p:spTgt spid="7"/>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2000"/>
                                        <p:tgtEl>
                                          <p:spTgt spid="8"/>
                                        </p:tgtEl>
                                      </p:cBhvr>
                                    </p:animEffect>
                                  </p:childTnLst>
                                </p:cTn>
                              </p:par>
                            </p:childTnLst>
                          </p:cTn>
                        </p:par>
                        <p:par>
                          <p:cTn id="28" fill="hold">
                            <p:stCondLst>
                              <p:cond delay="8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2000"/>
                                        <p:tgtEl>
                                          <p:spTgt spid="9"/>
                                        </p:tgtEl>
                                      </p:cBhvr>
                                    </p:animEffect>
                                  </p:childTnLst>
                                </p:cTn>
                              </p:par>
                            </p:childTnLst>
                          </p:cTn>
                        </p:par>
                        <p:par>
                          <p:cTn id="32" fill="hold">
                            <p:stCondLst>
                              <p:cond delay="10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2000"/>
                                        <p:tgtEl>
                                          <p:spTgt spid="10"/>
                                        </p:tgtEl>
                                      </p:cBhvr>
                                    </p:animEffect>
                                  </p:childTnLst>
                                </p:cTn>
                              </p:par>
                            </p:childTnLst>
                          </p:cTn>
                        </p:par>
                        <p:par>
                          <p:cTn id="36" fill="hold">
                            <p:stCondLst>
                              <p:cond delay="120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2000"/>
                                        <p:tgtEl>
                                          <p:spTgt spid="11"/>
                                        </p:tgtEl>
                                      </p:cBhvr>
                                    </p:animEffect>
                                  </p:childTnLst>
                                </p:cTn>
                              </p:par>
                            </p:childTnLst>
                          </p:cTn>
                        </p:par>
                        <p:par>
                          <p:cTn id="40" fill="hold">
                            <p:stCondLst>
                              <p:cond delay="14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2000"/>
                                        <p:tgtEl>
                                          <p:spTgt spid="12"/>
                                        </p:tgtEl>
                                      </p:cBhvr>
                                    </p:animEffect>
                                  </p:childTnLst>
                                </p:cTn>
                              </p:par>
                            </p:childTnLst>
                          </p:cTn>
                        </p:par>
                        <p:par>
                          <p:cTn id="44" fill="hold">
                            <p:stCondLst>
                              <p:cond delay="160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2000"/>
                                        <p:tgtEl>
                                          <p:spTgt spid="14"/>
                                        </p:tgtEl>
                                      </p:cBhvr>
                                    </p:animEffect>
                                  </p:childTnLst>
                                </p:cTn>
                              </p:par>
                            </p:childTnLst>
                          </p:cTn>
                        </p:par>
                        <p:par>
                          <p:cTn id="48" fill="hold">
                            <p:stCondLst>
                              <p:cond delay="180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4" grpId="0">
        <p:bldAsOne/>
      </p:bldGraphic>
      <p:bldP spid="5" grpId="0"/>
      <p:bldP spid="6" grpId="0"/>
      <p:bldP spid="7" grpId="0" animBg="1"/>
      <p:bldP spid="8" grpId="0" animBg="1"/>
      <p:bldP spid="9" grpId="0" animBg="1"/>
      <p:bldP spid="10" grpId="0" animBg="1"/>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Математика 2 класс\Вычитание двузначных чисел с переходом через десяток\малыши и плакат [преобразованный].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8" t="3998" r="3020"/>
          <a:stretch/>
        </p:blipFill>
        <p:spPr bwMode="auto">
          <a:xfrm>
            <a:off x="1552575" y="1196753"/>
            <a:ext cx="7063219"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5"/>
          <p:cNvSpPr txBox="1">
            <a:spLocks/>
          </p:cNvSpPr>
          <p:nvPr/>
        </p:nvSpPr>
        <p:spPr>
          <a:xfrm>
            <a:off x="2771800" y="2492896"/>
            <a:ext cx="5076826" cy="1186503"/>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a:solidFill>
                  <a:srgbClr val="8238BA"/>
                </a:solidFill>
              </a:rPr>
              <a:t>Какого уровня </a:t>
            </a:r>
            <a:endParaRPr lang="ru-RU" sz="2400" b="1" dirty="0" smtClean="0">
              <a:solidFill>
                <a:srgbClr val="8238BA"/>
              </a:solidFill>
            </a:endParaRPr>
          </a:p>
          <a:p>
            <a:r>
              <a:rPr lang="ru-RU" sz="2400" b="1" dirty="0" smtClean="0">
                <a:solidFill>
                  <a:srgbClr val="8238BA"/>
                </a:solidFill>
              </a:rPr>
              <a:t>достигают </a:t>
            </a:r>
            <a:r>
              <a:rPr lang="ru-RU" sz="2400" b="1" dirty="0">
                <a:solidFill>
                  <a:srgbClr val="8238BA"/>
                </a:solidFill>
              </a:rPr>
              <a:t>ученики, </a:t>
            </a:r>
            <a:endParaRPr lang="ru-RU" sz="2400" b="1" dirty="0" smtClean="0">
              <a:solidFill>
                <a:srgbClr val="8238BA"/>
              </a:solidFill>
            </a:endParaRPr>
          </a:p>
          <a:p>
            <a:r>
              <a:rPr lang="ru-RU" sz="2400" b="1" dirty="0" smtClean="0">
                <a:solidFill>
                  <a:srgbClr val="8238BA"/>
                </a:solidFill>
              </a:rPr>
              <a:t>которых </a:t>
            </a:r>
            <a:r>
              <a:rPr lang="ru-RU" sz="2400" b="1" dirty="0">
                <a:solidFill>
                  <a:srgbClr val="8238BA"/>
                </a:solidFill>
              </a:rPr>
              <a:t>учат </a:t>
            </a:r>
            <a:r>
              <a:rPr lang="ru-RU" sz="2400" b="1" dirty="0" smtClean="0">
                <a:solidFill>
                  <a:srgbClr val="8238BA"/>
                </a:solidFill>
              </a:rPr>
              <a:t>традиционно</a:t>
            </a:r>
            <a:endParaRPr lang="ru-RU" sz="2400" b="1" dirty="0">
              <a:solidFill>
                <a:srgbClr val="8238BA"/>
              </a:solidFill>
            </a:endParaRPr>
          </a:p>
        </p:txBody>
      </p:sp>
      <p:pic>
        <p:nvPicPr>
          <p:cNvPr id="4" name="Picture 36" descr="Похожее изображение"/>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233" y="3785087"/>
            <a:ext cx="851902" cy="148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121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191348" y="5180103"/>
            <a:ext cx="3657847" cy="646464"/>
          </a:xfrm>
          <a:prstGeom prst="rect">
            <a:avLst/>
          </a:prstGeom>
          <a:gradFill flip="none" rotWithShape="1">
            <a:gsLst>
              <a:gs pos="38000">
                <a:srgbClr val="96C7FF">
                  <a:alpha val="32000"/>
                </a:srgbClr>
              </a:gs>
              <a:gs pos="38000">
                <a:srgbClr val="1199FF">
                  <a:tint val="66000"/>
                  <a:satMod val="160000"/>
                </a:srgbClr>
              </a:gs>
              <a:gs pos="90000">
                <a:srgbClr val="1199FF">
                  <a:tint val="44500"/>
                  <a:satMod val="160000"/>
                </a:srgbClr>
              </a:gs>
              <a:gs pos="66000">
                <a:srgbClr val="1199FF">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объясняет, описывает своими словами, обосновывает, приводит примеры</a:t>
            </a:r>
          </a:p>
        </p:txBody>
      </p:sp>
      <p:sp>
        <p:nvSpPr>
          <p:cNvPr id="6" name="Прямоугольник 5"/>
          <p:cNvSpPr/>
          <p:nvPr/>
        </p:nvSpPr>
        <p:spPr>
          <a:xfrm>
            <a:off x="5627413" y="5829109"/>
            <a:ext cx="3221782" cy="519297"/>
          </a:xfrm>
          <a:prstGeom prst="rect">
            <a:avLst/>
          </a:prstGeom>
          <a:gradFill flip="none" rotWithShape="1">
            <a:gsLst>
              <a:gs pos="25000">
                <a:srgbClr val="EDE4E1"/>
              </a:gs>
              <a:gs pos="44000">
                <a:schemeClr val="accent4">
                  <a:lumMod val="60000"/>
                  <a:lumOff val="40000"/>
                  <a:tint val="66000"/>
                  <a:satMod val="160000"/>
                  <a:alpha val="41000"/>
                </a:schemeClr>
              </a:gs>
              <a:gs pos="50000">
                <a:schemeClr val="accent4">
                  <a:lumMod val="60000"/>
                  <a:lumOff val="40000"/>
                  <a:tint val="44500"/>
                  <a:satMod val="160000"/>
                </a:schemeClr>
              </a:gs>
              <a:gs pos="60000">
                <a:schemeClr val="accent4">
                  <a:lumMod val="60000"/>
                  <a:lumOff val="40000"/>
                  <a:tint val="23500"/>
                  <a:satMod val="160000"/>
                </a:schemeClr>
              </a:gs>
            </a:gsLst>
            <a:lin ang="10800000" scaled="1"/>
            <a:tileRect/>
          </a:gra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перечисляет, </a:t>
            </a:r>
            <a:r>
              <a:rPr lang="ru-RU" sz="1200" dirty="0" smtClean="0">
                <a:solidFill>
                  <a:schemeClr val="tx1"/>
                </a:solidFill>
              </a:rPr>
              <a:t>воссоздаёт</a:t>
            </a:r>
            <a:r>
              <a:rPr lang="ru-RU" sz="1200" dirty="0">
                <a:solidFill>
                  <a:schemeClr val="tx1"/>
                </a:solidFill>
              </a:rPr>
              <a:t>, показывает, представляет, демонстрирует, вспоминает</a:t>
            </a:r>
          </a:p>
        </p:txBody>
      </p:sp>
      <p:graphicFrame>
        <p:nvGraphicFramePr>
          <p:cNvPr id="7" name="Схема 6"/>
          <p:cNvGraphicFramePr/>
          <p:nvPr>
            <p:extLst>
              <p:ext uri="{D42A27DB-BD31-4B8C-83A1-F6EECF244321}">
                <p14:modId xmlns:p14="http://schemas.microsoft.com/office/powerpoint/2010/main" val="3633977821"/>
              </p:ext>
            </p:extLst>
          </p:nvPr>
        </p:nvGraphicFramePr>
        <p:xfrm>
          <a:off x="2635962" y="2857802"/>
          <a:ext cx="3335792" cy="3505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кругленный прямоугольник 7"/>
          <p:cNvSpPr/>
          <p:nvPr/>
        </p:nvSpPr>
        <p:spPr>
          <a:xfrm>
            <a:off x="1041431" y="1334877"/>
            <a:ext cx="2374936" cy="384522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r>
              <a:rPr lang="ru-RU" b="1" dirty="0" smtClean="0">
                <a:solidFill>
                  <a:srgbClr val="00B050"/>
                </a:solidFill>
              </a:rPr>
              <a:t>При традиционном обучении учащиеся</a:t>
            </a:r>
            <a:r>
              <a:rPr lang="ru-RU" b="1" dirty="0" smtClean="0"/>
              <a:t>, как правило, достигают второго уровня владения материалом</a:t>
            </a:r>
            <a:endParaRPr lang="ru-RU" b="1" dirty="0"/>
          </a:p>
        </p:txBody>
      </p:sp>
      <p:sp>
        <p:nvSpPr>
          <p:cNvPr id="9" name="Прямоугольник 8"/>
          <p:cNvSpPr/>
          <p:nvPr/>
        </p:nvSpPr>
        <p:spPr>
          <a:xfrm>
            <a:off x="3967271" y="3378413"/>
            <a:ext cx="691290" cy="261610"/>
          </a:xfrm>
          <a:prstGeom prst="rect">
            <a:avLst/>
          </a:prstGeom>
        </p:spPr>
        <p:txBody>
          <a:bodyPr wrap="square">
            <a:spAutoFit/>
          </a:bodyPr>
          <a:lstStyle/>
          <a:p>
            <a:pPr lvl="0"/>
            <a:r>
              <a:rPr lang="ru-RU" sz="1100" dirty="0"/>
              <a:t>ОЦЕНКА</a:t>
            </a:r>
          </a:p>
        </p:txBody>
      </p:sp>
      <p:sp>
        <p:nvSpPr>
          <p:cNvPr id="10" name="Стрелка вправо 9"/>
          <p:cNvSpPr/>
          <p:nvPr/>
        </p:nvSpPr>
        <p:spPr>
          <a:xfrm rot="1495616">
            <a:off x="3462446" y="2906006"/>
            <a:ext cx="504825"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5"/>
          <p:cNvSpPr txBox="1">
            <a:spLocks/>
          </p:cNvSpPr>
          <p:nvPr/>
        </p:nvSpPr>
        <p:spPr>
          <a:xfrm>
            <a:off x="971600" y="548680"/>
            <a:ext cx="7835509" cy="488705"/>
          </a:xfrm>
          <a:prstGeom prst="rect">
            <a:avLst/>
          </a:prstGeom>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solidFill>
                  <a:srgbClr val="E22EA6"/>
                </a:solidFill>
              </a:rPr>
              <a:t>Причины внедрения «перевёрнутого» обучения</a:t>
            </a:r>
            <a:endParaRPr lang="ru-RU" sz="3200" b="1" dirty="0">
              <a:solidFill>
                <a:srgbClr val="E22EA6"/>
              </a:solidFill>
            </a:endParaRPr>
          </a:p>
        </p:txBody>
      </p:sp>
      <p:pic>
        <p:nvPicPr>
          <p:cNvPr id="13" name="Picture 2" descr="http://www.idist.ru/Informazia/02-engleza.jpg"/>
          <p:cNvPicPr>
            <a:picLocks noChangeAspect="1" noChangeArrowheads="1"/>
          </p:cNvPicPr>
          <p:nvPr/>
        </p:nvPicPr>
        <p:blipFill>
          <a:blip r:embed="rId7" cstate="print"/>
          <a:srcRect/>
          <a:stretch>
            <a:fillRect/>
          </a:stretch>
        </p:blipFill>
        <p:spPr>
          <a:xfrm>
            <a:off x="5191348" y="1331461"/>
            <a:ext cx="3197908" cy="3177659"/>
          </a:xfrm>
          <a:prstGeom prst="roundRect">
            <a:avLst>
              <a:gd name="adj" fmla="val 8594"/>
            </a:avLst>
          </a:prstGeom>
          <a:solidFill>
            <a:srgbClr val="FFFFFF">
              <a:shade val="85000"/>
            </a:srgbClr>
          </a:solidFill>
          <a:effectLst>
            <a:reflection blurRad="12700" stA="38000" endPos="28000" dist="5000" dir="5400000" sy="-100000" algn="bl" rotWithShape="0"/>
          </a:effectLst>
        </p:spPr>
      </p:pic>
    </p:spTree>
    <p:extLst>
      <p:ext uri="{BB962C8B-B14F-4D97-AF65-F5344CB8AC3E}">
        <p14:creationId xmlns:p14="http://schemas.microsoft.com/office/powerpoint/2010/main" val="238070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624" y="1628800"/>
            <a:ext cx="3024336" cy="4233213"/>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r>
              <a:rPr lang="ru-RU" b="1" dirty="0"/>
              <a:t>3</a:t>
            </a:r>
            <a:r>
              <a:rPr lang="ru-RU" b="1" dirty="0" smtClean="0"/>
              <a:t>. </a:t>
            </a:r>
            <a:r>
              <a:rPr lang="ru-RU" b="1" dirty="0"/>
              <a:t>Т</a:t>
            </a:r>
            <a:r>
              <a:rPr lang="ru-RU" b="1" dirty="0" smtClean="0"/>
              <a:t>радиционное </a:t>
            </a:r>
            <a:r>
              <a:rPr lang="ru-RU" b="1" dirty="0"/>
              <a:t>обучение ограничивает возможности реализации </a:t>
            </a:r>
            <a:r>
              <a:rPr lang="ru-RU" b="1" dirty="0" err="1"/>
              <a:t>компетентностного</a:t>
            </a:r>
            <a:r>
              <a:rPr lang="ru-RU" b="1" dirty="0"/>
              <a:t> </a:t>
            </a:r>
            <a:r>
              <a:rPr lang="ru-RU" b="1" dirty="0" smtClean="0"/>
              <a:t>подхода: слабо справляется </a:t>
            </a:r>
            <a:r>
              <a:rPr lang="ru-RU" b="1" dirty="0"/>
              <a:t>с формированием и развитием у учащихся </a:t>
            </a:r>
            <a:r>
              <a:rPr lang="ru-RU" b="1" dirty="0" smtClean="0"/>
              <a:t>компетенций </a:t>
            </a:r>
            <a:endParaRPr lang="ru-RU" b="1" dirty="0"/>
          </a:p>
        </p:txBody>
      </p:sp>
      <p:sp>
        <p:nvSpPr>
          <p:cNvPr id="3" name="Скругленный прямоугольник 2"/>
          <p:cNvSpPr/>
          <p:nvPr/>
        </p:nvSpPr>
        <p:spPr>
          <a:xfrm>
            <a:off x="6440923" y="5269152"/>
            <a:ext cx="2117126" cy="54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dirty="0"/>
              <a:t>информационная </a:t>
            </a:r>
            <a:r>
              <a:rPr lang="ru-RU" sz="1600" dirty="0" smtClean="0"/>
              <a:t>грамотность</a:t>
            </a:r>
            <a:endParaRPr lang="ru-RU" sz="1600" dirty="0"/>
          </a:p>
        </p:txBody>
      </p:sp>
      <p:sp>
        <p:nvSpPr>
          <p:cNvPr id="4" name="Скругленный прямоугольник 3"/>
          <p:cNvSpPr/>
          <p:nvPr/>
        </p:nvSpPr>
        <p:spPr>
          <a:xfrm>
            <a:off x="6648786" y="4658604"/>
            <a:ext cx="2007061" cy="54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dirty="0"/>
              <a:t>коммуникабельность и сотрудничество</a:t>
            </a:r>
          </a:p>
        </p:txBody>
      </p:sp>
      <p:sp>
        <p:nvSpPr>
          <p:cNvPr id="5" name="Скругленный прямоугольник 4"/>
          <p:cNvSpPr/>
          <p:nvPr/>
        </p:nvSpPr>
        <p:spPr>
          <a:xfrm>
            <a:off x="6599609" y="4065743"/>
            <a:ext cx="2105414" cy="54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dirty="0"/>
              <a:t>способность решать проблемы</a:t>
            </a:r>
          </a:p>
        </p:txBody>
      </p:sp>
      <p:sp>
        <p:nvSpPr>
          <p:cNvPr id="6" name="Скругленный прямоугольник 5"/>
          <p:cNvSpPr/>
          <p:nvPr/>
        </p:nvSpPr>
        <p:spPr>
          <a:xfrm>
            <a:off x="6383315" y="3384647"/>
            <a:ext cx="2385986" cy="54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dirty="0"/>
              <a:t>гибкость и </a:t>
            </a:r>
            <a:r>
              <a:rPr lang="ru-RU" sz="1600" dirty="0" smtClean="0"/>
              <a:t>способность</a:t>
            </a:r>
          </a:p>
          <a:p>
            <a:pPr algn="ctr"/>
            <a:r>
              <a:rPr lang="ru-RU" sz="1600" dirty="0" smtClean="0"/>
              <a:t> </a:t>
            </a:r>
            <a:r>
              <a:rPr lang="ru-RU" sz="1600" dirty="0"/>
              <a:t>к адаптации</a:t>
            </a:r>
          </a:p>
        </p:txBody>
      </p:sp>
      <p:sp>
        <p:nvSpPr>
          <p:cNvPr id="7" name="Скругленный прямоугольник 6"/>
          <p:cNvSpPr/>
          <p:nvPr/>
        </p:nvSpPr>
        <p:spPr>
          <a:xfrm>
            <a:off x="6545485" y="2694375"/>
            <a:ext cx="2159537" cy="54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dirty="0"/>
              <a:t>инициативность и самостоятельность</a:t>
            </a:r>
          </a:p>
        </p:txBody>
      </p:sp>
      <p:sp>
        <p:nvSpPr>
          <p:cNvPr id="8" name="Скругленный прямоугольник 7"/>
          <p:cNvSpPr/>
          <p:nvPr/>
        </p:nvSpPr>
        <p:spPr>
          <a:xfrm>
            <a:off x="6630875" y="2092671"/>
            <a:ext cx="1988755" cy="54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dirty="0" smtClean="0"/>
              <a:t> ответственность и лидерство</a:t>
            </a:r>
            <a:endParaRPr lang="ru-RU" sz="1600" dirty="0"/>
          </a:p>
        </p:txBody>
      </p:sp>
      <p:sp>
        <p:nvSpPr>
          <p:cNvPr id="9" name="Скругленный прямоугольник 8"/>
          <p:cNvSpPr/>
          <p:nvPr/>
        </p:nvSpPr>
        <p:spPr>
          <a:xfrm>
            <a:off x="6092968" y="1517397"/>
            <a:ext cx="2465081" cy="54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dirty="0"/>
              <a:t>критическое мышление</a:t>
            </a:r>
          </a:p>
        </p:txBody>
      </p:sp>
      <p:sp>
        <p:nvSpPr>
          <p:cNvPr id="10" name="Скругленный прямоугольник 9"/>
          <p:cNvSpPr/>
          <p:nvPr/>
        </p:nvSpPr>
        <p:spPr>
          <a:xfrm>
            <a:off x="6092968" y="5862013"/>
            <a:ext cx="2465081" cy="54000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sz="1600" dirty="0"/>
              <a:t>творческий </a:t>
            </a:r>
            <a:r>
              <a:rPr lang="ru-RU" sz="1600" dirty="0" smtClean="0"/>
              <a:t>подход</a:t>
            </a:r>
          </a:p>
          <a:p>
            <a:pPr algn="ctr"/>
            <a:r>
              <a:rPr lang="ru-RU" sz="1600" dirty="0" smtClean="0"/>
              <a:t> </a:t>
            </a:r>
            <a:r>
              <a:rPr lang="ru-RU" sz="1600" dirty="0"/>
              <a:t>и новаторство</a:t>
            </a:r>
          </a:p>
        </p:txBody>
      </p:sp>
      <p:sp>
        <p:nvSpPr>
          <p:cNvPr id="11" name="Стрелка вправо 10"/>
          <p:cNvSpPr/>
          <p:nvPr/>
        </p:nvSpPr>
        <p:spPr>
          <a:xfrm rot="19714541">
            <a:off x="4212048" y="2695400"/>
            <a:ext cx="1094651" cy="300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4211960" y="3561770"/>
            <a:ext cx="1373959" cy="4405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1814008">
            <a:off x="4202840" y="4485315"/>
            <a:ext cx="1137630" cy="373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812373" y="404664"/>
            <a:ext cx="887419" cy="792088"/>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p:cNvGrpSpPr/>
          <p:nvPr/>
        </p:nvGrpSpPr>
        <p:grpSpPr>
          <a:xfrm>
            <a:off x="1922829" y="527890"/>
            <a:ext cx="666505" cy="545635"/>
            <a:chOff x="7689180" y="3393055"/>
            <a:chExt cx="1660159" cy="1517684"/>
          </a:xfrm>
        </p:grpSpPr>
        <p:sp>
          <p:nvSpPr>
            <p:cNvPr id="16" name="Овал 15"/>
            <p:cNvSpPr/>
            <p:nvPr/>
          </p:nvSpPr>
          <p:spPr>
            <a:xfrm>
              <a:off x="7733070" y="3393055"/>
              <a:ext cx="1572380" cy="1517684"/>
            </a:xfrm>
            <a:prstGeom prst="ellipse">
              <a:avLst/>
            </a:prstGeom>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path path="circle">
                <a:fillToRect l="50000" t="50000" r="50000" b="50000"/>
              </a:path>
              <a:tileRect/>
            </a:gra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lnRef>
            <a:fillRef idx="1">
              <a:schemeClr val="lt1"/>
            </a:fillRef>
            <a:effectRef idx="0">
              <a:schemeClr val="accent3"/>
            </a:effectRef>
            <a:fontRef idx="minor">
              <a:schemeClr val="dk1"/>
            </a:fontRef>
          </p:style>
          <p:txBody>
            <a:bodyPr rtlCol="0" anchor="ctr"/>
            <a:lstStyle/>
            <a:p>
              <a:pPr lvl="0" algn="ctr"/>
              <a:endParaRPr lang="ru-RU" sz="1600" dirty="0"/>
            </a:p>
          </p:txBody>
        </p:sp>
        <p:pic>
          <p:nvPicPr>
            <p:cNvPr id="17" name="Picture 2" descr="Картинки по запросу делает уроки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9180" y="3538425"/>
              <a:ext cx="1660159" cy="120361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8" name="Заголовок 5"/>
          <p:cNvSpPr txBox="1">
            <a:spLocks/>
          </p:cNvSpPr>
          <p:nvPr/>
        </p:nvSpPr>
        <p:spPr>
          <a:xfrm>
            <a:off x="2827869" y="548680"/>
            <a:ext cx="5979240" cy="746682"/>
          </a:xfrm>
          <a:prstGeom prst="rect">
            <a:avLst/>
          </a:prstGeom>
          <a:effectLst/>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solidFill>
                  <a:srgbClr val="E22EA6"/>
                </a:solidFill>
              </a:rPr>
              <a:t>Причины внедрения «перевёрнутого» обучения</a:t>
            </a:r>
            <a:endParaRPr lang="ru-RU" sz="3200" b="1" dirty="0">
              <a:solidFill>
                <a:srgbClr val="E22EA6"/>
              </a:solidFill>
            </a:endParaRPr>
          </a:p>
        </p:txBody>
      </p:sp>
    </p:spTree>
    <p:extLst>
      <p:ext uri="{BB962C8B-B14F-4D97-AF65-F5344CB8AC3E}">
        <p14:creationId xmlns:p14="http://schemas.microsoft.com/office/powerpoint/2010/main" val="302762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par>
                          <p:cTn id="35" fill="hold">
                            <p:stCondLst>
                              <p:cond delay="14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childTnLst>
                          </p:cTn>
                        </p:par>
                        <p:par>
                          <p:cTn id="39" fill="hold">
                            <p:stCondLst>
                              <p:cond delay="16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16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170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17500"/>
                            </p:stCondLst>
                            <p:childTnLst>
                              <p:par>
                                <p:cTn id="52" presetID="21" presetClass="entr" presetSubtype="1"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heel(1)">
                                      <p:cBhvr>
                                        <p:cTn id="54" dur="2000"/>
                                        <p:tgtEl>
                                          <p:spTgt spid="14"/>
                                        </p:tgtEl>
                                      </p:cBhvr>
                                    </p:animEffect>
                                  </p:childTnLst>
                                </p:cTn>
                              </p:par>
                            </p:childTnLst>
                          </p:cTn>
                        </p:par>
                        <p:par>
                          <p:cTn id="55" fill="hold">
                            <p:stCondLst>
                              <p:cond delay="19500"/>
                            </p:stCondLst>
                            <p:childTnLst>
                              <p:par>
                                <p:cTn id="56" presetID="10" presetClass="entr" presetSubtype="0"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5"/>
          <p:cNvSpPr txBox="1">
            <a:spLocks/>
          </p:cNvSpPr>
          <p:nvPr/>
        </p:nvSpPr>
        <p:spPr>
          <a:xfrm>
            <a:off x="1475656" y="908720"/>
            <a:ext cx="5512250" cy="1116451"/>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a:solidFill>
                  <a:srgbClr val="8238BA"/>
                </a:solidFill>
              </a:rPr>
              <a:t>Обучение в рамках модели «</a:t>
            </a:r>
            <a:r>
              <a:rPr lang="ru-RU" sz="3200" dirty="0" smtClean="0">
                <a:solidFill>
                  <a:srgbClr val="8238BA"/>
                </a:solidFill>
              </a:rPr>
              <a:t>Перевернутого класса» </a:t>
            </a:r>
            <a:endParaRPr lang="ru-RU" sz="3200" dirty="0">
              <a:solidFill>
                <a:srgbClr val="8238BA"/>
              </a:solidFill>
            </a:endParaRPr>
          </a:p>
        </p:txBody>
      </p:sp>
      <p:pic>
        <p:nvPicPr>
          <p:cNvPr id="4"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3300" y="2413652"/>
            <a:ext cx="2512718" cy="166341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35566" y="2924944"/>
            <a:ext cx="4312380" cy="3170099"/>
          </a:xfrm>
          <a:prstGeom prst="rect">
            <a:avLst/>
          </a:prstGeom>
        </p:spPr>
        <p:txBody>
          <a:bodyPr wrap="square">
            <a:spAutoFit/>
          </a:bodyPr>
          <a:lstStyle/>
          <a:p>
            <a:pPr fontAlgn="base"/>
            <a:r>
              <a:rPr lang="ru-RU" sz="2000" dirty="0"/>
              <a:t>Обучающиеся могут делиться на </a:t>
            </a:r>
            <a:r>
              <a:rPr lang="ru-RU" sz="2000" b="1" dirty="0" smtClean="0"/>
              <a:t>группы:</a:t>
            </a:r>
          </a:p>
          <a:p>
            <a:pPr marL="342900" indent="-342900" fontAlgn="base">
              <a:buFontTx/>
              <a:buChar char="-"/>
            </a:pPr>
            <a:r>
              <a:rPr lang="ru-RU" sz="2000" dirty="0" smtClean="0"/>
              <a:t>по </a:t>
            </a:r>
            <a:r>
              <a:rPr lang="ru-RU" sz="2000" dirty="0"/>
              <a:t>уровню </a:t>
            </a:r>
            <a:r>
              <a:rPr lang="ru-RU" sz="2000" dirty="0" smtClean="0"/>
              <a:t>подготовленности;</a:t>
            </a:r>
          </a:p>
          <a:p>
            <a:pPr marL="342900" indent="-342900" fontAlgn="base">
              <a:buFontTx/>
              <a:buChar char="-"/>
            </a:pPr>
            <a:r>
              <a:rPr lang="ru-RU" sz="2000" dirty="0" smtClean="0"/>
              <a:t>по предпочтению определённого вида деятельности (просмотр видео, чтение, письмо).</a:t>
            </a:r>
          </a:p>
          <a:p>
            <a:pPr fontAlgn="base"/>
            <a:r>
              <a:rPr lang="ru-RU" sz="2000" dirty="0" smtClean="0"/>
              <a:t>Сначала используются навыки</a:t>
            </a:r>
            <a:r>
              <a:rPr lang="ru-RU" sz="2000" dirty="0"/>
              <a:t>, которые у </a:t>
            </a:r>
            <a:r>
              <a:rPr lang="ru-RU" sz="2000" dirty="0" smtClean="0"/>
              <a:t>детей наиболее развиты, а затем </a:t>
            </a:r>
            <a:r>
              <a:rPr lang="ru-RU" sz="2000" dirty="0"/>
              <a:t>следует </a:t>
            </a:r>
            <a:r>
              <a:rPr lang="ru-RU" sz="2000" dirty="0" smtClean="0"/>
              <a:t>развивать </a:t>
            </a:r>
            <a:r>
              <a:rPr lang="ru-RU" sz="2000" dirty="0"/>
              <a:t>и другие </a:t>
            </a:r>
            <a:r>
              <a:rPr lang="ru-RU" sz="2000" dirty="0" smtClean="0"/>
              <a:t>способности.</a:t>
            </a:r>
            <a:endParaRPr lang="ru-RU" sz="2000" dirty="0"/>
          </a:p>
        </p:txBody>
      </p:sp>
      <p:pic>
        <p:nvPicPr>
          <p:cNvPr id="6" name="Picture 2" descr="http://www.buelowtaxservice.com/wp-content/uploads/2010/09/new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4293096"/>
            <a:ext cx="2174776" cy="213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2"/>
          <p:cNvPicPr>
            <a:picLocks noChangeAspect="1"/>
          </p:cNvPicPr>
          <p:nvPr/>
        </p:nvPicPr>
        <p:blipFill>
          <a:blip r:embed="rId4">
            <a:extLst>
              <a:ext uri="{28A0092B-C50C-407E-A947-70E740481C1C}">
                <a14:useLocalDpi xmlns:a14="http://schemas.microsoft.com/office/drawing/2010/main" val="0"/>
              </a:ext>
            </a:extLst>
          </a:blip>
          <a:srcRect l="3200" t="6975" r="3999" b="13745"/>
          <a:stretch>
            <a:fillRect/>
          </a:stretch>
        </p:blipFill>
        <p:spPr bwMode="auto">
          <a:xfrm>
            <a:off x="4982298" y="5465213"/>
            <a:ext cx="2005608" cy="114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68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2000"/>
                                        <p:tgtEl>
                                          <p:spTgt spid="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2000"/>
                                        <p:tgtEl>
                                          <p:spTgt spid="5">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вправо 1"/>
          <p:cNvSpPr/>
          <p:nvPr/>
        </p:nvSpPr>
        <p:spPr>
          <a:xfrm rot="5400000">
            <a:off x="4309638" y="2867156"/>
            <a:ext cx="338750" cy="315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трелка вправо 2"/>
          <p:cNvSpPr/>
          <p:nvPr/>
        </p:nvSpPr>
        <p:spPr>
          <a:xfrm rot="3072245">
            <a:off x="5535825" y="3465518"/>
            <a:ext cx="1373310" cy="3025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трелка вправо 3"/>
          <p:cNvSpPr/>
          <p:nvPr/>
        </p:nvSpPr>
        <p:spPr>
          <a:xfrm rot="1946482">
            <a:off x="3631797" y="1637960"/>
            <a:ext cx="504825"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1727887" y="3246307"/>
            <a:ext cx="3672000" cy="237561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fontAlgn="base"/>
            <a:r>
              <a:rPr lang="ru-RU" sz="1600" b="1" dirty="0">
                <a:solidFill>
                  <a:srgbClr val="1199FF"/>
                </a:solidFill>
              </a:rPr>
              <a:t>Особенности </a:t>
            </a:r>
            <a:r>
              <a:rPr lang="ru-RU" sz="1600" b="1" dirty="0" smtClean="0">
                <a:solidFill>
                  <a:srgbClr val="1199FF"/>
                </a:solidFill>
              </a:rPr>
              <a:t>просмотра:  </a:t>
            </a:r>
          </a:p>
          <a:p>
            <a:pPr fontAlgn="base"/>
            <a:r>
              <a:rPr lang="ru-RU" sz="1600" b="1" dirty="0" smtClean="0">
                <a:solidFill>
                  <a:srgbClr val="1199FF"/>
                </a:solidFill>
              </a:rPr>
              <a:t>- ученик </a:t>
            </a:r>
            <a:r>
              <a:rPr lang="ru-RU" sz="1600" b="1" dirty="0">
                <a:solidFill>
                  <a:srgbClr val="1199FF"/>
                </a:solidFill>
              </a:rPr>
              <a:t>осваивает материал в </a:t>
            </a:r>
            <a:r>
              <a:rPr lang="ru-RU" sz="1600" b="1" dirty="0" smtClean="0">
                <a:solidFill>
                  <a:srgbClr val="1199FF"/>
                </a:solidFill>
              </a:rPr>
              <a:t>индивидуальном </a:t>
            </a:r>
            <a:r>
              <a:rPr lang="ru-RU" sz="1600" b="1" dirty="0">
                <a:solidFill>
                  <a:srgbClr val="1199FF"/>
                </a:solidFill>
              </a:rPr>
              <a:t>темпе;</a:t>
            </a:r>
          </a:p>
          <a:p>
            <a:pPr lvl="0" fontAlgn="base"/>
            <a:r>
              <a:rPr lang="ru-RU" sz="1600" b="1" dirty="0" smtClean="0">
                <a:solidFill>
                  <a:srgbClr val="1199FF"/>
                </a:solidFill>
              </a:rPr>
              <a:t>- отсутствуют </a:t>
            </a:r>
            <a:r>
              <a:rPr lang="ru-RU" sz="1600" b="1" dirty="0">
                <a:solidFill>
                  <a:srgbClr val="1199FF"/>
                </a:solidFill>
              </a:rPr>
              <a:t>временные </a:t>
            </a:r>
            <a:r>
              <a:rPr lang="ru-RU" sz="1600" b="1" dirty="0" smtClean="0">
                <a:solidFill>
                  <a:srgbClr val="1199FF"/>
                </a:solidFill>
              </a:rPr>
              <a:t>ограничения;</a:t>
            </a:r>
            <a:endParaRPr lang="ru-RU" sz="1600" b="1" dirty="0">
              <a:solidFill>
                <a:srgbClr val="1199FF"/>
              </a:solidFill>
            </a:endParaRPr>
          </a:p>
          <a:p>
            <a:pPr lvl="0" fontAlgn="base"/>
            <a:r>
              <a:rPr lang="ru-RU" sz="1600" b="1" dirty="0" smtClean="0">
                <a:solidFill>
                  <a:srgbClr val="1199FF"/>
                </a:solidFill>
              </a:rPr>
              <a:t>- возможность </a:t>
            </a:r>
            <a:r>
              <a:rPr lang="ru-RU" sz="1600" b="1" dirty="0">
                <a:solidFill>
                  <a:srgbClr val="1199FF"/>
                </a:solidFill>
              </a:rPr>
              <a:t>общаться со сверстниками и </a:t>
            </a:r>
            <a:r>
              <a:rPr lang="ru-RU" sz="1600" b="1" dirty="0" smtClean="0">
                <a:solidFill>
                  <a:srgbClr val="1199FF"/>
                </a:solidFill>
              </a:rPr>
              <a:t>педагогом посредством </a:t>
            </a:r>
            <a:r>
              <a:rPr lang="ru-RU" sz="1600" b="1" dirty="0">
                <a:solidFill>
                  <a:srgbClr val="1199FF"/>
                </a:solidFill>
              </a:rPr>
              <a:t>онлайновых дискуссий.</a:t>
            </a:r>
          </a:p>
        </p:txBody>
      </p:sp>
      <p:sp>
        <p:nvSpPr>
          <p:cNvPr id="6" name="Скругленный прямоугольник 5"/>
          <p:cNvSpPr/>
          <p:nvPr/>
        </p:nvSpPr>
        <p:spPr>
          <a:xfrm>
            <a:off x="6136460" y="4574894"/>
            <a:ext cx="2098133" cy="2025347"/>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r>
              <a:rPr lang="ru-RU" sz="1600" b="1" dirty="0" smtClean="0">
                <a:solidFill>
                  <a:srgbClr val="E22EA6"/>
                </a:solidFill>
              </a:rPr>
              <a:t>3. Урочное </a:t>
            </a:r>
            <a:r>
              <a:rPr lang="ru-RU" sz="1600" b="1" dirty="0">
                <a:solidFill>
                  <a:srgbClr val="E22EA6"/>
                </a:solidFill>
              </a:rPr>
              <a:t>время используется для выполнения практических работ или другой учебной деятельности</a:t>
            </a:r>
          </a:p>
        </p:txBody>
      </p:sp>
      <p:sp>
        <p:nvSpPr>
          <p:cNvPr id="7" name="Скругленный прямоугольник 6"/>
          <p:cNvSpPr/>
          <p:nvPr/>
        </p:nvSpPr>
        <p:spPr>
          <a:xfrm>
            <a:off x="4224776" y="1554019"/>
            <a:ext cx="2102321" cy="1176358"/>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r>
              <a:rPr lang="ru-RU" dirty="0" smtClean="0">
                <a:solidFill>
                  <a:srgbClr val="00B050"/>
                </a:solidFill>
              </a:rPr>
              <a:t>2. Обучающиеся </a:t>
            </a:r>
            <a:r>
              <a:rPr lang="ru-RU" dirty="0">
                <a:solidFill>
                  <a:srgbClr val="00B050"/>
                </a:solidFill>
              </a:rPr>
              <a:t>смотрят </a:t>
            </a:r>
            <a:r>
              <a:rPr lang="ru-RU" dirty="0" smtClean="0">
                <a:solidFill>
                  <a:srgbClr val="00B050"/>
                </a:solidFill>
              </a:rPr>
              <a:t>видеоролики  </a:t>
            </a:r>
            <a:r>
              <a:rPr lang="ru-RU" dirty="0">
                <a:solidFill>
                  <a:srgbClr val="00B050"/>
                </a:solidFill>
              </a:rPr>
              <a:t>дома</a:t>
            </a:r>
          </a:p>
        </p:txBody>
      </p:sp>
      <p:sp>
        <p:nvSpPr>
          <p:cNvPr id="8" name="Скругленный прямоугольник 7"/>
          <p:cNvSpPr/>
          <p:nvPr/>
        </p:nvSpPr>
        <p:spPr>
          <a:xfrm>
            <a:off x="1353095" y="663058"/>
            <a:ext cx="2190548" cy="2053781"/>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r>
              <a:rPr lang="ru-RU" sz="1600" b="1" dirty="0" smtClean="0">
                <a:solidFill>
                  <a:srgbClr val="E22EA6"/>
                </a:solidFill>
              </a:rPr>
              <a:t>1</a:t>
            </a:r>
            <a:r>
              <a:rPr lang="ru-RU" sz="1600" b="1" dirty="0">
                <a:solidFill>
                  <a:srgbClr val="E22EA6"/>
                </a:solidFill>
              </a:rPr>
              <a:t>. Педагоги готовят несколько </a:t>
            </a:r>
            <a:r>
              <a:rPr lang="ru-RU" sz="1600" b="1" dirty="0" err="1" smtClean="0">
                <a:solidFill>
                  <a:srgbClr val="E22EA6"/>
                </a:solidFill>
              </a:rPr>
              <a:t>видеоуроков</a:t>
            </a:r>
            <a:r>
              <a:rPr lang="ru-RU" sz="1600" b="1" dirty="0" smtClean="0">
                <a:solidFill>
                  <a:srgbClr val="E22EA6"/>
                </a:solidFill>
              </a:rPr>
              <a:t> </a:t>
            </a:r>
            <a:r>
              <a:rPr lang="ru-RU" sz="1600" b="1" dirty="0">
                <a:solidFill>
                  <a:srgbClr val="E22EA6"/>
                </a:solidFill>
              </a:rPr>
              <a:t>в неделю (это могут </a:t>
            </a:r>
            <a:r>
              <a:rPr lang="ru-RU" sz="1600" b="1" dirty="0" smtClean="0">
                <a:solidFill>
                  <a:srgbClr val="E22EA6"/>
                </a:solidFill>
              </a:rPr>
              <a:t>быть и </a:t>
            </a:r>
            <a:r>
              <a:rPr lang="ru-RU" sz="1600" b="1" dirty="0">
                <a:solidFill>
                  <a:srgbClr val="E22EA6"/>
                </a:solidFill>
              </a:rPr>
              <a:t>готовые материалы </a:t>
            </a:r>
            <a:r>
              <a:rPr lang="ru-RU" sz="1600" b="1" dirty="0" smtClean="0">
                <a:solidFill>
                  <a:srgbClr val="E22EA6"/>
                </a:solidFill>
              </a:rPr>
              <a:t>из Интернета)</a:t>
            </a:r>
            <a:endParaRPr lang="ru-RU" sz="1600" b="1" dirty="0">
              <a:solidFill>
                <a:srgbClr val="E22EA6"/>
              </a:solidFill>
            </a:endParaRPr>
          </a:p>
        </p:txBody>
      </p:sp>
      <p:sp>
        <p:nvSpPr>
          <p:cNvPr id="9" name="Заголовок 5"/>
          <p:cNvSpPr txBox="1">
            <a:spLocks/>
          </p:cNvSpPr>
          <p:nvPr/>
        </p:nvSpPr>
        <p:spPr>
          <a:xfrm>
            <a:off x="3818070" y="340071"/>
            <a:ext cx="5115561" cy="844076"/>
          </a:xfrm>
          <a:prstGeom prst="rect">
            <a:avLst/>
          </a:prstGeom>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a:solidFill>
                  <a:srgbClr val="8238BA"/>
                </a:solidFill>
              </a:rPr>
              <a:t>Обучение в рамках модели «</a:t>
            </a:r>
            <a:r>
              <a:rPr lang="ru-RU" sz="3200" b="1" dirty="0" smtClean="0">
                <a:solidFill>
                  <a:srgbClr val="8238BA"/>
                </a:solidFill>
              </a:rPr>
              <a:t>Перевернутого класса» </a:t>
            </a:r>
            <a:endParaRPr lang="ru-RU" sz="3200" b="1" dirty="0">
              <a:solidFill>
                <a:srgbClr val="8238BA"/>
              </a:solidFill>
            </a:endParaRPr>
          </a:p>
        </p:txBody>
      </p:sp>
      <p:pic>
        <p:nvPicPr>
          <p:cNvPr id="10" name="Picture 2" descr="D:\Новая папка (2)\АНИМАШКИ\24096cf832c7.gif"/>
          <p:cNvPicPr>
            <a:picLocks noChangeAspect="1" noChangeArrowheads="1" noCrop="1"/>
          </p:cNvPicPr>
          <p:nvPr/>
        </p:nvPicPr>
        <p:blipFill>
          <a:blip r:embed="rId2"/>
          <a:srcRect/>
          <a:stretch>
            <a:fillRect/>
          </a:stretch>
        </p:blipFill>
        <p:spPr bwMode="auto">
          <a:xfrm>
            <a:off x="6521887" y="1533772"/>
            <a:ext cx="2411744" cy="1926944"/>
          </a:xfrm>
          <a:prstGeom prst="rect">
            <a:avLst/>
          </a:prstGeom>
          <a:noFill/>
        </p:spPr>
      </p:pic>
    </p:spTree>
    <p:extLst>
      <p:ext uri="{BB962C8B-B14F-4D97-AF65-F5344CB8AC3E}">
        <p14:creationId xmlns:p14="http://schemas.microsoft.com/office/powerpoint/2010/main" val="29625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par>
                          <p:cTn id="24" fill="hold">
                            <p:stCondLst>
                              <p:cond delay="5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5"/>
          <p:cNvSpPr txBox="1">
            <a:spLocks/>
          </p:cNvSpPr>
          <p:nvPr/>
        </p:nvSpPr>
        <p:spPr>
          <a:xfrm>
            <a:off x="779172" y="476672"/>
            <a:ext cx="8364828" cy="678806"/>
          </a:xfrm>
          <a:prstGeom prst="rect">
            <a:avLst/>
          </a:prstGeom>
          <a:effectLst/>
        </p:spPr>
        <p:txBody>
          <a:bodyPr vert="horz" lIns="68580" tIns="34290" rIns="68580" bIns="3429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a:solidFill>
                  <a:srgbClr val="8238BA"/>
                </a:solidFill>
              </a:rPr>
              <a:t>Преимущества модели «Перевёрнутого класса»</a:t>
            </a:r>
          </a:p>
        </p:txBody>
      </p:sp>
      <p:graphicFrame>
        <p:nvGraphicFramePr>
          <p:cNvPr id="9" name="Схема 8"/>
          <p:cNvGraphicFramePr/>
          <p:nvPr>
            <p:extLst>
              <p:ext uri="{D42A27DB-BD31-4B8C-83A1-F6EECF244321}">
                <p14:modId xmlns:p14="http://schemas.microsoft.com/office/powerpoint/2010/main" val="3346513964"/>
              </p:ext>
            </p:extLst>
          </p:nvPr>
        </p:nvGraphicFramePr>
        <p:xfrm>
          <a:off x="1371600" y="1155478"/>
          <a:ext cx="7175020" cy="5009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1907704" y="5373216"/>
            <a:ext cx="6974457" cy="923330"/>
          </a:xfrm>
          <a:prstGeom prst="rect">
            <a:avLst/>
          </a:prstGeom>
        </p:spPr>
        <p:txBody>
          <a:bodyPr wrap="square">
            <a:spAutoFit/>
          </a:bodyPr>
          <a:lstStyle/>
          <a:p>
            <a:pPr lvl="0"/>
            <a:r>
              <a:rPr lang="ru-RU" dirty="0"/>
              <a:t>- использование образовательных возможностей сети Интернет, общение между учащимися способствуют формированию ключевых компетенций</a:t>
            </a:r>
          </a:p>
        </p:txBody>
      </p:sp>
    </p:spTree>
    <p:extLst>
      <p:ext uri="{BB962C8B-B14F-4D97-AF65-F5344CB8AC3E}">
        <p14:creationId xmlns:p14="http://schemas.microsoft.com/office/powerpoint/2010/main" val="396477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D4F1915-8D8C-4032-970A-7CBEA261A5E8}"/>
                                            </p:graphicEl>
                                          </p:spTgt>
                                        </p:tgtEl>
                                        <p:attrNameLst>
                                          <p:attrName>style.visibility</p:attrName>
                                        </p:attrNameLst>
                                      </p:cBhvr>
                                      <p:to>
                                        <p:strVal val="visible"/>
                                      </p:to>
                                    </p:set>
                                    <p:animEffect transition="in" filter="fade">
                                      <p:cBhvr>
                                        <p:cTn id="7" dur="2000"/>
                                        <p:tgtEl>
                                          <p:spTgt spid="9">
                                            <p:graphicEl>
                                              <a:dgm id="{0D4F1915-8D8C-4032-970A-7CBEA261A5E8}"/>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graphicEl>
                                              <a:dgm id="{BF627A48-1FCE-49B8-95BF-8720AD14E17B}"/>
                                            </p:graphicEl>
                                          </p:spTgt>
                                        </p:tgtEl>
                                        <p:attrNameLst>
                                          <p:attrName>style.visibility</p:attrName>
                                        </p:attrNameLst>
                                      </p:cBhvr>
                                      <p:to>
                                        <p:strVal val="visible"/>
                                      </p:to>
                                    </p:set>
                                    <p:animEffect transition="in" filter="fade">
                                      <p:cBhvr>
                                        <p:cTn id="11" dur="2000"/>
                                        <p:tgtEl>
                                          <p:spTgt spid="9">
                                            <p:graphicEl>
                                              <a:dgm id="{BF627A48-1FCE-49B8-95BF-8720AD14E17B}"/>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graphicEl>
                                              <a:dgm id="{2DB9D03C-64A1-4404-91DD-AC2A8F045717}"/>
                                            </p:graphicEl>
                                          </p:spTgt>
                                        </p:tgtEl>
                                        <p:attrNameLst>
                                          <p:attrName>style.visibility</p:attrName>
                                        </p:attrNameLst>
                                      </p:cBhvr>
                                      <p:to>
                                        <p:strVal val="visible"/>
                                      </p:to>
                                    </p:set>
                                    <p:animEffect transition="in" filter="fade">
                                      <p:cBhvr>
                                        <p:cTn id="15" dur="2000"/>
                                        <p:tgtEl>
                                          <p:spTgt spid="9">
                                            <p:graphicEl>
                                              <a:dgm id="{2DB9D03C-64A1-4404-91DD-AC2A8F045717}"/>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graphicEl>
                                              <a:dgm id="{842CA97F-1F55-4BE7-A75A-B1C90C07E4DA}"/>
                                            </p:graphicEl>
                                          </p:spTgt>
                                        </p:tgtEl>
                                        <p:attrNameLst>
                                          <p:attrName>style.visibility</p:attrName>
                                        </p:attrNameLst>
                                      </p:cBhvr>
                                      <p:to>
                                        <p:strVal val="visible"/>
                                      </p:to>
                                    </p:set>
                                    <p:animEffect transition="in" filter="fade">
                                      <p:cBhvr>
                                        <p:cTn id="19" dur="2000"/>
                                        <p:tgtEl>
                                          <p:spTgt spid="9">
                                            <p:graphicEl>
                                              <a:dgm id="{842CA97F-1F55-4BE7-A75A-B1C90C07E4DA}"/>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
                                            <p:graphicEl>
                                              <a:dgm id="{25D17889-3F99-4458-8A54-8C0C4555B69E}"/>
                                            </p:graphicEl>
                                          </p:spTgt>
                                        </p:tgtEl>
                                        <p:attrNameLst>
                                          <p:attrName>style.visibility</p:attrName>
                                        </p:attrNameLst>
                                      </p:cBhvr>
                                      <p:to>
                                        <p:strVal val="visible"/>
                                      </p:to>
                                    </p:set>
                                    <p:animEffect transition="in" filter="fade">
                                      <p:cBhvr>
                                        <p:cTn id="23" dur="2000"/>
                                        <p:tgtEl>
                                          <p:spTgt spid="9">
                                            <p:graphicEl>
                                              <a:dgm id="{25D17889-3F99-4458-8A54-8C0C4555B69E}"/>
                                            </p:graphic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
                                            <p:graphicEl>
                                              <a:dgm id="{6E560286-43C0-4ABB-9904-DA82D8BF3777}"/>
                                            </p:graphicEl>
                                          </p:spTgt>
                                        </p:tgtEl>
                                        <p:attrNameLst>
                                          <p:attrName>style.visibility</p:attrName>
                                        </p:attrNameLst>
                                      </p:cBhvr>
                                      <p:to>
                                        <p:strVal val="visible"/>
                                      </p:to>
                                    </p:set>
                                    <p:animEffect transition="in" filter="fade">
                                      <p:cBhvr>
                                        <p:cTn id="27" dur="2000"/>
                                        <p:tgtEl>
                                          <p:spTgt spid="9">
                                            <p:graphicEl>
                                              <a:dgm id="{6E560286-43C0-4ABB-9904-DA82D8BF3777}"/>
                                            </p:graphic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
                                            <p:graphicEl>
                                              <a:dgm id="{959AFF41-F6EF-4262-BD11-28776B129969}"/>
                                            </p:graphicEl>
                                          </p:spTgt>
                                        </p:tgtEl>
                                        <p:attrNameLst>
                                          <p:attrName>style.visibility</p:attrName>
                                        </p:attrNameLst>
                                      </p:cBhvr>
                                      <p:to>
                                        <p:strVal val="visible"/>
                                      </p:to>
                                    </p:set>
                                    <p:animEffect transition="in" filter="fade">
                                      <p:cBhvr>
                                        <p:cTn id="31" dur="2000"/>
                                        <p:tgtEl>
                                          <p:spTgt spid="9">
                                            <p:graphicEl>
                                              <a:dgm id="{959AFF41-F6EF-4262-BD11-28776B129969}"/>
                                            </p:graphic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9">
                                            <p:graphicEl>
                                              <a:dgm id="{45BB5FEE-BE56-44B9-862C-8FF25A93F745}"/>
                                            </p:graphicEl>
                                          </p:spTgt>
                                        </p:tgtEl>
                                        <p:attrNameLst>
                                          <p:attrName>style.visibility</p:attrName>
                                        </p:attrNameLst>
                                      </p:cBhvr>
                                      <p:to>
                                        <p:strVal val="visible"/>
                                      </p:to>
                                    </p:set>
                                    <p:animEffect transition="in" filter="fade">
                                      <p:cBhvr>
                                        <p:cTn id="35" dur="2000"/>
                                        <p:tgtEl>
                                          <p:spTgt spid="9">
                                            <p:graphicEl>
                                              <a:dgm id="{45BB5FEE-BE56-44B9-862C-8FF25A93F745}"/>
                                            </p:graphicEl>
                                          </p:spTgt>
                                        </p:tgtEl>
                                      </p:cBhvr>
                                    </p:animEffect>
                                  </p:childTnLst>
                                </p:cTn>
                              </p:par>
                            </p:childTnLst>
                          </p:cTn>
                        </p:par>
                        <p:par>
                          <p:cTn id="36" fill="hold">
                            <p:stCondLst>
                              <p:cond delay="16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5"/>
          <p:cNvSpPr txBox="1">
            <a:spLocks/>
          </p:cNvSpPr>
          <p:nvPr/>
        </p:nvSpPr>
        <p:spPr>
          <a:xfrm>
            <a:off x="1115616" y="323092"/>
            <a:ext cx="7560840" cy="747335"/>
          </a:xfrm>
          <a:prstGeom prst="rect">
            <a:avLst/>
          </a:prstGeom>
          <a:effectLst/>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dirty="0">
                <a:solidFill>
                  <a:srgbClr val="8238BA"/>
                </a:solidFill>
              </a:rPr>
              <a:t>П</a:t>
            </a:r>
            <a:r>
              <a:rPr lang="ru-RU" sz="2400" dirty="0" smtClean="0">
                <a:solidFill>
                  <a:srgbClr val="8238BA"/>
                </a:solidFill>
              </a:rPr>
              <a:t>репятствия </a:t>
            </a:r>
            <a:r>
              <a:rPr lang="ru-RU" sz="2400" dirty="0">
                <a:solidFill>
                  <a:srgbClr val="8238BA"/>
                </a:solidFill>
              </a:rPr>
              <a:t>и ограничения по применению модели «Перевернутого класса</a:t>
            </a:r>
            <a:r>
              <a:rPr lang="ru-RU" sz="2400" dirty="0" smtClean="0">
                <a:solidFill>
                  <a:srgbClr val="8238BA"/>
                </a:solidFill>
              </a:rPr>
              <a:t>» </a:t>
            </a:r>
            <a:endParaRPr lang="ru-RU" sz="2400" dirty="0">
              <a:solidFill>
                <a:srgbClr val="8238BA"/>
              </a:solidFill>
            </a:endParaRPr>
          </a:p>
        </p:txBody>
      </p:sp>
      <p:sp>
        <p:nvSpPr>
          <p:cNvPr id="3" name="Прямоугольник 2"/>
          <p:cNvSpPr/>
          <p:nvPr/>
        </p:nvSpPr>
        <p:spPr>
          <a:xfrm>
            <a:off x="1489763" y="1070427"/>
            <a:ext cx="4827696" cy="1569660"/>
          </a:xfrm>
          <a:prstGeom prst="rect">
            <a:avLst/>
          </a:prstGeom>
        </p:spPr>
        <p:txBody>
          <a:bodyPr wrap="square">
            <a:spAutoFit/>
          </a:bodyPr>
          <a:lstStyle/>
          <a:p>
            <a:pPr marL="342900" indent="-342900">
              <a:buFontTx/>
              <a:buChar char="-"/>
            </a:pPr>
            <a:r>
              <a:rPr lang="ru-RU" sz="1600" dirty="0" smtClean="0"/>
              <a:t>стереотипы</a:t>
            </a:r>
            <a:r>
              <a:rPr lang="ru-RU" sz="1600" dirty="0"/>
              <a:t>, которые сложились у педагогов и руководителей относительно того, как надо учить </a:t>
            </a:r>
            <a:r>
              <a:rPr lang="ru-RU" sz="1600" dirty="0" smtClean="0"/>
              <a:t>детей;</a:t>
            </a:r>
          </a:p>
          <a:p>
            <a:pPr marL="342900" indent="-342900">
              <a:buFontTx/>
              <a:buChar char="-"/>
            </a:pPr>
            <a:r>
              <a:rPr lang="ru-RU" sz="1600" dirty="0" smtClean="0"/>
              <a:t>не </a:t>
            </a:r>
            <a:r>
              <a:rPr lang="ru-RU" sz="1600" dirty="0"/>
              <a:t>все обучающиеся имеют технические возможности для изучения теории посредством </a:t>
            </a:r>
            <a:r>
              <a:rPr lang="ru-RU" sz="1600" dirty="0" smtClean="0"/>
              <a:t>сети Интернет</a:t>
            </a:r>
            <a:r>
              <a:rPr lang="ru-RU" sz="1600" dirty="0"/>
              <a:t>.</a:t>
            </a:r>
          </a:p>
        </p:txBody>
      </p:sp>
      <p:pic>
        <p:nvPicPr>
          <p:cNvPr id="4"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125" y="5040114"/>
            <a:ext cx="1728192" cy="1016584"/>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96759"/>
            <a:ext cx="1621870" cy="101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5"/>
          <p:cNvSpPr txBox="1">
            <a:spLocks/>
          </p:cNvSpPr>
          <p:nvPr/>
        </p:nvSpPr>
        <p:spPr>
          <a:xfrm>
            <a:off x="1448866" y="3459121"/>
            <a:ext cx="7128792" cy="472803"/>
          </a:xfrm>
          <a:prstGeom prst="rect">
            <a:avLst/>
          </a:prstGeom>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smtClean="0">
                <a:solidFill>
                  <a:srgbClr val="8238BA"/>
                </a:solidFill>
              </a:rPr>
              <a:t>Рекомендации по организации обучения</a:t>
            </a:r>
            <a:endParaRPr lang="ru-RU" sz="3200" dirty="0">
              <a:solidFill>
                <a:srgbClr val="8238BA"/>
              </a:solidFill>
            </a:endParaRPr>
          </a:p>
        </p:txBody>
      </p:sp>
      <p:sp>
        <p:nvSpPr>
          <p:cNvPr id="7" name="Прямоугольник 6"/>
          <p:cNvSpPr/>
          <p:nvPr/>
        </p:nvSpPr>
        <p:spPr>
          <a:xfrm>
            <a:off x="1276510" y="4487038"/>
            <a:ext cx="5254202" cy="1569660"/>
          </a:xfrm>
          <a:prstGeom prst="rect">
            <a:avLst/>
          </a:prstGeom>
        </p:spPr>
        <p:txBody>
          <a:bodyPr wrap="square">
            <a:spAutoFit/>
          </a:bodyPr>
          <a:lstStyle/>
          <a:p>
            <a:pPr marL="342900" lvl="0" indent="-342900">
              <a:buFontTx/>
              <a:buChar char="-"/>
            </a:pPr>
            <a:r>
              <a:rPr lang="ru-RU" sz="1600" dirty="0" smtClean="0"/>
              <a:t>каждое </a:t>
            </a:r>
            <a:r>
              <a:rPr lang="ru-RU" sz="1600" dirty="0"/>
              <a:t>учебное видео </a:t>
            </a:r>
            <a:r>
              <a:rPr lang="ru-RU" sz="1600" dirty="0" smtClean="0"/>
              <a:t>следует </a:t>
            </a:r>
            <a:r>
              <a:rPr lang="ru-RU" sz="1600" dirty="0"/>
              <a:t>сопровождать </a:t>
            </a:r>
            <a:r>
              <a:rPr lang="ru-RU" sz="1600" dirty="0" smtClean="0"/>
              <a:t>чёткими </a:t>
            </a:r>
            <a:r>
              <a:rPr lang="ru-RU" sz="1600" dirty="0"/>
              <a:t>учебными целями и поэтапной </a:t>
            </a:r>
            <a:r>
              <a:rPr lang="ru-RU" sz="1600" dirty="0" smtClean="0"/>
              <a:t>инструкцией;</a:t>
            </a:r>
          </a:p>
          <a:p>
            <a:pPr marL="342900" lvl="0" indent="-342900">
              <a:buFontTx/>
              <a:buChar char="-"/>
            </a:pPr>
            <a:r>
              <a:rPr lang="ru-RU" sz="1600" dirty="0" smtClean="0"/>
              <a:t>к каждому учебному </a:t>
            </a:r>
            <a:r>
              <a:rPr lang="ru-RU" sz="1600" dirty="0"/>
              <a:t>видео </a:t>
            </a:r>
            <a:r>
              <a:rPr lang="ru-RU" sz="1600" dirty="0" smtClean="0"/>
              <a:t>необходимо давать задания;</a:t>
            </a:r>
            <a:endParaRPr lang="ru-RU" sz="1600" dirty="0"/>
          </a:p>
          <a:p>
            <a:pPr marL="342900" lvl="0" indent="-342900">
              <a:buFontTx/>
              <a:buChar char="-"/>
            </a:pPr>
            <a:r>
              <a:rPr lang="ru-RU" sz="1600" dirty="0" smtClean="0"/>
              <a:t>привлекать </a:t>
            </a:r>
            <a:r>
              <a:rPr lang="ru-RU" sz="1600" dirty="0"/>
              <a:t>учеников к написанию конспектов или небольших заметок по просмотренному видео.</a:t>
            </a:r>
          </a:p>
        </p:txBody>
      </p:sp>
    </p:spTree>
    <p:extLst>
      <p:ext uri="{BB962C8B-B14F-4D97-AF65-F5344CB8AC3E}">
        <p14:creationId xmlns:p14="http://schemas.microsoft.com/office/powerpoint/2010/main" val="90209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404664"/>
            <a:ext cx="3312368" cy="1938992"/>
          </a:xfrm>
          <a:prstGeom prst="rect">
            <a:avLst/>
          </a:prstGeom>
          <a:noFill/>
        </p:spPr>
        <p:txBody>
          <a:bodyPr wrap="square">
            <a:spAutoFit/>
          </a:bodyPr>
          <a:lstStyle/>
          <a:p>
            <a:pPr algn="ctr" fontAlgn="auto">
              <a:spcBef>
                <a:spcPts val="0"/>
              </a:spcBef>
              <a:spcAft>
                <a:spcPts val="0"/>
              </a:spcAft>
              <a:defRPr/>
            </a:pPr>
            <a:r>
              <a:rPr lang="ru-RU" sz="2400" b="1" i="1" dirty="0">
                <a:solidFill>
                  <a:srgbClr val="002060"/>
                </a:solidFill>
                <a:latin typeface="Monotype Corsiva" pitchFamily="66" charset="0"/>
              </a:rPr>
              <a:t>«Единственный    путь </a:t>
            </a:r>
          </a:p>
          <a:p>
            <a:pPr algn="ctr" fontAlgn="auto">
              <a:spcBef>
                <a:spcPts val="0"/>
              </a:spcBef>
              <a:spcAft>
                <a:spcPts val="0"/>
              </a:spcAft>
              <a:defRPr/>
            </a:pPr>
            <a:r>
              <a:rPr lang="ru-RU" sz="2400" b="1" i="1" dirty="0">
                <a:solidFill>
                  <a:srgbClr val="002060"/>
                </a:solidFill>
                <a:latin typeface="Monotype Corsiva" pitchFamily="66" charset="0"/>
              </a:rPr>
              <a:t>ведущий    к    знаниям  –                                                                                это   деятельность…»</a:t>
            </a:r>
            <a:br>
              <a:rPr lang="ru-RU" sz="2400" b="1" i="1" dirty="0">
                <a:solidFill>
                  <a:srgbClr val="002060"/>
                </a:solidFill>
                <a:latin typeface="Monotype Corsiva" pitchFamily="66" charset="0"/>
              </a:rPr>
            </a:br>
            <a:r>
              <a:rPr lang="ru-RU" sz="2400" b="1" i="1" dirty="0">
                <a:solidFill>
                  <a:srgbClr val="002060"/>
                </a:solidFill>
                <a:latin typeface="Monotype Corsiva" pitchFamily="66" charset="0"/>
              </a:rPr>
              <a:t>               </a:t>
            </a:r>
          </a:p>
          <a:p>
            <a:pPr algn="ctr" fontAlgn="auto">
              <a:spcBef>
                <a:spcPts val="0"/>
              </a:spcBef>
              <a:spcAft>
                <a:spcPts val="0"/>
              </a:spcAft>
              <a:defRPr/>
            </a:pPr>
            <a:r>
              <a:rPr lang="ru-RU" sz="2400" b="1" i="1" dirty="0">
                <a:solidFill>
                  <a:srgbClr val="002060"/>
                </a:solidFill>
                <a:latin typeface="Monotype Corsiva" pitchFamily="66" charset="0"/>
              </a:rPr>
              <a:t>                  Бернард Шоу</a:t>
            </a:r>
            <a:r>
              <a:rPr lang="ru-RU" sz="2400" dirty="0">
                <a:solidFill>
                  <a:srgbClr val="002060"/>
                </a:solidFill>
                <a:latin typeface="Monotype Corsiva" pitchFamily="66" charset="0"/>
              </a:rPr>
              <a:t> </a:t>
            </a:r>
          </a:p>
        </p:txBody>
      </p:sp>
      <p:pic>
        <p:nvPicPr>
          <p:cNvPr id="3" name="Picture 6" descr="задумался"/>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29139"/>
            <a:ext cx="1190228"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82803" y="2386410"/>
            <a:ext cx="7488832" cy="1938992"/>
          </a:xfrm>
          <a:prstGeom prst="rect">
            <a:avLst/>
          </a:prstGeom>
          <a:noFill/>
        </p:spPr>
        <p:txBody>
          <a:bodyPr wrap="square">
            <a:spAutoFit/>
          </a:bodyPr>
          <a:lstStyle/>
          <a:p>
            <a:pPr algn="just" fontAlgn="auto">
              <a:spcBef>
                <a:spcPts val="0"/>
              </a:spcBef>
              <a:spcAft>
                <a:spcPts val="0"/>
              </a:spcAft>
              <a:defRPr/>
            </a:pPr>
            <a:r>
              <a:rPr lang="ru-RU" sz="2400" b="1" dirty="0">
                <a:solidFill>
                  <a:srgbClr val="7030A0"/>
                </a:solidFill>
                <a:latin typeface="Monotype Corsiva" pitchFamily="66" charset="0"/>
              </a:rPr>
              <a:t>Активные методы обучения (АМО) </a:t>
            </a:r>
            <a:r>
              <a:rPr lang="ru-RU" sz="2400" b="1" dirty="0">
                <a:solidFill>
                  <a:srgbClr val="00B050"/>
                </a:solidFill>
                <a:latin typeface="Monotype Corsiva" pitchFamily="66" charset="0"/>
              </a:rPr>
              <a:t>– это методы, которые побуждают учащихся к активной мыслительной и практической деятельности в процессе овладения учебным материалом.</a:t>
            </a:r>
          </a:p>
          <a:p>
            <a:pPr fontAlgn="auto">
              <a:spcBef>
                <a:spcPts val="0"/>
              </a:spcBef>
              <a:spcAft>
                <a:spcPts val="0"/>
              </a:spcAft>
              <a:defRPr/>
            </a:pPr>
            <a:endParaRPr lang="ru-RU" sz="2400" dirty="0"/>
          </a:p>
        </p:txBody>
      </p:sp>
      <p:sp>
        <p:nvSpPr>
          <p:cNvPr id="5" name="Прямоугольник 4"/>
          <p:cNvSpPr/>
          <p:nvPr/>
        </p:nvSpPr>
        <p:spPr>
          <a:xfrm>
            <a:off x="1282803" y="3956070"/>
            <a:ext cx="7488832" cy="2123658"/>
          </a:xfrm>
          <a:prstGeom prst="rect">
            <a:avLst/>
          </a:prstGeom>
        </p:spPr>
        <p:txBody>
          <a:bodyPr wrap="square">
            <a:spAutoFit/>
          </a:bodyPr>
          <a:lstStyle/>
          <a:p>
            <a:pPr lvl="0"/>
            <a:r>
              <a:rPr lang="ru-RU" sz="2400" b="1" dirty="0">
                <a:solidFill>
                  <a:srgbClr val="00B0F0"/>
                </a:solidFill>
                <a:latin typeface="Monotype Corsiva" pitchFamily="66" charset="0"/>
              </a:rPr>
              <a:t>Активные методы </a:t>
            </a:r>
            <a:r>
              <a:rPr lang="ru-RU" sz="2400" b="1" i="1" dirty="0">
                <a:solidFill>
                  <a:srgbClr val="00B0F0"/>
                </a:solidFill>
                <a:latin typeface="Monotype Corsiva" pitchFamily="66" charset="0"/>
              </a:rPr>
              <a:t>обеспечивают многоуровневую и разностороннюю коммуникацию </a:t>
            </a:r>
            <a:r>
              <a:rPr lang="ru-RU" sz="2400" b="1" dirty="0">
                <a:solidFill>
                  <a:srgbClr val="00B0F0"/>
                </a:solidFill>
                <a:latin typeface="Monotype Corsiva" pitchFamily="66" charset="0"/>
              </a:rPr>
              <a:t>всех участников образовательного процесса, </a:t>
            </a:r>
            <a:r>
              <a:rPr lang="ru-RU" sz="2400" b="1" i="1" u="sng" dirty="0">
                <a:solidFill>
                  <a:srgbClr val="00B0F0"/>
                </a:solidFill>
                <a:latin typeface="Monotype Corsiva" pitchFamily="66" charset="0"/>
              </a:rPr>
              <a:t>строятся в основном на диалоге</a:t>
            </a:r>
            <a:r>
              <a:rPr lang="ru-RU" sz="2400" b="1" dirty="0">
                <a:solidFill>
                  <a:srgbClr val="00B0F0"/>
                </a:solidFill>
                <a:latin typeface="Monotype Corsiva" pitchFamily="66" charset="0"/>
              </a:rPr>
              <a:t>, предполагающем </a:t>
            </a:r>
            <a:r>
              <a:rPr lang="ru-RU" sz="2400" b="1" u="sng" dirty="0">
                <a:solidFill>
                  <a:srgbClr val="00B0F0"/>
                </a:solidFill>
                <a:latin typeface="Monotype Corsiva" pitchFamily="66" charset="0"/>
              </a:rPr>
              <a:t>свободный обмен мнениями </a:t>
            </a:r>
            <a:r>
              <a:rPr lang="ru-RU" sz="2400" b="1" dirty="0">
                <a:solidFill>
                  <a:srgbClr val="00B0F0"/>
                </a:solidFill>
                <a:latin typeface="Monotype Corsiva" pitchFamily="66" charset="0"/>
              </a:rPr>
              <a:t>о путях разрешения той или иной проблемы</a:t>
            </a:r>
            <a:r>
              <a:rPr lang="ru-RU" sz="3600" b="1" dirty="0">
                <a:solidFill>
                  <a:srgbClr val="00B0F0"/>
                </a:solidFill>
                <a:latin typeface="Monotype Corsiva" pitchFamily="66" charset="0"/>
              </a:rPr>
              <a:t>.</a:t>
            </a:r>
          </a:p>
        </p:txBody>
      </p:sp>
    </p:spTree>
    <p:extLst>
      <p:ext uri="{BB962C8B-B14F-4D97-AF65-F5344CB8AC3E}">
        <p14:creationId xmlns:p14="http://schemas.microsoft.com/office/powerpoint/2010/main" val="2931436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5"/>
          <p:cNvSpPr txBox="1">
            <a:spLocks/>
          </p:cNvSpPr>
          <p:nvPr/>
        </p:nvSpPr>
        <p:spPr>
          <a:xfrm>
            <a:off x="1366833" y="64992"/>
            <a:ext cx="5515003" cy="190643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smtClean="0">
                <a:solidFill>
                  <a:srgbClr val="8238BA"/>
                </a:solidFill>
              </a:rPr>
              <a:t>Требования, предъявляемые к </a:t>
            </a:r>
            <a:r>
              <a:rPr lang="ru-RU" sz="3200" dirty="0">
                <a:solidFill>
                  <a:srgbClr val="8238BA"/>
                </a:solidFill>
              </a:rPr>
              <a:t>обучению в рамках модели «</a:t>
            </a:r>
            <a:r>
              <a:rPr lang="ru-RU" sz="3200" dirty="0" smtClean="0">
                <a:solidFill>
                  <a:srgbClr val="8238BA"/>
                </a:solidFill>
              </a:rPr>
              <a:t>Перевёрнутого </a:t>
            </a:r>
            <a:r>
              <a:rPr lang="ru-RU" sz="3200" dirty="0">
                <a:solidFill>
                  <a:srgbClr val="8238BA"/>
                </a:solidFill>
              </a:rPr>
              <a:t>класса</a:t>
            </a:r>
            <a:r>
              <a:rPr lang="ru-RU" sz="3200" dirty="0" smtClean="0">
                <a:solidFill>
                  <a:srgbClr val="8238BA"/>
                </a:solidFill>
              </a:rPr>
              <a:t>»</a:t>
            </a:r>
            <a:endParaRPr lang="ru-RU" sz="3200" dirty="0">
              <a:solidFill>
                <a:srgbClr val="8238BA"/>
              </a:solidFill>
            </a:endParaRPr>
          </a:p>
        </p:txBody>
      </p:sp>
      <p:pic>
        <p:nvPicPr>
          <p:cNvPr id="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564904"/>
            <a:ext cx="2448271" cy="238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563888" y="2420888"/>
            <a:ext cx="5193818" cy="3785652"/>
          </a:xfrm>
          <a:prstGeom prst="rect">
            <a:avLst/>
          </a:prstGeom>
        </p:spPr>
        <p:txBody>
          <a:bodyPr wrap="square">
            <a:spAutoFit/>
          </a:bodyPr>
          <a:lstStyle/>
          <a:p>
            <a:pPr lvl="0"/>
            <a:r>
              <a:rPr lang="ru-RU" sz="2000" dirty="0" smtClean="0"/>
              <a:t>- использовать </a:t>
            </a:r>
            <a:r>
              <a:rPr lang="ru-RU" sz="2000" dirty="0"/>
              <a:t>в процессе обучения технологические инструменты, а также «персонализировать учебное пространство для углубления знаний»;</a:t>
            </a:r>
          </a:p>
          <a:p>
            <a:pPr lvl="0"/>
            <a:r>
              <a:rPr lang="ru-RU" sz="2000" dirty="0" smtClean="0"/>
              <a:t>- понимать </a:t>
            </a:r>
            <a:r>
              <a:rPr lang="ru-RU" sz="2000" dirty="0"/>
              <a:t>специфику обучения в цифровом мире и действовать только безопасными и законными методами;</a:t>
            </a:r>
          </a:p>
          <a:p>
            <a:pPr lvl="0"/>
            <a:r>
              <a:rPr lang="ru-RU" sz="2000" dirty="0" smtClean="0"/>
              <a:t>- при </a:t>
            </a:r>
            <a:r>
              <a:rPr lang="ru-RU" sz="2000" dirty="0"/>
              <a:t>изучении материала учащийся должен мыслить критически;</a:t>
            </a:r>
          </a:p>
          <a:p>
            <a:pPr lvl="0"/>
            <a:r>
              <a:rPr lang="ru-RU" sz="2000" dirty="0" smtClean="0"/>
              <a:t>- важно </a:t>
            </a:r>
            <a:r>
              <a:rPr lang="ru-RU" sz="2000" dirty="0"/>
              <a:t>не только изучить </a:t>
            </a:r>
            <a:r>
              <a:rPr lang="ru-RU" sz="2000" dirty="0" smtClean="0"/>
              <a:t>материалы</a:t>
            </a:r>
            <a:r>
              <a:rPr lang="ru-RU" sz="2000" dirty="0"/>
              <a:t>, но и уметь «решать проблемы </a:t>
            </a:r>
            <a:r>
              <a:rPr lang="ru-RU" sz="2000" dirty="0" smtClean="0"/>
              <a:t>путём </a:t>
            </a:r>
            <a:r>
              <a:rPr lang="ru-RU" sz="2000" dirty="0"/>
              <a:t>создания новых решений».</a:t>
            </a:r>
          </a:p>
        </p:txBody>
      </p:sp>
    </p:spTree>
    <p:extLst>
      <p:ext uri="{BB962C8B-B14F-4D97-AF65-F5344CB8AC3E}">
        <p14:creationId xmlns:p14="http://schemas.microsoft.com/office/powerpoint/2010/main" val="26072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1835696" y="404664"/>
            <a:ext cx="5775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2400" dirty="0">
                <a:solidFill>
                  <a:srgbClr val="E22EA6"/>
                </a:solidFill>
              </a:rPr>
              <a:t>Последовательность усвоения понятий </a:t>
            </a:r>
          </a:p>
        </p:txBody>
      </p:sp>
      <p:sp>
        <p:nvSpPr>
          <p:cNvPr id="38917" name="Rectangle 5"/>
          <p:cNvSpPr>
            <a:spLocks noChangeArrowheads="1"/>
          </p:cNvSpPr>
          <p:nvPr/>
        </p:nvSpPr>
        <p:spPr bwMode="auto">
          <a:xfrm>
            <a:off x="468313" y="981075"/>
            <a:ext cx="820896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5085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buFontTx/>
              <a:buAutoNum type="arabicPeriod"/>
            </a:pPr>
            <a:r>
              <a:rPr lang="en-US">
                <a:latin typeface="Arial" panose="020B0604020202020204" pitchFamily="34" charset="0"/>
              </a:rPr>
              <a:t>Накопление фактов, характеристика явлений;</a:t>
            </a:r>
            <a:endParaRPr lang="ru-RU">
              <a:latin typeface="Arial" panose="020B0604020202020204" pitchFamily="34" charset="0"/>
            </a:endParaRPr>
          </a:p>
          <a:p>
            <a:pPr algn="ctr">
              <a:buFontTx/>
              <a:buAutoNum type="arabicPeriod"/>
            </a:pPr>
            <a:endParaRPr lang="en-US">
              <a:latin typeface="Arial" panose="020B0604020202020204" pitchFamily="34" charset="0"/>
            </a:endParaRPr>
          </a:p>
          <a:p>
            <a:pPr algn="ctr"/>
            <a:r>
              <a:rPr lang="en-US">
                <a:latin typeface="Arial" panose="020B0604020202020204" pitchFamily="34" charset="0"/>
              </a:rPr>
              <a:t>2. Общее представление о признаках явления;</a:t>
            </a:r>
            <a:endParaRPr lang="ru-RU">
              <a:latin typeface="Arial" panose="020B0604020202020204" pitchFamily="34" charset="0"/>
            </a:endParaRPr>
          </a:p>
          <a:p>
            <a:pPr algn="ctr"/>
            <a:endParaRPr lang="en-US">
              <a:latin typeface="Arial" panose="020B0604020202020204" pitchFamily="34" charset="0"/>
            </a:endParaRPr>
          </a:p>
          <a:p>
            <a:pPr algn="ctr"/>
            <a:r>
              <a:rPr lang="en-US">
                <a:latin typeface="Arial" panose="020B0604020202020204" pitchFamily="34" charset="0"/>
              </a:rPr>
              <a:t>3. Определение понятия или установление его характерных признаков;</a:t>
            </a:r>
            <a:endParaRPr lang="ru-RU">
              <a:latin typeface="Arial" panose="020B0604020202020204" pitchFamily="34" charset="0"/>
            </a:endParaRPr>
          </a:p>
          <a:p>
            <a:pPr algn="ctr"/>
            <a:endParaRPr lang="en-US">
              <a:latin typeface="Arial" panose="020B0604020202020204" pitchFamily="34" charset="0"/>
            </a:endParaRPr>
          </a:p>
          <a:p>
            <a:pPr algn="ctr"/>
            <a:r>
              <a:rPr lang="en-US">
                <a:latin typeface="Arial" panose="020B0604020202020204" pitchFamily="34" charset="0"/>
              </a:rPr>
              <a:t>4. Закрепление существенных признаков понятия или его определения;</a:t>
            </a:r>
            <a:endParaRPr lang="ru-RU">
              <a:latin typeface="Arial" panose="020B0604020202020204" pitchFamily="34" charset="0"/>
            </a:endParaRPr>
          </a:p>
          <a:p>
            <a:pPr algn="ctr"/>
            <a:endParaRPr lang="en-US">
              <a:latin typeface="Arial" panose="020B0604020202020204" pitchFamily="34" charset="0"/>
            </a:endParaRPr>
          </a:p>
          <a:p>
            <a:pPr algn="ctr"/>
            <a:r>
              <a:rPr lang="en-US">
                <a:latin typeface="Arial" panose="020B0604020202020204" pitchFamily="34" charset="0"/>
              </a:rPr>
              <a:t>5. Применение понятия при анализе конкретного явления;</a:t>
            </a:r>
            <a:endParaRPr lang="ru-RU">
              <a:latin typeface="Arial" panose="020B0604020202020204" pitchFamily="34" charset="0"/>
            </a:endParaRPr>
          </a:p>
          <a:p>
            <a:pPr algn="ctr"/>
            <a:endParaRPr lang="en-US">
              <a:latin typeface="Arial" panose="020B0604020202020204" pitchFamily="34" charset="0"/>
            </a:endParaRPr>
          </a:p>
          <a:p>
            <a:pPr algn="ctr"/>
            <a:r>
              <a:rPr lang="en-US">
                <a:latin typeface="Arial" panose="020B0604020202020204" pitchFamily="34" charset="0"/>
              </a:rPr>
              <a:t>6. Дальнейшее развития понятия, обогащение его новыми признаками.</a:t>
            </a:r>
          </a:p>
        </p:txBody>
      </p:sp>
    </p:spTree>
    <p:extLst>
      <p:ext uri="{BB962C8B-B14F-4D97-AF65-F5344CB8AC3E}">
        <p14:creationId xmlns:p14="http://schemas.microsoft.com/office/powerpoint/2010/main" val="3779718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620688"/>
            <a:ext cx="4572000" cy="718017"/>
          </a:xfrm>
          <a:prstGeom prst="rect">
            <a:avLst/>
          </a:prstGeom>
        </p:spPr>
        <p:txBody>
          <a:bodyPr>
            <a:spAutoFit/>
          </a:bodyPr>
          <a:lstStyle/>
          <a:p>
            <a:pPr>
              <a:lnSpc>
                <a:spcPct val="107000"/>
              </a:lnSpc>
              <a:spcAft>
                <a:spcPts val="800"/>
              </a:spcAft>
            </a:pPr>
            <a:r>
              <a:rPr lang="ru-RU" sz="2000" b="1" dirty="0">
                <a:latin typeface="Calibri" panose="020F0502020204030204" pitchFamily="34" charset="0"/>
                <a:ea typeface="Calibri" panose="020F0502020204030204" pitchFamily="34" charset="0"/>
                <a:cs typeface="Times New Roman" panose="02020603050405020304" pitchFamily="18" charset="0"/>
              </a:rPr>
              <a:t>«К</a:t>
            </a:r>
            <a:r>
              <a:rPr lang="ru-RU" b="1" dirty="0">
                <a:latin typeface="Calibri" panose="020F0502020204030204" pitchFamily="34" charset="0"/>
                <a:ea typeface="Calibri" panose="020F0502020204030204" pitchFamily="34" charset="0"/>
                <a:cs typeface="Times New Roman" panose="02020603050405020304" pitchFamily="18" charset="0"/>
              </a:rPr>
              <a:t>УБИК </a:t>
            </a:r>
            <a:r>
              <a:rPr lang="ru-RU" sz="2000" b="1" dirty="0">
                <a:latin typeface="Calibri" panose="020F0502020204030204" pitchFamily="34" charset="0"/>
                <a:ea typeface="Calibri" panose="020F0502020204030204" pitchFamily="34" charset="0"/>
                <a:cs typeface="Times New Roman" panose="02020603050405020304" pitchFamily="18" charset="0"/>
              </a:rPr>
              <a:t>Б</a:t>
            </a:r>
            <a:r>
              <a:rPr lang="ru-RU" b="1" dirty="0">
                <a:latin typeface="Calibri" panose="020F0502020204030204" pitchFamily="34" charset="0"/>
                <a:ea typeface="Calibri" panose="020F0502020204030204" pitchFamily="34" charset="0"/>
                <a:cs typeface="Times New Roman" panose="02020603050405020304" pitchFamily="18" charset="0"/>
              </a:rPr>
              <a:t>ЛУМА</a:t>
            </a:r>
            <a:r>
              <a:rPr lang="ru-RU" sz="2000" b="1" dirty="0">
                <a:latin typeface="Calibri" panose="020F0502020204030204" pitchFamily="34" charset="0"/>
                <a:ea typeface="Calibri" panose="020F0502020204030204" pitchFamily="34" charset="0"/>
                <a:cs typeface="Times New Roman" panose="02020603050405020304" pitchFamily="18" charset="0"/>
              </a:rPr>
              <a:t>» – </a:t>
            </a:r>
            <a:r>
              <a:rPr lang="ru-RU" b="1" dirty="0">
                <a:latin typeface="Calibri" panose="020F0502020204030204" pitchFamily="34" charset="0"/>
                <a:ea typeface="Calibri" panose="020F0502020204030204" pitchFamily="34" charset="0"/>
                <a:cs typeface="Times New Roman" panose="02020603050405020304" pitchFamily="18" charset="0"/>
              </a:rPr>
              <a:t>ПРИЕМ ТЕХНОЛОГИИ КРИТИЧЕСКОГО МЫШЛЕНИЯ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282" y="1484784"/>
            <a:ext cx="2743835" cy="2559685"/>
          </a:xfrm>
          <a:prstGeom prst="rect">
            <a:avLst/>
          </a:prstGeom>
          <a:noFill/>
          <a:ln>
            <a:noFill/>
          </a:ln>
        </p:spPr>
      </p:pic>
      <p:pic>
        <p:nvPicPr>
          <p:cNvPr id="4" name="Рисунок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429000"/>
            <a:ext cx="3936365" cy="2780030"/>
          </a:xfrm>
          <a:prstGeom prst="rect">
            <a:avLst/>
          </a:prstGeom>
          <a:noFill/>
          <a:ln>
            <a:noFill/>
          </a:ln>
        </p:spPr>
      </p:pic>
    </p:spTree>
    <p:extLst>
      <p:ext uri="{BB962C8B-B14F-4D97-AF65-F5344CB8AC3E}">
        <p14:creationId xmlns:p14="http://schemas.microsoft.com/office/powerpoint/2010/main" val="3876125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ext Box 5"/>
          <p:cNvSpPr txBox="1">
            <a:spLocks noChangeArrowheads="1"/>
          </p:cNvSpPr>
          <p:nvPr/>
        </p:nvSpPr>
        <p:spPr bwMode="auto">
          <a:xfrm>
            <a:off x="1692275" y="260350"/>
            <a:ext cx="46454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800" dirty="0">
                <a:solidFill>
                  <a:srgbClr val="E22EA6"/>
                </a:solidFill>
              </a:rPr>
              <a:t>Типология учебных вопросов</a:t>
            </a:r>
          </a:p>
        </p:txBody>
      </p:sp>
      <p:sp>
        <p:nvSpPr>
          <p:cNvPr id="40966" name="Rectangle 6"/>
          <p:cNvSpPr>
            <a:spLocks noChangeArrowheads="1"/>
          </p:cNvSpPr>
          <p:nvPr/>
        </p:nvSpPr>
        <p:spPr bwMode="auto">
          <a:xfrm>
            <a:off x="1115616" y="692696"/>
            <a:ext cx="7846005" cy="567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28600" algn="l"/>
                <a:tab pos="457200" algn="l"/>
              </a:tabLst>
              <a:defRPr sz="2400">
                <a:solidFill>
                  <a:schemeClr val="tx1"/>
                </a:solidFill>
                <a:latin typeface="Times New Roman" panose="02020603050405020304" pitchFamily="18" charset="0"/>
              </a:defRPr>
            </a:lvl1pPr>
            <a:lvl2pPr>
              <a:tabLst>
                <a:tab pos="228600" algn="l"/>
                <a:tab pos="457200" algn="l"/>
              </a:tabLst>
              <a:defRPr sz="2400">
                <a:solidFill>
                  <a:schemeClr val="tx1"/>
                </a:solidFill>
                <a:latin typeface="Times New Roman" panose="02020603050405020304" pitchFamily="18" charset="0"/>
              </a:defRPr>
            </a:lvl2pPr>
            <a:lvl3pPr>
              <a:tabLst>
                <a:tab pos="228600" algn="l"/>
                <a:tab pos="457200" algn="l"/>
              </a:tabLst>
              <a:defRPr sz="2400">
                <a:solidFill>
                  <a:schemeClr val="tx1"/>
                </a:solidFill>
                <a:latin typeface="Times New Roman" panose="02020603050405020304" pitchFamily="18" charset="0"/>
              </a:defRPr>
            </a:lvl3pPr>
            <a:lvl4pPr>
              <a:tabLst>
                <a:tab pos="228600" algn="l"/>
                <a:tab pos="457200" algn="l"/>
              </a:tabLst>
              <a:defRPr sz="2400">
                <a:solidFill>
                  <a:schemeClr val="tx1"/>
                </a:solidFill>
                <a:latin typeface="Times New Roman" panose="02020603050405020304" pitchFamily="18" charset="0"/>
              </a:defRPr>
            </a:lvl4pPr>
            <a:lvl5pPr>
              <a:tabLst>
                <a:tab pos="228600" algn="l"/>
                <a:tab pos="457200" algn="l"/>
              </a:tabLst>
              <a:defRPr sz="2400">
                <a:solidFill>
                  <a:schemeClr val="tx1"/>
                </a:solidFill>
                <a:latin typeface="Times New Roman" panose="02020603050405020304" pitchFamily="18" charset="0"/>
              </a:defRPr>
            </a:lvl5pPr>
            <a:lvl6pPr fontAlgn="base">
              <a:spcBef>
                <a:spcPct val="0"/>
              </a:spcBef>
              <a:spcAft>
                <a:spcPct val="0"/>
              </a:spcAft>
              <a:tabLst>
                <a:tab pos="228600" algn="l"/>
                <a:tab pos="457200" algn="l"/>
              </a:tabLst>
              <a:defRPr sz="2400">
                <a:solidFill>
                  <a:schemeClr val="tx1"/>
                </a:solidFill>
                <a:latin typeface="Times New Roman" panose="02020603050405020304" pitchFamily="18" charset="0"/>
              </a:defRPr>
            </a:lvl6pPr>
            <a:lvl7pPr fontAlgn="base">
              <a:spcBef>
                <a:spcPct val="0"/>
              </a:spcBef>
              <a:spcAft>
                <a:spcPct val="0"/>
              </a:spcAft>
              <a:tabLst>
                <a:tab pos="228600" algn="l"/>
                <a:tab pos="457200" algn="l"/>
              </a:tabLst>
              <a:defRPr sz="2400">
                <a:solidFill>
                  <a:schemeClr val="tx1"/>
                </a:solidFill>
                <a:latin typeface="Times New Roman" panose="02020603050405020304" pitchFamily="18" charset="0"/>
              </a:defRPr>
            </a:lvl7pPr>
            <a:lvl8pPr fontAlgn="base">
              <a:spcBef>
                <a:spcPct val="0"/>
              </a:spcBef>
              <a:spcAft>
                <a:spcPct val="0"/>
              </a:spcAft>
              <a:tabLst>
                <a:tab pos="228600" algn="l"/>
                <a:tab pos="457200" algn="l"/>
              </a:tabLst>
              <a:defRPr sz="2400">
                <a:solidFill>
                  <a:schemeClr val="tx1"/>
                </a:solidFill>
                <a:latin typeface="Times New Roman" panose="02020603050405020304" pitchFamily="18" charset="0"/>
              </a:defRPr>
            </a:lvl8pPr>
            <a:lvl9pPr fontAlgn="base">
              <a:spcBef>
                <a:spcPct val="0"/>
              </a:spcBef>
              <a:spcAft>
                <a:spcPct val="0"/>
              </a:spcAft>
              <a:tabLst>
                <a:tab pos="228600" algn="l"/>
                <a:tab pos="457200" algn="l"/>
              </a:tabLst>
              <a:defRPr sz="2400">
                <a:solidFill>
                  <a:schemeClr val="tx1"/>
                </a:solidFill>
                <a:latin typeface="Times New Roman" panose="02020603050405020304" pitchFamily="18" charset="0"/>
              </a:defRPr>
            </a:lvl9pPr>
          </a:lstStyle>
          <a:p>
            <a:pPr algn="ctr"/>
            <a:endParaRPr lang="en-US" sz="3200" dirty="0">
              <a:latin typeface="Arial" panose="020B0604020202020204" pitchFamily="34" charset="0"/>
            </a:endParaRPr>
          </a:p>
          <a:p>
            <a:pPr algn="ctr"/>
            <a:r>
              <a:rPr lang="en-US" sz="2000" b="1" dirty="0" err="1">
                <a:latin typeface="Arial" panose="020B0604020202020204" pitchFamily="34" charset="0"/>
              </a:rPr>
              <a:t>Простые</a:t>
            </a:r>
            <a:r>
              <a:rPr lang="en-US" sz="2000" b="1" dirty="0">
                <a:latin typeface="Arial" panose="020B0604020202020204" pitchFamily="34" charset="0"/>
              </a:rPr>
              <a:t>  (</a:t>
            </a:r>
            <a:r>
              <a:rPr lang="en-US" sz="2000" b="1" dirty="0" err="1">
                <a:latin typeface="Arial" panose="020B0604020202020204" pitchFamily="34" charset="0"/>
              </a:rPr>
              <a:t>фактические</a:t>
            </a:r>
            <a:r>
              <a:rPr lang="en-US" sz="2000" b="1" dirty="0">
                <a:latin typeface="Arial" panose="020B0604020202020204" pitchFamily="34" charset="0"/>
              </a:rPr>
              <a:t>) </a:t>
            </a:r>
            <a:r>
              <a:rPr lang="en-US" sz="2000" b="1" dirty="0" err="1">
                <a:latin typeface="Arial" panose="020B0604020202020204" pitchFamily="34" charset="0"/>
              </a:rPr>
              <a:t>вопросы</a:t>
            </a:r>
            <a:r>
              <a:rPr lang="en-US" sz="2000" dirty="0">
                <a:latin typeface="Arial" panose="020B0604020202020204" pitchFamily="34" charset="0"/>
              </a:rPr>
              <a:t> </a:t>
            </a:r>
            <a:r>
              <a:rPr lang="en-US" sz="2000" dirty="0">
                <a:solidFill>
                  <a:srgbClr val="3333CC"/>
                </a:solidFill>
                <a:latin typeface="Arial" panose="020B0604020202020204" pitchFamily="34" charset="0"/>
              </a:rPr>
              <a:t>(</a:t>
            </a:r>
            <a:r>
              <a:rPr lang="en-US" sz="2000" dirty="0" err="1">
                <a:solidFill>
                  <a:srgbClr val="3333CC"/>
                </a:solidFill>
                <a:latin typeface="Arial" panose="020B0604020202020204" pitchFamily="34" charset="0"/>
              </a:rPr>
              <a:t>Что</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Кто</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Когда</a:t>
            </a:r>
            <a:r>
              <a:rPr lang="en-US" sz="2000" dirty="0">
                <a:solidFill>
                  <a:srgbClr val="3333CC"/>
                </a:solidFill>
                <a:latin typeface="Arial" panose="020B0604020202020204" pitchFamily="34" charset="0"/>
              </a:rPr>
              <a:t>…?);</a:t>
            </a:r>
            <a:endParaRPr lang="ru-RU" sz="2000" dirty="0">
              <a:solidFill>
                <a:srgbClr val="3333CC"/>
              </a:solidFill>
              <a:latin typeface="Arial" panose="020B0604020202020204" pitchFamily="34" charset="0"/>
            </a:endParaRPr>
          </a:p>
          <a:p>
            <a:pPr algn="ctr"/>
            <a:endParaRPr lang="en-US" sz="2000" dirty="0">
              <a:latin typeface="Arial" panose="020B0604020202020204" pitchFamily="34" charset="0"/>
            </a:endParaRPr>
          </a:p>
          <a:p>
            <a:pPr algn="ctr"/>
            <a:r>
              <a:rPr lang="en-US" sz="2000" b="1" dirty="0" err="1">
                <a:latin typeface="Arial" panose="020B0604020202020204" pitchFamily="34" charset="0"/>
              </a:rPr>
              <a:t>Уточняющие</a:t>
            </a:r>
            <a:r>
              <a:rPr lang="en-US" sz="2000" b="1" dirty="0">
                <a:latin typeface="Arial" panose="020B0604020202020204" pitchFamily="34" charset="0"/>
              </a:rPr>
              <a:t> </a:t>
            </a:r>
            <a:r>
              <a:rPr lang="en-US" sz="2000" b="1" dirty="0" err="1">
                <a:latin typeface="Arial" panose="020B0604020202020204" pitchFamily="34" charset="0"/>
              </a:rPr>
              <a:t>вопросы</a:t>
            </a:r>
            <a:r>
              <a:rPr lang="en-US" sz="2000" dirty="0">
                <a:latin typeface="Arial" panose="020B0604020202020204" pitchFamily="34" charset="0"/>
              </a:rPr>
              <a:t>  </a:t>
            </a:r>
            <a:r>
              <a:rPr lang="en-US" sz="2000" dirty="0">
                <a:solidFill>
                  <a:srgbClr val="3333CC"/>
                </a:solidFill>
                <a:latin typeface="Arial" panose="020B0604020202020204" pitchFamily="34" charset="0"/>
              </a:rPr>
              <a:t>(</a:t>
            </a:r>
            <a:r>
              <a:rPr lang="en-US" sz="2000" dirty="0" err="1">
                <a:solidFill>
                  <a:srgbClr val="3333CC"/>
                </a:solidFill>
                <a:latin typeface="Arial" panose="020B0604020202020204" pitchFamily="34" charset="0"/>
              </a:rPr>
              <a:t>Правильно</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ли</a:t>
            </a:r>
            <a:r>
              <a:rPr lang="en-US" sz="2000" dirty="0">
                <a:solidFill>
                  <a:srgbClr val="3333CC"/>
                </a:solidFill>
                <a:latin typeface="Arial" panose="020B0604020202020204" pitchFamily="34" charset="0"/>
              </a:rPr>
              <a:t> я </a:t>
            </a:r>
            <a:r>
              <a:rPr lang="en-US" sz="2000" dirty="0" err="1">
                <a:solidFill>
                  <a:srgbClr val="3333CC"/>
                </a:solidFill>
                <a:latin typeface="Arial" panose="020B0604020202020204" pitchFamily="34" charset="0"/>
              </a:rPr>
              <a:t>понял</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что</a:t>
            </a:r>
            <a:r>
              <a:rPr lang="en-US" sz="2000" dirty="0">
                <a:solidFill>
                  <a:srgbClr val="3333CC"/>
                </a:solidFill>
                <a:latin typeface="Arial" panose="020B0604020202020204" pitchFamily="34" charset="0"/>
              </a:rPr>
              <a:t> …? </a:t>
            </a:r>
            <a:r>
              <a:rPr lang="en-US" sz="2000" dirty="0" err="1">
                <a:solidFill>
                  <a:srgbClr val="3333CC"/>
                </a:solidFill>
                <a:latin typeface="Arial" panose="020B0604020202020204" pitchFamily="34" charset="0"/>
              </a:rPr>
              <a:t>Можно</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ли</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сказать</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что</a:t>
            </a:r>
            <a:r>
              <a:rPr lang="en-US" sz="2000" dirty="0">
                <a:solidFill>
                  <a:srgbClr val="3333CC"/>
                </a:solidFill>
                <a:latin typeface="Arial" panose="020B0604020202020204" pitchFamily="34" charset="0"/>
              </a:rPr>
              <a:t>…?</a:t>
            </a:r>
            <a:r>
              <a:rPr lang="ru-RU" sz="2000" dirty="0">
                <a:solidFill>
                  <a:srgbClr val="3333CC"/>
                </a:solidFill>
                <a:latin typeface="Arial" panose="020B0604020202020204" pitchFamily="34" charset="0"/>
              </a:rPr>
              <a:t>)</a:t>
            </a:r>
            <a:r>
              <a:rPr lang="en-US" sz="2000" dirty="0">
                <a:latin typeface="Arial" panose="020B0604020202020204" pitchFamily="34" charset="0"/>
              </a:rPr>
              <a:t>;</a:t>
            </a:r>
            <a:endParaRPr lang="ru-RU" sz="2000" dirty="0">
              <a:latin typeface="Arial" panose="020B0604020202020204" pitchFamily="34" charset="0"/>
            </a:endParaRPr>
          </a:p>
          <a:p>
            <a:pPr algn="ctr"/>
            <a:endParaRPr lang="en-US" sz="2000" dirty="0">
              <a:latin typeface="Arial" panose="020B0604020202020204" pitchFamily="34" charset="0"/>
            </a:endParaRPr>
          </a:p>
          <a:p>
            <a:pPr algn="ctr"/>
            <a:r>
              <a:rPr lang="en-US" sz="2000" b="1" dirty="0" err="1">
                <a:latin typeface="Arial" panose="020B0604020202020204" pitchFamily="34" charset="0"/>
              </a:rPr>
              <a:t>Интерпретационные</a:t>
            </a:r>
            <a:r>
              <a:rPr lang="en-US" sz="2000" dirty="0">
                <a:latin typeface="Arial" panose="020B0604020202020204" pitchFamily="34" charset="0"/>
              </a:rPr>
              <a:t>  </a:t>
            </a:r>
            <a:r>
              <a:rPr lang="en-US" sz="2000" b="1" dirty="0">
                <a:latin typeface="Arial" panose="020B0604020202020204" pitchFamily="34" charset="0"/>
              </a:rPr>
              <a:t>(</a:t>
            </a:r>
            <a:r>
              <a:rPr lang="en-US" sz="2000" b="1" dirty="0" err="1">
                <a:latin typeface="Arial" panose="020B0604020202020204" pitchFamily="34" charset="0"/>
              </a:rPr>
              <a:t>объясняющие</a:t>
            </a:r>
            <a:r>
              <a:rPr lang="ru-RU" sz="2000" b="1" dirty="0">
                <a:latin typeface="Arial" panose="020B0604020202020204" pitchFamily="34" charset="0"/>
              </a:rPr>
              <a:t>)</a:t>
            </a:r>
            <a:r>
              <a:rPr lang="en-US" sz="2000" b="1" dirty="0">
                <a:latin typeface="Arial" panose="020B0604020202020204" pitchFamily="34" charset="0"/>
              </a:rPr>
              <a:t> </a:t>
            </a:r>
            <a:r>
              <a:rPr lang="en-US" sz="2000" b="1" dirty="0" err="1">
                <a:latin typeface="Arial" panose="020B0604020202020204" pitchFamily="34" charset="0"/>
              </a:rPr>
              <a:t>вопросы</a:t>
            </a:r>
            <a:r>
              <a:rPr lang="en-US" sz="2000" dirty="0">
                <a:latin typeface="Arial" panose="020B0604020202020204" pitchFamily="34" charset="0"/>
              </a:rPr>
              <a:t> </a:t>
            </a:r>
            <a:r>
              <a:rPr lang="en-US" sz="2000" dirty="0">
                <a:solidFill>
                  <a:srgbClr val="3333CC"/>
                </a:solidFill>
                <a:latin typeface="Arial" panose="020B0604020202020204" pitchFamily="34" charset="0"/>
              </a:rPr>
              <a:t>(</a:t>
            </a:r>
            <a:r>
              <a:rPr lang="en-US" sz="2000" dirty="0" err="1">
                <a:solidFill>
                  <a:srgbClr val="3333CC"/>
                </a:solidFill>
                <a:latin typeface="Arial" panose="020B0604020202020204" pitchFamily="34" charset="0"/>
              </a:rPr>
              <a:t>Почему</a:t>
            </a:r>
            <a:r>
              <a:rPr lang="en-US" sz="2000" dirty="0">
                <a:solidFill>
                  <a:srgbClr val="3333CC"/>
                </a:solidFill>
                <a:latin typeface="Arial" panose="020B0604020202020204" pitchFamily="34" charset="0"/>
              </a:rPr>
              <a:t>…?, В </a:t>
            </a:r>
            <a:r>
              <a:rPr lang="en-US" sz="2000" dirty="0" err="1">
                <a:solidFill>
                  <a:srgbClr val="3333CC"/>
                </a:solidFill>
                <a:latin typeface="Arial" panose="020B0604020202020204" pitchFamily="34" charset="0"/>
              </a:rPr>
              <a:t>чём</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причина</a:t>
            </a:r>
            <a:r>
              <a:rPr lang="en-US" sz="2000" dirty="0">
                <a:solidFill>
                  <a:srgbClr val="3333CC"/>
                </a:solidFill>
                <a:latin typeface="Arial" panose="020B0604020202020204" pitchFamily="34" charset="0"/>
              </a:rPr>
              <a:t>…?).</a:t>
            </a:r>
            <a:endParaRPr lang="ru-RU" sz="2000" dirty="0">
              <a:solidFill>
                <a:srgbClr val="3333CC"/>
              </a:solidFill>
              <a:latin typeface="Arial" panose="020B0604020202020204" pitchFamily="34" charset="0"/>
            </a:endParaRPr>
          </a:p>
          <a:p>
            <a:pPr algn="ctr"/>
            <a:endParaRPr lang="en-US" sz="2000" dirty="0">
              <a:latin typeface="Arial" panose="020B0604020202020204" pitchFamily="34" charset="0"/>
            </a:endParaRPr>
          </a:p>
          <a:p>
            <a:pPr algn="ctr"/>
            <a:r>
              <a:rPr lang="en-US" sz="2000" b="1" dirty="0" err="1">
                <a:latin typeface="Arial" panose="020B0604020202020204" pitchFamily="34" charset="0"/>
              </a:rPr>
              <a:t>Оценочные</a:t>
            </a:r>
            <a:r>
              <a:rPr lang="en-US" sz="2000" dirty="0">
                <a:latin typeface="Arial" panose="020B0604020202020204" pitchFamily="34" charset="0"/>
              </a:rPr>
              <a:t>  </a:t>
            </a:r>
            <a:r>
              <a:rPr lang="en-US" sz="2000" dirty="0">
                <a:solidFill>
                  <a:srgbClr val="3333CC"/>
                </a:solidFill>
                <a:latin typeface="Arial" panose="020B0604020202020204" pitchFamily="34" charset="0"/>
              </a:rPr>
              <a:t>(В </a:t>
            </a:r>
            <a:r>
              <a:rPr lang="en-US" sz="2000" dirty="0" err="1">
                <a:solidFill>
                  <a:srgbClr val="3333CC"/>
                </a:solidFill>
                <a:latin typeface="Arial" panose="020B0604020202020204" pitchFamily="34" charset="0"/>
              </a:rPr>
              <a:t>чём</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отличие</a:t>
            </a:r>
            <a:r>
              <a:rPr lang="en-US" sz="2000" dirty="0">
                <a:solidFill>
                  <a:srgbClr val="3333CC"/>
                </a:solidFill>
                <a:latin typeface="Arial" panose="020B0604020202020204" pitchFamily="34" charset="0"/>
              </a:rPr>
              <a:t>…? В </a:t>
            </a:r>
            <a:r>
              <a:rPr lang="en-US" sz="2000" dirty="0" err="1">
                <a:solidFill>
                  <a:srgbClr val="3333CC"/>
                </a:solidFill>
                <a:latin typeface="Arial" panose="020B0604020202020204" pitchFamily="34" charset="0"/>
              </a:rPr>
              <a:t>чём</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сильные</a:t>
            </a:r>
            <a:r>
              <a:rPr lang="en-US" sz="2000" dirty="0">
                <a:solidFill>
                  <a:srgbClr val="3333CC"/>
                </a:solidFill>
                <a:latin typeface="Arial" panose="020B0604020202020204" pitchFamily="34" charset="0"/>
              </a:rPr>
              <a:t> и </a:t>
            </a:r>
            <a:r>
              <a:rPr lang="en-US" sz="2000" dirty="0" err="1">
                <a:solidFill>
                  <a:srgbClr val="3333CC"/>
                </a:solidFill>
                <a:latin typeface="Arial" panose="020B0604020202020204" pitchFamily="34" charset="0"/>
              </a:rPr>
              <a:t>слабые</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стороны</a:t>
            </a:r>
            <a:r>
              <a:rPr lang="en-US" sz="2000" dirty="0">
                <a:solidFill>
                  <a:srgbClr val="3333CC"/>
                </a:solidFill>
                <a:latin typeface="Arial" panose="020B0604020202020204" pitchFamily="34" charset="0"/>
              </a:rPr>
              <a:t>…?).</a:t>
            </a:r>
            <a:endParaRPr lang="ru-RU" sz="2000" dirty="0">
              <a:solidFill>
                <a:srgbClr val="3333CC"/>
              </a:solidFill>
              <a:latin typeface="Arial" panose="020B0604020202020204" pitchFamily="34" charset="0"/>
            </a:endParaRPr>
          </a:p>
          <a:p>
            <a:pPr algn="ctr"/>
            <a:endParaRPr lang="en-US" sz="2000" dirty="0">
              <a:solidFill>
                <a:srgbClr val="3333CC"/>
              </a:solidFill>
              <a:latin typeface="Arial" panose="020B0604020202020204" pitchFamily="34" charset="0"/>
            </a:endParaRPr>
          </a:p>
          <a:p>
            <a:pPr algn="ctr"/>
            <a:r>
              <a:rPr lang="en-US" sz="2000" b="1" dirty="0" err="1">
                <a:latin typeface="Arial" panose="020B0604020202020204" pitchFamily="34" charset="0"/>
              </a:rPr>
              <a:t>Творческие</a:t>
            </a:r>
            <a:r>
              <a:rPr lang="en-US" sz="2000" b="1" dirty="0">
                <a:latin typeface="Arial" panose="020B0604020202020204" pitchFamily="34" charset="0"/>
              </a:rPr>
              <a:t>  (</a:t>
            </a:r>
            <a:r>
              <a:rPr lang="en-US" sz="2000" b="1" dirty="0" err="1">
                <a:latin typeface="Arial" panose="020B0604020202020204" pitchFamily="34" charset="0"/>
              </a:rPr>
              <a:t>аналитико-синтетические</a:t>
            </a:r>
            <a:r>
              <a:rPr lang="en-US" sz="2000" b="1" dirty="0">
                <a:latin typeface="Arial" panose="020B0604020202020204" pitchFamily="34" charset="0"/>
              </a:rPr>
              <a:t>)</a:t>
            </a:r>
            <a:r>
              <a:rPr lang="en-US" sz="2000" dirty="0">
                <a:latin typeface="Arial" panose="020B0604020202020204" pitchFamily="34" charset="0"/>
              </a:rPr>
              <a:t> </a:t>
            </a:r>
            <a:r>
              <a:rPr lang="en-US" sz="2000" dirty="0">
                <a:solidFill>
                  <a:srgbClr val="3333CC"/>
                </a:solidFill>
                <a:latin typeface="Arial" panose="020B0604020202020204" pitchFamily="34" charset="0"/>
              </a:rPr>
              <a:t>(А </a:t>
            </a:r>
            <a:r>
              <a:rPr lang="en-US" sz="2000" dirty="0" err="1">
                <a:solidFill>
                  <a:srgbClr val="3333CC"/>
                </a:solidFill>
                <a:latin typeface="Arial" panose="020B0604020202020204" pitchFamily="34" charset="0"/>
              </a:rPr>
              <a:t>что</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было</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бы</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Как</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изменится</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если</a:t>
            </a:r>
            <a:r>
              <a:rPr lang="en-US" sz="2000" dirty="0">
                <a:solidFill>
                  <a:srgbClr val="3333CC"/>
                </a:solidFill>
                <a:latin typeface="Arial" panose="020B0604020202020204" pitchFamily="34" charset="0"/>
              </a:rPr>
              <a:t>…?).</a:t>
            </a:r>
            <a:endParaRPr lang="ru-RU" sz="2000" dirty="0">
              <a:solidFill>
                <a:srgbClr val="3333CC"/>
              </a:solidFill>
              <a:latin typeface="Arial" panose="020B0604020202020204" pitchFamily="34" charset="0"/>
            </a:endParaRPr>
          </a:p>
          <a:p>
            <a:pPr algn="ctr"/>
            <a:endParaRPr lang="en-US" sz="2000" dirty="0">
              <a:solidFill>
                <a:srgbClr val="3333CC"/>
              </a:solidFill>
              <a:latin typeface="Arial" panose="020B0604020202020204" pitchFamily="34" charset="0"/>
            </a:endParaRPr>
          </a:p>
          <a:p>
            <a:pPr algn="ctr"/>
            <a:r>
              <a:rPr lang="en-US" sz="2000" b="1" dirty="0" err="1">
                <a:latin typeface="Arial" panose="020B0604020202020204" pitchFamily="34" charset="0"/>
              </a:rPr>
              <a:t>Практические</a:t>
            </a:r>
            <a:r>
              <a:rPr lang="en-US" sz="2000" b="1" dirty="0">
                <a:latin typeface="Arial" panose="020B0604020202020204" pitchFamily="34" charset="0"/>
              </a:rPr>
              <a:t>  (</a:t>
            </a:r>
            <a:r>
              <a:rPr lang="en-US" sz="2000" b="1" dirty="0" err="1">
                <a:latin typeface="Arial" panose="020B0604020202020204" pitchFamily="34" charset="0"/>
              </a:rPr>
              <a:t>применение</a:t>
            </a:r>
            <a:r>
              <a:rPr lang="en-US" sz="2000" b="1" dirty="0">
                <a:latin typeface="Arial" panose="020B0604020202020204" pitchFamily="34" charset="0"/>
              </a:rPr>
              <a:t>)</a:t>
            </a:r>
            <a:r>
              <a:rPr lang="en-US" sz="2000" dirty="0">
                <a:latin typeface="Arial" panose="020B0604020202020204" pitchFamily="34" charset="0"/>
              </a:rPr>
              <a:t> </a:t>
            </a:r>
            <a:r>
              <a:rPr lang="en-US" sz="2000" dirty="0">
                <a:solidFill>
                  <a:srgbClr val="3333CC"/>
                </a:solidFill>
                <a:latin typeface="Arial" panose="020B0604020202020204" pitchFamily="34" charset="0"/>
              </a:rPr>
              <a:t>(</a:t>
            </a:r>
            <a:r>
              <a:rPr lang="en-US" sz="2000" dirty="0" err="1">
                <a:solidFill>
                  <a:srgbClr val="3333CC"/>
                </a:solidFill>
                <a:latin typeface="Arial" panose="020B0604020202020204" pitchFamily="34" charset="0"/>
              </a:rPr>
              <a:t>Как</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сделать</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так</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чтобы</a:t>
            </a:r>
            <a:r>
              <a:rPr lang="en-US" sz="2000" dirty="0">
                <a:solidFill>
                  <a:srgbClr val="3333CC"/>
                </a:solidFill>
                <a:latin typeface="Arial" panose="020B0604020202020204" pitchFamily="34" charset="0"/>
              </a:rPr>
              <a:t>…</a:t>
            </a:r>
            <a:r>
              <a:rPr lang="ru-RU" sz="2000" dirty="0">
                <a:solidFill>
                  <a:srgbClr val="3333CC"/>
                </a:solidFill>
                <a:latin typeface="Arial" panose="020B0604020202020204" pitchFamily="34" charset="0"/>
              </a:rPr>
              <a:t>?</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Как</a:t>
            </a:r>
            <a:r>
              <a:rPr lang="en-US" sz="2000" dirty="0">
                <a:solidFill>
                  <a:srgbClr val="3333CC"/>
                </a:solidFill>
                <a:latin typeface="Arial" panose="020B0604020202020204" pitchFamily="34" charset="0"/>
              </a:rPr>
              <a:t> </a:t>
            </a:r>
            <a:r>
              <a:rPr lang="en-US" sz="2000" dirty="0" err="1">
                <a:solidFill>
                  <a:srgbClr val="3333CC"/>
                </a:solidFill>
                <a:latin typeface="Arial" panose="020B0604020202020204" pitchFamily="34" charset="0"/>
              </a:rPr>
              <a:t>применить</a:t>
            </a:r>
            <a:r>
              <a:rPr lang="en-US" sz="2000" dirty="0">
                <a:solidFill>
                  <a:srgbClr val="3333CC"/>
                </a:solidFill>
                <a:latin typeface="Arial" panose="020B0604020202020204" pitchFamily="34" charset="0"/>
              </a:rPr>
              <a:t> в </a:t>
            </a:r>
            <a:r>
              <a:rPr lang="en-US" sz="2000" dirty="0" err="1">
                <a:solidFill>
                  <a:srgbClr val="3333CC"/>
                </a:solidFill>
                <a:latin typeface="Arial" panose="020B0604020202020204" pitchFamily="34" charset="0"/>
              </a:rPr>
              <a:t>жизни</a:t>
            </a:r>
            <a:r>
              <a:rPr lang="en-US" sz="2000" dirty="0">
                <a:solidFill>
                  <a:srgbClr val="3333CC"/>
                </a:solidFill>
                <a:latin typeface="Arial" panose="020B0604020202020204" pitchFamily="34" charset="0"/>
              </a:rPr>
              <a:t>…?).</a:t>
            </a:r>
          </a:p>
        </p:txBody>
      </p:sp>
    </p:spTree>
    <p:extLst>
      <p:ext uri="{BB962C8B-B14F-4D97-AF65-F5344CB8AC3E}">
        <p14:creationId xmlns:p14="http://schemas.microsoft.com/office/powerpoint/2010/main" val="3600535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6019" y="238512"/>
            <a:ext cx="7344816" cy="969176"/>
          </a:xfrm>
          <a:prstGeom prst="rect">
            <a:avLst/>
          </a:prstGeom>
        </p:spPr>
        <p:txBody>
          <a:bodyPr wrap="square">
            <a:spAutoFit/>
          </a:bodyPr>
          <a:lstStyle/>
          <a:p>
            <a:pPr fontAlgn="base">
              <a:lnSpc>
                <a:spcPct val="107000"/>
              </a:lnSpc>
              <a:spcAft>
                <a:spcPts val="0"/>
              </a:spcAft>
            </a:pPr>
            <a:r>
              <a:rPr lang="ru-RU" sz="14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1. </a:t>
            </a:r>
            <a:r>
              <a:rPr lang="ru-RU"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«Перевёрнутый класс» надо вводить постепенно</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ru-RU" sz="1400" dirty="0">
                <a:solidFill>
                  <a:srgbClr val="000000"/>
                </a:solidFill>
                <a:latin typeface="PTSerif"/>
                <a:ea typeface="Times New Roman" panose="02020603050405020304" pitchFamily="18" charset="0"/>
                <a:cs typeface="Times New Roman" panose="02020603050405020304" pitchFamily="18" charset="0"/>
              </a:rPr>
              <a:t>Нужно, чтобы ребята были к нему готовы: нельзя просто взять и вывалить новую тему в те же </a:t>
            </a:r>
            <a:r>
              <a:rPr lang="ru-RU" sz="1400" dirty="0" smtClean="0">
                <a:solidFill>
                  <a:srgbClr val="000000"/>
                </a:solidFill>
                <a:latin typeface="PTSerif"/>
                <a:ea typeface="Times New Roman" panose="02020603050405020304" pitchFamily="18" charset="0"/>
                <a:cs typeface="Times New Roman" panose="02020603050405020304" pitchFamily="18" charset="0"/>
              </a:rPr>
              <a:t>видеоролики. </a:t>
            </a:r>
            <a:r>
              <a:rPr lang="ru-RU" sz="1400" dirty="0">
                <a:solidFill>
                  <a:srgbClr val="000000"/>
                </a:solidFill>
                <a:latin typeface="PTSerif"/>
                <a:ea typeface="Times New Roman" panose="02020603050405020304" pitchFamily="18" charset="0"/>
                <a:cs typeface="Times New Roman" panose="02020603050405020304" pitchFamily="18" charset="0"/>
              </a:rPr>
              <a:t>Скорее всего, это приведёт к тому, что половина класса просто не сделает домашнее задание или не поймёт, что от них требуется</a:t>
            </a:r>
            <a:endParaRPr lang="ru-RU" sz="1400" dirty="0"/>
          </a:p>
        </p:txBody>
      </p:sp>
      <p:sp>
        <p:nvSpPr>
          <p:cNvPr id="3" name="Прямоугольник 2"/>
          <p:cNvSpPr/>
          <p:nvPr/>
        </p:nvSpPr>
        <p:spPr>
          <a:xfrm>
            <a:off x="1307198" y="1168889"/>
            <a:ext cx="7560840" cy="1014380"/>
          </a:xfrm>
          <a:prstGeom prst="rect">
            <a:avLst/>
          </a:prstGeom>
        </p:spPr>
        <p:txBody>
          <a:bodyPr wrap="square">
            <a:spAutoFit/>
          </a:bodyPr>
          <a:lstStyle/>
          <a:p>
            <a:pPr fontAlgn="base">
              <a:lnSpc>
                <a:spcPct val="107000"/>
              </a:lnSpc>
              <a:spcAft>
                <a:spcPts val="0"/>
              </a:spcAft>
            </a:pPr>
            <a:r>
              <a:rPr lang="ru-RU"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2. Не обязательно вручную записывать </a:t>
            </a:r>
            <a:r>
              <a:rPr lang="ru-RU" sz="1400"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видеоролики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25"/>
              </a:spcAft>
            </a:pPr>
            <a:r>
              <a:rPr lang="ru-RU" sz="1400" dirty="0">
                <a:solidFill>
                  <a:srgbClr val="000000"/>
                </a:solidFill>
                <a:latin typeface="PTSerif"/>
                <a:ea typeface="Times New Roman" panose="02020603050405020304" pitchFamily="18" charset="0"/>
                <a:cs typeface="Times New Roman" panose="02020603050405020304" pitchFamily="18" charset="0"/>
              </a:rPr>
              <a:t>Гораздо полезнее, когда ученики самостоятельно дома изучают тему. Изначально передо мной стояла задача — научить их знакомиться с </a:t>
            </a:r>
            <a:r>
              <a:rPr lang="ru-RU" sz="1400" dirty="0" smtClean="0">
                <a:solidFill>
                  <a:srgbClr val="000000"/>
                </a:solidFill>
                <a:latin typeface="PTSerif"/>
                <a:ea typeface="Times New Roman" panose="02020603050405020304" pitchFamily="18" charset="0"/>
                <a:cs typeface="Times New Roman" panose="02020603050405020304" pitchFamily="18" charset="0"/>
              </a:rPr>
              <a:t>материалом из разных источников, </a:t>
            </a:r>
            <a:r>
              <a:rPr lang="ru-RU" sz="1400" dirty="0">
                <a:solidFill>
                  <a:srgbClr val="000000"/>
                </a:solidFill>
                <a:latin typeface="PTSerif"/>
                <a:ea typeface="Times New Roman" panose="02020603050405020304" pitchFamily="18" charset="0"/>
                <a:cs typeface="Times New Roman" panose="02020603050405020304" pitchFamily="18" charset="0"/>
              </a:rPr>
              <a:t>а не только с помощью адаптированных текстов в учебниках.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415210" y="2171664"/>
            <a:ext cx="7344816" cy="783869"/>
          </a:xfrm>
          <a:prstGeom prst="rect">
            <a:avLst/>
          </a:prstGeom>
        </p:spPr>
        <p:txBody>
          <a:bodyPr wrap="square">
            <a:spAutoFit/>
          </a:bodyPr>
          <a:lstStyle/>
          <a:p>
            <a:pPr fontAlgn="base">
              <a:lnSpc>
                <a:spcPct val="107000"/>
              </a:lnSpc>
              <a:spcAft>
                <a:spcPts val="825"/>
              </a:spcAft>
            </a:pPr>
            <a:r>
              <a:rPr lang="ru-RU" sz="1400" dirty="0">
                <a:solidFill>
                  <a:srgbClr val="000000"/>
                </a:solidFill>
                <a:latin typeface="PTSerif"/>
                <a:ea typeface="Times New Roman" panose="02020603050405020304" pitchFamily="18" charset="0"/>
                <a:cs typeface="Times New Roman" panose="02020603050405020304" pitchFamily="18" charset="0"/>
              </a:rPr>
              <a:t>В качестве теории я часто даю </a:t>
            </a:r>
            <a:r>
              <a:rPr lang="ru-RU" sz="1400" dirty="0" smtClean="0">
                <a:solidFill>
                  <a:srgbClr val="000000"/>
                </a:solidFill>
                <a:latin typeface="PTSerif"/>
                <a:ea typeface="Times New Roman" panose="02020603050405020304" pitchFamily="18" charset="0"/>
                <a:cs typeface="Times New Roman" panose="02020603050405020304" pitchFamily="18" charset="0"/>
              </a:rPr>
              <a:t>видеоролики </a:t>
            </a:r>
            <a:r>
              <a:rPr lang="ru-RU" sz="1400" dirty="0">
                <a:solidFill>
                  <a:srgbClr val="000000"/>
                </a:solidFill>
                <a:latin typeface="PTSerif"/>
                <a:ea typeface="Times New Roman" panose="02020603050405020304" pitchFamily="18" charset="0"/>
                <a:cs typeface="Times New Roman" panose="02020603050405020304" pitchFamily="18" charset="0"/>
              </a:rPr>
              <a:t>известных учёных или учителей. Главное, чтобы это был не просто пассивный просмотр. Я стараюсь придумывать такие задания, чтобы ребята могли задать друг другу вопросы.</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307198" y="2944414"/>
            <a:ext cx="7776864" cy="2454839"/>
          </a:xfrm>
          <a:prstGeom prst="rect">
            <a:avLst/>
          </a:prstGeom>
        </p:spPr>
        <p:txBody>
          <a:bodyPr wrap="square">
            <a:spAutoFit/>
          </a:bodyPr>
          <a:lstStyle/>
          <a:p>
            <a:pPr fontAlgn="base">
              <a:lnSpc>
                <a:spcPct val="107000"/>
              </a:lnSpc>
              <a:spcAft>
                <a:spcPts val="0"/>
              </a:spcAft>
            </a:pPr>
            <a:r>
              <a:rPr lang="ru-RU"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3. Мотивация у учеников появится не сразу</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25"/>
              </a:spcAft>
            </a:pPr>
            <a:r>
              <a:rPr lang="ru-RU" sz="1400" dirty="0">
                <a:solidFill>
                  <a:srgbClr val="000000"/>
                </a:solidFill>
                <a:latin typeface="PTSerif"/>
                <a:ea typeface="Times New Roman" panose="02020603050405020304" pitchFamily="18" charset="0"/>
                <a:cs typeface="Times New Roman" panose="02020603050405020304" pitchFamily="18" charset="0"/>
              </a:rPr>
              <a:t>Это творческая работа, а не просто то, что они услышали на уроке и сразу же смогли использовать в задании. Для начала надо давать интересные темы, которые вроде бы нестандартны, но всё равно позволяют получить какую-то информацию. Например, я </a:t>
            </a:r>
            <a:r>
              <a:rPr lang="ru-RU" sz="1400" dirty="0" smtClean="0">
                <a:solidFill>
                  <a:srgbClr val="000000"/>
                </a:solidFill>
                <a:latin typeface="PTSerif"/>
                <a:ea typeface="Times New Roman" panose="02020603050405020304" pitchFamily="18" charset="0"/>
                <a:cs typeface="Times New Roman" panose="02020603050405020304" pitchFamily="18" charset="0"/>
              </a:rPr>
              <a:t>предлагала </a:t>
            </a:r>
            <a:r>
              <a:rPr lang="ru-RU" sz="1400" dirty="0">
                <a:solidFill>
                  <a:srgbClr val="000000"/>
                </a:solidFill>
                <a:latin typeface="PTSerif"/>
                <a:ea typeface="Times New Roman" panose="02020603050405020304" pitchFamily="18" charset="0"/>
                <a:cs typeface="Times New Roman" panose="02020603050405020304" pitchFamily="18" charset="0"/>
              </a:rPr>
              <a:t>ученикам посмотреть </a:t>
            </a:r>
            <a:r>
              <a:rPr lang="ru-RU" sz="1400" dirty="0" smtClean="0">
                <a:solidFill>
                  <a:srgbClr val="000000"/>
                </a:solidFill>
                <a:latin typeface="PTSerif"/>
                <a:ea typeface="Times New Roman" panose="02020603050405020304" pitchFamily="18" charset="0"/>
                <a:cs typeface="Times New Roman" panose="02020603050405020304" pitchFamily="18" charset="0"/>
              </a:rPr>
              <a:t>видеоролики </a:t>
            </a:r>
            <a:r>
              <a:rPr lang="ru-RU" sz="1400" dirty="0">
                <a:solidFill>
                  <a:srgbClr val="000000"/>
                </a:solidFill>
                <a:latin typeface="PTSerif"/>
                <a:ea typeface="Times New Roman" panose="02020603050405020304" pitchFamily="18" charset="0"/>
                <a:cs typeface="Times New Roman" panose="02020603050405020304" pitchFamily="18" charset="0"/>
              </a:rPr>
              <a:t>с интересными фактами о </a:t>
            </a:r>
            <a:r>
              <a:rPr lang="ru-RU" sz="1400" dirty="0" smtClean="0">
                <a:solidFill>
                  <a:srgbClr val="000000"/>
                </a:solidFill>
                <a:latin typeface="PTSerif"/>
                <a:ea typeface="Times New Roman" panose="02020603050405020304" pitchFamily="18" charset="0"/>
                <a:cs typeface="Times New Roman" panose="02020603050405020304" pitchFamily="18" charset="0"/>
              </a:rPr>
              <a:t>писателях. </a:t>
            </a:r>
            <a:r>
              <a:rPr lang="ru-RU" sz="1400" dirty="0">
                <a:solidFill>
                  <a:srgbClr val="000000"/>
                </a:solidFill>
                <a:latin typeface="PTSerif"/>
                <a:ea typeface="Times New Roman" panose="02020603050405020304" pitchFamily="18" charset="0"/>
                <a:cs typeface="Times New Roman" panose="02020603050405020304" pitchFamily="18" charset="0"/>
              </a:rPr>
              <a:t>Причём не обязательно </a:t>
            </a:r>
            <a:r>
              <a:rPr lang="ru-RU" sz="1400" dirty="0" smtClean="0">
                <a:solidFill>
                  <a:srgbClr val="000000"/>
                </a:solidFill>
                <a:latin typeface="PTSerif"/>
                <a:ea typeface="Times New Roman" panose="02020603050405020304" pitchFamily="18" charset="0"/>
                <a:cs typeface="Times New Roman" panose="02020603050405020304" pitchFamily="18" charset="0"/>
              </a:rPr>
              <a:t>о творчестве, </a:t>
            </a:r>
            <a:r>
              <a:rPr lang="ru-RU" sz="1400" dirty="0">
                <a:solidFill>
                  <a:srgbClr val="000000"/>
                </a:solidFill>
                <a:latin typeface="PTSerif"/>
                <a:ea typeface="Times New Roman" panose="02020603050405020304" pitchFamily="18" charset="0"/>
                <a:cs typeface="Times New Roman" panose="02020603050405020304" pitchFamily="18" charset="0"/>
              </a:rPr>
              <a:t>а, например, про </a:t>
            </a:r>
            <a:r>
              <a:rPr lang="ru-RU" sz="1400" dirty="0" smtClean="0">
                <a:solidFill>
                  <a:srgbClr val="000000"/>
                </a:solidFill>
                <a:latin typeface="PTSerif"/>
                <a:ea typeface="Times New Roman" panose="02020603050405020304" pitchFamily="18" charset="0"/>
                <a:cs typeface="Times New Roman" panose="02020603050405020304" pitchFamily="18" charset="0"/>
              </a:rPr>
              <a:t>их детство, </a:t>
            </a:r>
            <a:r>
              <a:rPr lang="ru-RU" sz="1400" dirty="0">
                <a:solidFill>
                  <a:srgbClr val="000000"/>
                </a:solidFill>
                <a:latin typeface="PTSerif"/>
                <a:ea typeface="Times New Roman" panose="02020603050405020304" pitchFamily="18" charset="0"/>
                <a:cs typeface="Times New Roman" panose="02020603050405020304" pitchFamily="18" charset="0"/>
              </a:rPr>
              <a:t> личную жизнь или происхождение.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ru-RU" sz="1400" dirty="0">
                <a:solidFill>
                  <a:srgbClr val="000000"/>
                </a:solidFill>
                <a:latin typeface="PTSerif"/>
                <a:ea typeface="Times New Roman" panose="02020603050405020304" pitchFamily="18" charset="0"/>
                <a:cs typeface="Times New Roman" panose="02020603050405020304" pitchFamily="18" charset="0"/>
              </a:rPr>
              <a:t>Сейчас можно делать тесты или текстовые задания, которые проверяются автоматически. Это очень удобно и нравится детям. Они могут в любое время </a:t>
            </a:r>
            <a:r>
              <a:rPr lang="ru-RU" sz="1400" dirty="0" smtClean="0">
                <a:solidFill>
                  <a:srgbClr val="000000"/>
                </a:solidFill>
                <a:latin typeface="PTSerif"/>
                <a:ea typeface="Times New Roman" panose="02020603050405020304" pitchFamily="18" charset="0"/>
                <a:cs typeface="Times New Roman" panose="02020603050405020304" pitchFamily="18" charset="0"/>
              </a:rPr>
              <a:t>выполнить </a:t>
            </a:r>
            <a:r>
              <a:rPr lang="ru-RU" sz="1400" dirty="0">
                <a:solidFill>
                  <a:srgbClr val="000000"/>
                </a:solidFill>
                <a:latin typeface="PTSerif"/>
                <a:ea typeface="Times New Roman" panose="02020603050405020304" pitchFamily="18" charset="0"/>
                <a:cs typeface="Times New Roman" panose="02020603050405020304" pitchFamily="18" charset="0"/>
              </a:rPr>
              <a:t>этот тест, посмотреть на результат, увидеть правильные ответы и свои ошибки. </a:t>
            </a:r>
            <a:endParaRPr lang="ru-RU" sz="1400" dirty="0"/>
          </a:p>
        </p:txBody>
      </p:sp>
      <p:sp>
        <p:nvSpPr>
          <p:cNvPr id="6" name="Прямоугольник 5"/>
          <p:cNvSpPr/>
          <p:nvPr/>
        </p:nvSpPr>
        <p:spPr>
          <a:xfrm>
            <a:off x="1477858" y="5373216"/>
            <a:ext cx="7344815" cy="783869"/>
          </a:xfrm>
          <a:prstGeom prst="rect">
            <a:avLst/>
          </a:prstGeom>
        </p:spPr>
        <p:txBody>
          <a:bodyPr wrap="square">
            <a:spAutoFit/>
          </a:bodyPr>
          <a:lstStyle/>
          <a:p>
            <a:pPr fontAlgn="base">
              <a:lnSpc>
                <a:spcPct val="107000"/>
              </a:lnSpc>
              <a:spcAft>
                <a:spcPts val="0"/>
              </a:spcAft>
            </a:pPr>
            <a:r>
              <a:rPr lang="ru-RU"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4. Учебник остаётся источником информации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25"/>
              </a:spcAft>
            </a:pPr>
            <a:r>
              <a:rPr lang="ru-RU" sz="1400" dirty="0">
                <a:solidFill>
                  <a:srgbClr val="000000"/>
                </a:solidFill>
                <a:latin typeface="PTSerif"/>
                <a:ea typeface="Times New Roman" panose="02020603050405020304" pitchFamily="18" charset="0"/>
                <a:cs typeface="Times New Roman" panose="02020603050405020304" pitchFamily="18" charset="0"/>
              </a:rPr>
              <a:t>Несмотря на </a:t>
            </a:r>
            <a:r>
              <a:rPr lang="ru-RU" sz="1400" dirty="0" smtClean="0">
                <a:solidFill>
                  <a:srgbClr val="000000"/>
                </a:solidFill>
                <a:latin typeface="PTSerif"/>
                <a:ea typeface="Times New Roman" panose="02020603050405020304" pitchFamily="18" charset="0"/>
                <a:cs typeface="Times New Roman" panose="02020603050405020304" pitchFamily="18" charset="0"/>
              </a:rPr>
              <a:t>то, что </a:t>
            </a:r>
            <a:r>
              <a:rPr lang="ru-RU" sz="1400" dirty="0">
                <a:solidFill>
                  <a:srgbClr val="000000"/>
                </a:solidFill>
                <a:latin typeface="PTSerif"/>
                <a:ea typeface="Times New Roman" panose="02020603050405020304" pitchFamily="18" charset="0"/>
                <a:cs typeface="Times New Roman" panose="02020603050405020304" pitchFamily="18" charset="0"/>
              </a:rPr>
              <a:t>я стараюсь давать дополнительные материалы или первоисточники, на уроке я работаю с </a:t>
            </a:r>
            <a:r>
              <a:rPr lang="ru-RU" sz="1400" dirty="0" smtClean="0">
                <a:solidFill>
                  <a:srgbClr val="000000"/>
                </a:solidFill>
                <a:latin typeface="PTSerif"/>
                <a:ea typeface="Times New Roman" panose="02020603050405020304" pitchFamily="18" charset="0"/>
                <a:cs typeface="Times New Roman" panose="02020603050405020304" pitchFamily="18" charset="0"/>
              </a:rPr>
              <a:t>учебником.</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477858" y="6102334"/>
            <a:ext cx="7275624" cy="523220"/>
          </a:xfrm>
          <a:prstGeom prst="rect">
            <a:avLst/>
          </a:prstGeom>
        </p:spPr>
        <p:txBody>
          <a:bodyPr wrap="square">
            <a:spAutoFit/>
          </a:bodyPr>
          <a:lstStyle/>
          <a:p>
            <a:r>
              <a:rPr lang="ru-RU" sz="1400" dirty="0">
                <a:solidFill>
                  <a:srgbClr val="000000"/>
                </a:solidFill>
                <a:latin typeface="PTSerif"/>
                <a:ea typeface="Times New Roman" panose="02020603050405020304" pitchFamily="18" charset="0"/>
                <a:cs typeface="Times New Roman" panose="02020603050405020304" pitchFamily="18" charset="0"/>
              </a:rPr>
              <a:t>Он адаптирован под тот минимум, который нужно знать, а ещё под возраст школьников. </a:t>
            </a:r>
            <a:endParaRPr lang="ru-RU" sz="1400" dirty="0"/>
          </a:p>
        </p:txBody>
      </p:sp>
      <p:pic>
        <p:nvPicPr>
          <p:cNvPr id="8" name="Рисунок 2"/>
          <p:cNvPicPr>
            <a:picLocks noChangeAspect="1"/>
          </p:cNvPicPr>
          <p:nvPr/>
        </p:nvPicPr>
        <p:blipFill>
          <a:blip r:embed="rId2" cstate="print">
            <a:extLst>
              <a:ext uri="{28A0092B-C50C-407E-A947-70E740481C1C}">
                <a14:useLocalDpi xmlns:a14="http://schemas.microsoft.com/office/drawing/2010/main" val="0"/>
              </a:ext>
            </a:extLst>
          </a:blip>
          <a:srcRect l="3200" t="6975" r="3999" b="13745"/>
          <a:stretch>
            <a:fillRect/>
          </a:stretch>
        </p:blipFill>
        <p:spPr bwMode="auto">
          <a:xfrm flipH="1">
            <a:off x="7812359" y="5399253"/>
            <a:ext cx="1098268" cy="98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548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3768" y="692696"/>
            <a:ext cx="4572000" cy="5233099"/>
          </a:xfrm>
          <a:prstGeom prst="rect">
            <a:avLst/>
          </a:prstGeom>
        </p:spPr>
        <p:txBody>
          <a:bodyPr>
            <a:spAutoFit/>
          </a:bodyPr>
          <a:lstStyle/>
          <a:p>
            <a:pPr fontAlgn="base">
              <a:lnSpc>
                <a:spcPct val="107000"/>
              </a:lnSpc>
              <a:spcAft>
                <a:spcPts val="0"/>
              </a:spcAft>
            </a:pPr>
            <a:r>
              <a:rPr lang="ru-RU" b="1" dirty="0"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6 </a:t>
            </a:r>
            <a:r>
              <a:rPr lang="ru-RU"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«Перевёрнутый класс» — это не панацея</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25"/>
              </a:spcAft>
            </a:pPr>
            <a:r>
              <a:rPr lang="ru-RU" dirty="0">
                <a:solidFill>
                  <a:srgbClr val="000000"/>
                </a:solidFill>
                <a:latin typeface="PTSerif"/>
                <a:ea typeface="Times New Roman" panose="02020603050405020304" pitchFamily="18" charset="0"/>
                <a:cs typeface="Times New Roman" panose="02020603050405020304" pitchFamily="18" charset="0"/>
              </a:rPr>
              <a:t>Как и у любого метода обучения, у него </a:t>
            </a:r>
            <a:r>
              <a:rPr lang="ru-RU" b="1" dirty="0">
                <a:solidFill>
                  <a:srgbClr val="000000"/>
                </a:solidFill>
                <a:latin typeface="PTSerif"/>
                <a:ea typeface="Times New Roman" panose="02020603050405020304" pitchFamily="18" charset="0"/>
                <a:cs typeface="Times New Roman" panose="02020603050405020304" pitchFamily="18" charset="0"/>
              </a:rPr>
              <a:t>есть </a:t>
            </a:r>
            <a:r>
              <a:rPr lang="ru-RU" b="1" dirty="0">
                <a:solidFill>
                  <a:srgbClr val="E22EA6"/>
                </a:solidFill>
                <a:latin typeface="PTSerif"/>
                <a:ea typeface="Times New Roman" panose="02020603050405020304" pitchFamily="18" charset="0"/>
                <a:cs typeface="Times New Roman" panose="02020603050405020304" pitchFamily="18" charset="0"/>
              </a:rPr>
              <a:t>свои плюсы </a:t>
            </a:r>
            <a:r>
              <a:rPr lang="ru-RU" b="1" dirty="0">
                <a:solidFill>
                  <a:srgbClr val="000000"/>
                </a:solidFill>
                <a:latin typeface="PTSerif"/>
                <a:ea typeface="Times New Roman" panose="02020603050405020304" pitchFamily="18" charset="0"/>
                <a:cs typeface="Times New Roman" panose="02020603050405020304" pitchFamily="18" charset="0"/>
              </a:rPr>
              <a:t>и </a:t>
            </a:r>
            <a:r>
              <a:rPr lang="ru-RU" b="1" dirty="0">
                <a:solidFill>
                  <a:srgbClr val="00B050"/>
                </a:solidFill>
                <a:latin typeface="PTSerif"/>
                <a:ea typeface="Times New Roman" panose="02020603050405020304" pitchFamily="18" charset="0"/>
                <a:cs typeface="Times New Roman" panose="02020603050405020304" pitchFamily="18" charset="0"/>
              </a:rPr>
              <a:t>минусы</a:t>
            </a:r>
            <a:r>
              <a:rPr lang="ru-RU" b="1" dirty="0">
                <a:solidFill>
                  <a:srgbClr val="000000"/>
                </a:solidFill>
                <a:latin typeface="PTSerif"/>
                <a:ea typeface="Times New Roman" panose="02020603050405020304" pitchFamily="18" charset="0"/>
                <a:cs typeface="Times New Roman" panose="02020603050405020304" pitchFamily="18" charset="0"/>
              </a:rPr>
              <a:t>. </a:t>
            </a:r>
            <a:r>
              <a:rPr lang="ru-RU" dirty="0">
                <a:solidFill>
                  <a:srgbClr val="000000"/>
                </a:solidFill>
                <a:latin typeface="PTSerif"/>
                <a:ea typeface="Times New Roman" panose="02020603050405020304" pitchFamily="18" charset="0"/>
                <a:cs typeface="Times New Roman" panose="02020603050405020304" pitchFamily="18" charset="0"/>
              </a:rPr>
              <a:t>Учитель должен продумывать, насколько та или иная тема важна в курсе, насколько эти знания можно «перевернуть». Есть некоторые темы, которые для этого просто не подходят.</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ru-RU" dirty="0">
                <a:solidFill>
                  <a:srgbClr val="000000"/>
                </a:solidFill>
                <a:latin typeface="PTSerif"/>
                <a:ea typeface="Times New Roman" panose="02020603050405020304" pitchFamily="18" charset="0"/>
                <a:cs typeface="Times New Roman" panose="02020603050405020304" pitchFamily="18" charset="0"/>
              </a:rPr>
              <a:t>От обычной классной системы полностью уйти нельзя. Всё зависит от того, что учитель видит в «перевёрнутом» обучении. Если содержательно ваши уроки от этого ничем не дополняются, то большой пользы от «перевёрнутого класса» просто нет.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Картинки по запросу смайлик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290" y="1340768"/>
            <a:ext cx="1320926" cy="963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Картинки по запросу смайлики грустны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340768"/>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10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072583"/>
            <a:ext cx="6912768" cy="3348609"/>
          </a:xfrm>
          <a:prstGeom prst="rect">
            <a:avLst/>
          </a:prstGeom>
        </p:spPr>
        <p:txBody>
          <a:bodyPr wrap="square">
            <a:spAutoFit/>
          </a:bodyPr>
          <a:lstStyle/>
          <a:p>
            <a:pPr algn="just">
              <a:lnSpc>
                <a:spcPct val="115000"/>
              </a:lnSpc>
              <a:spcAft>
                <a:spcPts val="0"/>
              </a:spcAft>
            </a:pPr>
            <a:r>
              <a:rPr lang="ru-RU"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Таким образом, переход к модели «</a:t>
            </a:r>
            <a:r>
              <a:rPr lang="ru-RU"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Перевёрнутого </a:t>
            </a:r>
            <a:r>
              <a:rPr lang="ru-RU"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класса» </a:t>
            </a:r>
            <a:r>
              <a:rPr lang="ru-RU" sz="2000" b="1" dirty="0">
                <a:solidFill>
                  <a:srgbClr val="7030A0"/>
                </a:solidFill>
                <a:latin typeface="Georgia" panose="02040502050405020303" pitchFamily="18" charset="0"/>
                <a:ea typeface="Calibri" panose="020F0502020204030204" pitchFamily="34" charset="0"/>
                <a:cs typeface="Times New Roman" panose="02020603050405020304" pitchFamily="18" charset="0"/>
              </a:rPr>
              <a:t>является переходом от главенства педагога к главенству ученика. </a:t>
            </a:r>
            <a:r>
              <a:rPr lang="ru-RU"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Становится возможным более тесное сотрудничество во время образовательного процесса. Обучающиеся перестают быть пассивными участниками образовательного процесса. Модель позволяет возложить ответственность за знания ученика на его собственные плечи, тем самым давая ему стимул для дальнейшего творчества, направляя процесс обучения в русло практического применения полученных знаний.</a:t>
            </a:r>
            <a:endParaRPr lang="ru-RU" sz="1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827584" y="273422"/>
            <a:ext cx="6480720" cy="923330"/>
          </a:xfrm>
          <a:prstGeom prst="rect">
            <a:avLst/>
          </a:prstGeom>
          <a:noFill/>
        </p:spPr>
        <p:txBody>
          <a:bodyPr wrap="square" lIns="91440" tIns="45720" rIns="91440" bIns="45720">
            <a:spAutoFit/>
          </a:bodyPr>
          <a:lstStyle/>
          <a:p>
            <a:pPr algn="ctr"/>
            <a:r>
              <a:rPr lang="ru-RU" sz="5400" b="1" cap="all" spc="0" dirty="0" smtClean="0">
                <a:ln w="9000" cmpd="sng">
                  <a:solidFill>
                    <a:schemeClr val="bg1"/>
                  </a:solidFill>
                  <a:prstDash val="solid"/>
                </a:ln>
                <a:solidFill>
                  <a:srgbClr val="E22EA6"/>
                </a:solidFill>
                <a:effectLst>
                  <a:reflection blurRad="12700" stA="28000" endPos="45000" dist="1000" dir="5400000" sy="-100000" algn="bl" rotWithShape="0"/>
                </a:effectLst>
              </a:rPr>
              <a:t>Пути решения</a:t>
            </a:r>
            <a:endParaRPr lang="ru-RU" sz="5400" b="1" cap="all" spc="0" dirty="0">
              <a:ln w="9000" cmpd="sng">
                <a:solidFill>
                  <a:schemeClr val="bg1"/>
                </a:solidFill>
                <a:prstDash val="solid"/>
              </a:ln>
              <a:solidFill>
                <a:srgbClr val="E22EA6"/>
              </a:solidFill>
              <a:effectLst>
                <a:reflection blurRad="12700" stA="28000" endPos="45000" dist="1000" dir="5400000" sy="-100000" algn="bl" rotWithShape="0"/>
              </a:effectLst>
            </a:endParaRPr>
          </a:p>
        </p:txBody>
      </p:sp>
      <p:sp>
        <p:nvSpPr>
          <p:cNvPr id="4" name="Прямоугольник 3"/>
          <p:cNvSpPr/>
          <p:nvPr/>
        </p:nvSpPr>
        <p:spPr>
          <a:xfrm>
            <a:off x="1919817" y="1215935"/>
            <a:ext cx="3850670"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5400" b="1" cap="none" spc="0" dirty="0" smtClean="0">
                <a:ln w="50800"/>
                <a:solidFill>
                  <a:srgbClr val="0070C0"/>
                </a:solidFill>
                <a:effectLst/>
              </a:rPr>
              <a:t>Как быть???</a:t>
            </a:r>
            <a:endParaRPr lang="ru-RU" sz="5400" b="1" cap="none" spc="0" dirty="0">
              <a:ln w="50800"/>
              <a:solidFill>
                <a:srgbClr val="0070C0"/>
              </a:solidFill>
              <a:effectLst/>
            </a:endParaRPr>
          </a:p>
        </p:txBody>
      </p:sp>
      <p:pic>
        <p:nvPicPr>
          <p:cNvPr id="5" name="Picture 4" descr="Картинки по запросу смайлики веселые и грустны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471144"/>
            <a:ext cx="1471303" cy="133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51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371600" y="304800"/>
            <a:ext cx="6477000" cy="6096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2400" b="1" dirty="0">
                <a:solidFill>
                  <a:schemeClr val="accent1">
                    <a:lumMod val="50000"/>
                  </a:schemeClr>
                </a:solidFill>
                <a:latin typeface="Georgia" panose="02040502050405020303" pitchFamily="18" charset="0"/>
              </a:rPr>
              <a:t>НЕЗАКОНЧЕННЫЕ ПРЕДЛОЖЕНИЯ</a:t>
            </a:r>
          </a:p>
        </p:txBody>
      </p:sp>
      <p:sp>
        <p:nvSpPr>
          <p:cNvPr id="12" name="Скругленный прямоугольник 11"/>
          <p:cNvSpPr/>
          <p:nvPr/>
        </p:nvSpPr>
        <p:spPr>
          <a:xfrm>
            <a:off x="990600" y="1371600"/>
            <a:ext cx="7086600" cy="2057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2800" dirty="0">
                <a:solidFill>
                  <a:schemeClr val="tx1"/>
                </a:solidFill>
                <a:latin typeface="Georgia" panose="02040502050405020303" pitchFamily="18" charset="0"/>
              </a:rPr>
              <a:t>Прием    рефлексии.  </a:t>
            </a:r>
          </a:p>
          <a:p>
            <a:pPr algn="ctr" eaLnBrk="1" fontAlgn="auto" hangingPunct="1">
              <a:spcBef>
                <a:spcPts val="0"/>
              </a:spcBef>
              <a:spcAft>
                <a:spcPts val="0"/>
              </a:spcAft>
              <a:defRPr/>
            </a:pPr>
            <a:r>
              <a:rPr lang="ru-RU" sz="2800" dirty="0">
                <a:solidFill>
                  <a:schemeClr val="tx1"/>
                </a:solidFill>
                <a:latin typeface="Georgia" panose="02040502050405020303" pitchFamily="18" charset="0"/>
              </a:rPr>
              <a:t>  Учащимся    предлагается    закончить    ряд предложений.</a:t>
            </a:r>
          </a:p>
          <a:p>
            <a:pPr algn="ctr" eaLnBrk="1" fontAlgn="auto" hangingPunct="1">
              <a:spcBef>
                <a:spcPts val="0"/>
              </a:spcBef>
              <a:spcAft>
                <a:spcPts val="0"/>
              </a:spcAft>
              <a:defRPr/>
            </a:pPr>
            <a:endParaRPr lang="ru-RU" sz="2800" dirty="0">
              <a:solidFill>
                <a:schemeClr val="accent1">
                  <a:lumMod val="50000"/>
                </a:schemeClr>
              </a:solidFill>
            </a:endParaRPr>
          </a:p>
        </p:txBody>
      </p:sp>
      <p:sp>
        <p:nvSpPr>
          <p:cNvPr id="9" name="Загнутый угол 8"/>
          <p:cNvSpPr/>
          <p:nvPr/>
        </p:nvSpPr>
        <p:spPr>
          <a:xfrm>
            <a:off x="996950" y="3705225"/>
            <a:ext cx="6172200" cy="2933700"/>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fontAlgn="auto" hangingPunct="1">
              <a:spcBef>
                <a:spcPts val="0"/>
              </a:spcBef>
              <a:spcAft>
                <a:spcPts val="0"/>
              </a:spcAft>
              <a:buFontTx/>
              <a:buAutoNum type="arabicPeriod"/>
              <a:defRPr/>
            </a:pPr>
            <a:r>
              <a:rPr lang="ru-RU" sz="2400" dirty="0">
                <a:solidFill>
                  <a:schemeClr val="tx2">
                    <a:lumMod val="50000"/>
                  </a:schemeClr>
                </a:solidFill>
                <a:latin typeface="Georgia" panose="02040502050405020303" pitchFamily="18" charset="0"/>
              </a:rPr>
              <a:t>На уроке … я испытываю такие чувства, как…</a:t>
            </a:r>
          </a:p>
          <a:p>
            <a:pPr marL="342900" indent="-342900" eaLnBrk="1" fontAlgn="auto" hangingPunct="1">
              <a:spcBef>
                <a:spcPts val="0"/>
              </a:spcBef>
              <a:spcAft>
                <a:spcPts val="0"/>
              </a:spcAft>
              <a:buFontTx/>
              <a:buAutoNum type="arabicPeriod"/>
              <a:defRPr/>
            </a:pPr>
            <a:r>
              <a:rPr lang="ru-RU" sz="2400" dirty="0">
                <a:solidFill>
                  <a:schemeClr val="tx2">
                    <a:lumMod val="50000"/>
                  </a:schemeClr>
                </a:solidFill>
                <a:latin typeface="Georgia" panose="02040502050405020303" pitchFamily="18" charset="0"/>
              </a:rPr>
              <a:t>Больше всего на уроке … я люблю…</a:t>
            </a:r>
          </a:p>
          <a:p>
            <a:pPr marL="342900" indent="-342900" eaLnBrk="1" fontAlgn="auto" hangingPunct="1">
              <a:spcBef>
                <a:spcPts val="0"/>
              </a:spcBef>
              <a:spcAft>
                <a:spcPts val="0"/>
              </a:spcAft>
              <a:buFontTx/>
              <a:buAutoNum type="arabicPeriod"/>
              <a:defRPr/>
            </a:pPr>
            <a:r>
              <a:rPr lang="ru-RU" sz="2400" dirty="0">
                <a:solidFill>
                  <a:schemeClr val="tx2">
                    <a:lumMod val="50000"/>
                  </a:schemeClr>
                </a:solidFill>
                <a:latin typeface="Georgia" panose="02040502050405020303" pitchFamily="18" charset="0"/>
              </a:rPr>
              <a:t>Если бы я был учителем …, я бы…</a:t>
            </a:r>
          </a:p>
          <a:p>
            <a:pPr marL="342900" indent="-342900" eaLnBrk="1" fontAlgn="auto" hangingPunct="1">
              <a:spcBef>
                <a:spcPts val="0"/>
              </a:spcBef>
              <a:spcAft>
                <a:spcPts val="0"/>
              </a:spcAft>
              <a:buFontTx/>
              <a:buAutoNum type="arabicPeriod"/>
              <a:defRPr/>
            </a:pPr>
            <a:r>
              <a:rPr lang="ru-RU" sz="2400" dirty="0">
                <a:solidFill>
                  <a:schemeClr val="tx2">
                    <a:lumMod val="50000"/>
                  </a:schemeClr>
                </a:solidFill>
                <a:latin typeface="Georgia" panose="02040502050405020303" pitchFamily="18" charset="0"/>
              </a:rPr>
              <a:t>Мне не очень нравится…</a:t>
            </a:r>
          </a:p>
        </p:txBody>
      </p:sp>
      <p:pic>
        <p:nvPicPr>
          <p:cNvPr id="11" name="Picture 3" descr="C:\Users\User\Desktop\картинки с шаттерстока\shutterstock_31909348.jpg"/>
          <p:cNvPicPr>
            <a:picLocks noChangeAspect="1" noChangeArrowheads="1"/>
          </p:cNvPicPr>
          <p:nvPr/>
        </p:nvPicPr>
        <p:blipFill>
          <a:blip r:embed="rId2"/>
          <a:srcRect l="13656" r="14651" b="-1988"/>
          <a:stretch>
            <a:fillRect/>
          </a:stretch>
        </p:blipFill>
        <p:spPr bwMode="auto">
          <a:xfrm>
            <a:off x="7124700" y="3872459"/>
            <a:ext cx="1600200" cy="2362200"/>
          </a:xfrm>
          <a:prstGeom prst="ellipse">
            <a:avLst/>
          </a:prstGeom>
          <a:noFill/>
          <a:ln w="9525">
            <a:noFill/>
            <a:miter lim="800000"/>
            <a:headEnd/>
            <a:tailEnd/>
          </a:ln>
          <a:effectLst>
            <a:softEdge rad="127000"/>
          </a:effectLst>
        </p:spPr>
      </p:pic>
    </p:spTree>
    <p:extLst>
      <p:ext uri="{BB962C8B-B14F-4D97-AF65-F5344CB8AC3E}">
        <p14:creationId xmlns:p14="http://schemas.microsoft.com/office/powerpoint/2010/main" val="369056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066800" y="304800"/>
            <a:ext cx="6934200" cy="6096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2400" b="1" dirty="0">
                <a:solidFill>
                  <a:schemeClr val="accent1">
                    <a:lumMod val="50000"/>
                  </a:schemeClr>
                </a:solidFill>
                <a:latin typeface="Georgia" panose="02040502050405020303" pitchFamily="18" charset="0"/>
              </a:rPr>
              <a:t> УРОВНИ ДОМАШНЕГО ЗАДАНИЯ</a:t>
            </a:r>
          </a:p>
        </p:txBody>
      </p:sp>
      <p:sp>
        <p:nvSpPr>
          <p:cNvPr id="12" name="Скругленный прямоугольник 11"/>
          <p:cNvSpPr/>
          <p:nvPr/>
        </p:nvSpPr>
        <p:spPr>
          <a:xfrm>
            <a:off x="1331640" y="1066800"/>
            <a:ext cx="7621860" cy="37099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ru-RU" sz="2800" dirty="0">
                <a:solidFill>
                  <a:schemeClr val="tx1"/>
                </a:solidFill>
                <a:latin typeface="Georgia" panose="02040502050405020303" pitchFamily="18" charset="0"/>
              </a:rPr>
              <a:t>1</a:t>
            </a:r>
            <a:r>
              <a:rPr lang="ru-RU" sz="2800" u="sng" dirty="0">
                <a:solidFill>
                  <a:schemeClr val="accent1">
                    <a:lumMod val="50000"/>
                  </a:schemeClr>
                </a:solidFill>
                <a:latin typeface="Georgia" panose="02040502050405020303" pitchFamily="18" charset="0"/>
              </a:rPr>
              <a:t>)</a:t>
            </a:r>
            <a:r>
              <a:rPr lang="ru-RU" sz="2800" u="sng" dirty="0">
                <a:solidFill>
                  <a:schemeClr val="accent1">
                    <a:lumMod val="50000"/>
                  </a:schemeClr>
                </a:solidFill>
              </a:rPr>
              <a:t> </a:t>
            </a:r>
            <a:r>
              <a:rPr lang="ru-RU" sz="2800" b="1" u="sng" dirty="0">
                <a:solidFill>
                  <a:schemeClr val="accent1">
                    <a:lumMod val="50000"/>
                  </a:schemeClr>
                </a:solidFill>
                <a:latin typeface="Georgia" panose="02040502050405020303" pitchFamily="18" charset="0"/>
              </a:rPr>
              <a:t>обязательный минимум </a:t>
            </a:r>
            <a:r>
              <a:rPr lang="ru-RU" sz="2800" dirty="0">
                <a:solidFill>
                  <a:schemeClr val="tx1"/>
                </a:solidFill>
                <a:latin typeface="Georgia" panose="02040502050405020303" pitchFamily="18" charset="0"/>
              </a:rPr>
              <a:t>-  понятно  всем;</a:t>
            </a:r>
          </a:p>
          <a:p>
            <a:pPr eaLnBrk="1" fontAlgn="auto" hangingPunct="1">
              <a:spcBef>
                <a:spcPts val="0"/>
              </a:spcBef>
              <a:spcAft>
                <a:spcPts val="0"/>
              </a:spcAft>
              <a:defRPr/>
            </a:pPr>
            <a:r>
              <a:rPr lang="ru-RU" sz="2800" dirty="0">
                <a:solidFill>
                  <a:schemeClr val="tx1"/>
                </a:solidFill>
                <a:latin typeface="Georgia" panose="02040502050405020303" pitchFamily="18" charset="0"/>
              </a:rPr>
              <a:t>2) </a:t>
            </a:r>
            <a:r>
              <a:rPr lang="ru-RU" sz="2800" b="1" dirty="0">
                <a:solidFill>
                  <a:schemeClr val="accent1">
                    <a:lumMod val="50000"/>
                  </a:schemeClr>
                </a:solidFill>
                <a:latin typeface="Georgia" panose="02040502050405020303" pitchFamily="18" charset="0"/>
              </a:rPr>
              <a:t>тренировочный уровень </a:t>
            </a:r>
            <a:r>
              <a:rPr lang="ru-RU" sz="2800" dirty="0">
                <a:solidFill>
                  <a:schemeClr val="tx1"/>
                </a:solidFill>
                <a:latin typeface="Georgia" panose="02040502050405020303" pitchFamily="18" charset="0"/>
              </a:rPr>
              <a:t>- для учеников, хорошо знающих предмет;</a:t>
            </a:r>
          </a:p>
          <a:p>
            <a:pPr eaLnBrk="1" fontAlgn="auto" hangingPunct="1">
              <a:spcBef>
                <a:spcPts val="0"/>
              </a:spcBef>
              <a:spcAft>
                <a:spcPts val="0"/>
              </a:spcAft>
              <a:defRPr/>
            </a:pPr>
            <a:r>
              <a:rPr lang="ru-RU" sz="2800" dirty="0">
                <a:solidFill>
                  <a:schemeClr val="tx1"/>
                </a:solidFill>
                <a:latin typeface="Georgia" panose="02040502050405020303" pitchFamily="18" charset="0"/>
              </a:rPr>
              <a:t>3) </a:t>
            </a:r>
            <a:r>
              <a:rPr lang="ru-RU" sz="2800" b="1" dirty="0">
                <a:solidFill>
                  <a:schemeClr val="accent1">
                    <a:lumMod val="50000"/>
                  </a:schemeClr>
                </a:solidFill>
                <a:latin typeface="Georgia" panose="02040502050405020303" pitchFamily="18" charset="0"/>
              </a:rPr>
              <a:t>творческий уровень </a:t>
            </a:r>
            <a:r>
              <a:rPr lang="ru-RU" sz="2800" dirty="0">
                <a:solidFill>
                  <a:schemeClr val="tx1"/>
                </a:solidFill>
                <a:latin typeface="Georgia" panose="02040502050405020303" pitchFamily="18" charset="0"/>
              </a:rPr>
              <a:t>- выполняются добровольно, выполнение стимулируется высокой оценкой.</a:t>
            </a:r>
          </a:p>
        </p:txBody>
      </p:sp>
      <p:pic>
        <p:nvPicPr>
          <p:cNvPr id="19460"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776788"/>
            <a:ext cx="3325366"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899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шаблоны для презентаций\05640169.jpg"/>
          <p:cNvPicPr>
            <a:picLocks noChangeAspect="1" noChangeArrowheads="1"/>
          </p:cNvPicPr>
          <p:nvPr/>
        </p:nvPicPr>
        <p:blipFill>
          <a:blip r:embed="rId2"/>
          <a:srcRect/>
          <a:stretch>
            <a:fillRect/>
          </a:stretch>
        </p:blipFill>
        <p:spPr bwMode="auto">
          <a:xfrm>
            <a:off x="0" y="24084"/>
            <a:ext cx="9144000" cy="6858000"/>
          </a:xfrm>
          <a:prstGeom prst="rect">
            <a:avLst/>
          </a:prstGeom>
          <a:noFill/>
          <a:ln w="9525">
            <a:noFill/>
            <a:miter lim="800000"/>
            <a:headEnd/>
            <a:tailEnd/>
          </a:ln>
        </p:spPr>
      </p:pic>
      <p:pic>
        <p:nvPicPr>
          <p:cNvPr id="87044" name="Picture 4" descr="http://www.vlg.rodgor.ru/art_images/160/123.jpg"/>
          <p:cNvPicPr>
            <a:picLocks noChangeAspect="1" noChangeArrowheads="1"/>
          </p:cNvPicPr>
          <p:nvPr/>
        </p:nvPicPr>
        <p:blipFill>
          <a:blip r:embed="rId3" cstate="print"/>
          <a:srcRect/>
          <a:stretch>
            <a:fillRect/>
          </a:stretch>
        </p:blipFill>
        <p:spPr bwMode="auto">
          <a:xfrm>
            <a:off x="5076056" y="3573016"/>
            <a:ext cx="3592352" cy="2937745"/>
          </a:xfrm>
          <a:prstGeom prst="rect">
            <a:avLst/>
          </a:prstGeom>
          <a:noFill/>
        </p:spPr>
      </p:pic>
      <p:sp>
        <p:nvSpPr>
          <p:cNvPr id="2" name="Заголовок 1"/>
          <p:cNvSpPr>
            <a:spLocks noGrp="1"/>
          </p:cNvSpPr>
          <p:nvPr>
            <p:ph type="title"/>
          </p:nvPr>
        </p:nvSpPr>
        <p:spPr>
          <a:xfrm>
            <a:off x="3429314" y="197768"/>
            <a:ext cx="5616624" cy="1143000"/>
          </a:xfrm>
        </p:spPr>
        <p:txBody>
          <a:bodyPr>
            <a:normAutofit/>
          </a:bodyPr>
          <a:lstStyle/>
          <a:p>
            <a:r>
              <a:rPr lang="ru-RU" sz="4000" i="1" dirty="0" smtClean="0">
                <a:solidFill>
                  <a:srgbClr val="002060"/>
                </a:solidFill>
              </a:rPr>
              <a:t>Подводя итоги…</a:t>
            </a:r>
            <a:endParaRPr lang="ru-RU" sz="4000" i="1" dirty="0">
              <a:solidFill>
                <a:srgbClr val="002060"/>
              </a:solidFill>
            </a:endParaRPr>
          </a:p>
        </p:txBody>
      </p:sp>
      <p:sp>
        <p:nvSpPr>
          <p:cNvPr id="3" name="Содержимое 2"/>
          <p:cNvSpPr>
            <a:spLocks noGrp="1"/>
          </p:cNvSpPr>
          <p:nvPr>
            <p:ph idx="1"/>
          </p:nvPr>
        </p:nvSpPr>
        <p:spPr>
          <a:xfrm>
            <a:off x="0" y="1292075"/>
            <a:ext cx="6666075" cy="4621201"/>
          </a:xfrm>
        </p:spPr>
        <p:txBody>
          <a:bodyPr>
            <a:normAutofit/>
          </a:bodyPr>
          <a:lstStyle/>
          <a:p>
            <a:pPr>
              <a:buNone/>
            </a:pPr>
            <a:r>
              <a:rPr lang="ru-RU" sz="2800" dirty="0" smtClean="0"/>
              <a:t>   </a:t>
            </a:r>
            <a:r>
              <a:rPr lang="ru-RU" sz="2800" b="1" i="1" dirty="0" smtClean="0">
                <a:solidFill>
                  <a:srgbClr val="C00000"/>
                </a:solidFill>
                <a:cs typeface="Aharoni" pitchFamily="2" charset="-79"/>
              </a:rPr>
              <a:t>Широкое внедрение модели «Перевёрнутый класс»  в школьный образовательный процесс  позволяет обеспечить эффективную организацию учебного процесса, но и как в любой методике есть свои особенности.</a:t>
            </a:r>
          </a:p>
          <a:p>
            <a:pPr>
              <a:buNone/>
            </a:pPr>
            <a:r>
              <a:rPr lang="ru-RU" b="1" i="1" dirty="0" smtClean="0">
                <a:solidFill>
                  <a:srgbClr val="C00000"/>
                </a:solidFill>
                <a:cs typeface="Aharoni" pitchFamily="2" charset="-79"/>
              </a:rPr>
              <a:t>Применять или нет , это уже дело творчества каждого учителя</a:t>
            </a:r>
            <a:endParaRPr lang="ru-RU" sz="2800" b="1" i="1" dirty="0">
              <a:solidFill>
                <a:srgbClr val="C00000"/>
              </a:solidFill>
              <a:cs typeface="Aharoni" pitchFamily="2" charset="-79"/>
            </a:endParaRPr>
          </a:p>
        </p:txBody>
      </p:sp>
      <p:sp>
        <p:nvSpPr>
          <p:cNvPr id="6" name="Скругленный прямоугольник 5"/>
          <p:cNvSpPr/>
          <p:nvPr/>
        </p:nvSpPr>
        <p:spPr>
          <a:xfrm>
            <a:off x="0" y="1454862"/>
            <a:ext cx="6882099" cy="3996444"/>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3791519" y="188640"/>
            <a:ext cx="4892214" cy="1008112"/>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7981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2132856"/>
            <a:ext cx="7286644" cy="4429156"/>
          </a:xfrm>
        </p:spPr>
        <p:txBody>
          <a:bodyPr>
            <a:normAutofit fontScale="62500" lnSpcReduction="20000"/>
          </a:bodyPr>
          <a:lstStyle/>
          <a:p>
            <a:pPr marL="0" lvl="0" indent="0">
              <a:buNone/>
            </a:pPr>
            <a:endParaRPr lang="ru-RU" dirty="0"/>
          </a:p>
          <a:p>
            <a:r>
              <a:rPr lang="ru-RU" dirty="0"/>
              <a:t>Как правило, учащиеся верят тому, что говорит им педагог. Чтобы заставить ученика размышлять, а не просто пропускать через себя информацию, можно предоставить </a:t>
            </a:r>
            <a:r>
              <a:rPr lang="ru-RU" dirty="0">
                <a:solidFill>
                  <a:srgbClr val="E111C8"/>
                </a:solidFill>
              </a:rPr>
              <a:t>ему два взаимоисключающих утверждения</a:t>
            </a:r>
            <a:r>
              <a:rPr lang="ru-RU" dirty="0"/>
              <a:t>. </a:t>
            </a:r>
            <a:endParaRPr lang="ru-RU" dirty="0" smtClean="0"/>
          </a:p>
          <a:p>
            <a:r>
              <a:rPr lang="ru-RU" i="1" dirty="0" smtClean="0">
                <a:solidFill>
                  <a:srgbClr val="0000FF"/>
                </a:solidFill>
              </a:rPr>
              <a:t>Отсутствие </a:t>
            </a:r>
            <a:r>
              <a:rPr lang="ru-RU" i="1" dirty="0">
                <a:solidFill>
                  <a:srgbClr val="0000FF"/>
                </a:solidFill>
              </a:rPr>
              <a:t>четко сформулированной конечной мысли, готового вывода от </a:t>
            </a:r>
            <a:r>
              <a:rPr lang="ru-RU" i="1" dirty="0" smtClean="0">
                <a:solidFill>
                  <a:srgbClr val="0000FF"/>
                </a:solidFill>
              </a:rPr>
              <a:t>учителя </a:t>
            </a:r>
            <a:r>
              <a:rPr lang="ru-RU" i="1" dirty="0">
                <a:solidFill>
                  <a:srgbClr val="0000FF"/>
                </a:solidFill>
              </a:rPr>
              <a:t>может заставить обучающегося задуматься и задействовать логику. В науке такой приём носит название «Метод </a:t>
            </a:r>
            <a:r>
              <a:rPr lang="ru-RU" i="1" dirty="0" smtClean="0">
                <a:solidFill>
                  <a:srgbClr val="0000FF"/>
                </a:solidFill>
              </a:rPr>
              <a:t>парадоксов». </a:t>
            </a:r>
          </a:p>
          <a:p>
            <a:r>
              <a:rPr lang="ru-RU" dirty="0" smtClean="0">
                <a:solidFill>
                  <a:srgbClr val="FF0000"/>
                </a:solidFill>
              </a:rPr>
              <a:t>Шопену </a:t>
            </a:r>
            <a:r>
              <a:rPr lang="ru-RU" dirty="0">
                <a:solidFill>
                  <a:srgbClr val="FF0000"/>
                </a:solidFill>
              </a:rPr>
              <a:t>предсказали, что ему жить осталось около 2-х лет, даже при диагнозе туберкулез он не перестал писать музыку и давать концерты и прожил еще 20 лет! Почему так случилось?</a:t>
            </a:r>
          </a:p>
          <a:p>
            <a:r>
              <a:rPr lang="ru-RU" dirty="0" smtClean="0"/>
              <a:t>Во </a:t>
            </a:r>
            <a:r>
              <a:rPr lang="ru-RU" dirty="0"/>
              <a:t>всех сферах, при помощи парадоксов можно заинтересовать учеников   к познанию глубокого материала на одну тему.</a:t>
            </a:r>
          </a:p>
          <a:p>
            <a:endParaRPr lang="ru-RU" dirty="0"/>
          </a:p>
          <a:p>
            <a:endParaRPr lang="ru-RU" dirty="0"/>
          </a:p>
        </p:txBody>
      </p:sp>
      <p:sp>
        <p:nvSpPr>
          <p:cNvPr id="2" name="Заголовок 1"/>
          <p:cNvSpPr>
            <a:spLocks noGrp="1"/>
          </p:cNvSpPr>
          <p:nvPr>
            <p:ph type="title"/>
          </p:nvPr>
        </p:nvSpPr>
        <p:spPr>
          <a:xfrm>
            <a:off x="1571604" y="-154686"/>
            <a:ext cx="8229600" cy="1252728"/>
          </a:xfrm>
        </p:spPr>
        <p:txBody>
          <a:bodyPr>
            <a:normAutofit fontScale="90000"/>
          </a:bodyPr>
          <a:lstStyle/>
          <a:p>
            <a:pPr lvl="0"/>
            <a:r>
              <a:rPr lang="ru-RU" b="1" dirty="0" smtClean="0"/>
              <a:t/>
            </a:r>
            <a:br>
              <a:rPr lang="ru-RU" b="1" dirty="0" smtClean="0"/>
            </a:br>
            <a:r>
              <a:rPr lang="ru-RU" sz="6000" b="1" dirty="0" smtClean="0">
                <a:latin typeface="Times New Roman" panose="02020603050405020304" pitchFamily="18" charset="0"/>
                <a:cs typeface="Times New Roman" panose="02020603050405020304" pitchFamily="18" charset="0"/>
              </a:rPr>
              <a:t>Метод </a:t>
            </a:r>
            <a:r>
              <a:rPr lang="ru-RU" sz="6000" b="1" dirty="0">
                <a:latin typeface="Times New Roman" panose="02020603050405020304" pitchFamily="18" charset="0"/>
                <a:cs typeface="Times New Roman" panose="02020603050405020304" pitchFamily="18" charset="0"/>
              </a:rPr>
              <a:t>парадоксов</a:t>
            </a:r>
            <a:r>
              <a:rPr lang="ru-RU" dirty="0"/>
              <a:t/>
            </a:r>
            <a:br>
              <a:rPr lang="ru-RU" dirty="0"/>
            </a:br>
            <a:endParaRPr lang="ru-RU" dirty="0"/>
          </a:p>
        </p:txBody>
      </p:sp>
      <p:pic>
        <p:nvPicPr>
          <p:cNvPr id="1026" name="Picture 2" descr="https://www.colourbox.com/preview/3970090-child-thin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71678"/>
            <a:ext cx="1872208" cy="181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06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68144" y="1410642"/>
            <a:ext cx="3046883" cy="3785652"/>
          </a:xfrm>
          <a:prstGeom prst="rect">
            <a:avLst/>
          </a:prstGeom>
        </p:spPr>
        <p:txBody>
          <a:bodyPr wrap="square">
            <a:spAutoFit/>
          </a:bodyPr>
          <a:lstStyle/>
          <a:p>
            <a:r>
              <a:rPr lang="ru-RU" sz="2400" dirty="0" smtClean="0"/>
              <a:t>Придумали</a:t>
            </a:r>
            <a:r>
              <a:rPr lang="ru-RU" sz="2400" dirty="0"/>
              <a:t>, как обеспечить своими лекциями спортсменов, часто пропускающих занятия, а затем развили эту идею в новое образовательное направление. </a:t>
            </a:r>
          </a:p>
        </p:txBody>
      </p:sp>
      <p:pic>
        <p:nvPicPr>
          <p:cNvPr id="3" name="Picture 2" descr="Рисунок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611" y="2659077"/>
            <a:ext cx="4220306" cy="272430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55417" y="5383379"/>
            <a:ext cx="3961978" cy="97475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dirty="0"/>
              <a:t> учителя химии </a:t>
            </a:r>
            <a:endParaRPr lang="ru-RU" dirty="0" smtClean="0"/>
          </a:p>
          <a:p>
            <a:pPr algn="ctr"/>
            <a:r>
              <a:rPr lang="ru-RU" b="1" dirty="0" smtClean="0"/>
              <a:t>Аарон </a:t>
            </a:r>
            <a:r>
              <a:rPr lang="ru-RU" b="1" dirty="0" err="1"/>
              <a:t>Самс</a:t>
            </a:r>
            <a:r>
              <a:rPr lang="ru-RU" b="1" dirty="0"/>
              <a:t> </a:t>
            </a:r>
            <a:r>
              <a:rPr lang="ru-RU" dirty="0"/>
              <a:t>и </a:t>
            </a:r>
            <a:r>
              <a:rPr lang="ru-RU" b="1" dirty="0"/>
              <a:t>Джонатан </a:t>
            </a:r>
            <a:r>
              <a:rPr lang="ru-RU" b="1" dirty="0" smtClean="0"/>
              <a:t>Бергман</a:t>
            </a:r>
            <a:endParaRPr lang="ru-RU" b="1" dirty="0"/>
          </a:p>
        </p:txBody>
      </p:sp>
      <p:sp>
        <p:nvSpPr>
          <p:cNvPr id="5" name="Заголовок 5"/>
          <p:cNvSpPr txBox="1">
            <a:spLocks/>
          </p:cNvSpPr>
          <p:nvPr/>
        </p:nvSpPr>
        <p:spPr>
          <a:xfrm>
            <a:off x="984549" y="346592"/>
            <a:ext cx="8159451" cy="106405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smtClean="0">
                <a:solidFill>
                  <a:srgbClr val="8238BA"/>
                </a:solidFill>
              </a:rPr>
              <a:t>Основатели модели «перевёрнутый класс»</a:t>
            </a:r>
            <a:endParaRPr lang="ru-RU" sz="3200" b="1" dirty="0">
              <a:solidFill>
                <a:srgbClr val="8238BA"/>
              </a:solidFill>
            </a:endParaRPr>
          </a:p>
        </p:txBody>
      </p:sp>
      <p:pic>
        <p:nvPicPr>
          <p:cNvPr id="6" name="Picture 5" descr="shutterstock_9737487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6182" y="1087473"/>
            <a:ext cx="1505778" cy="148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639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404664"/>
            <a:ext cx="7236738" cy="2000548"/>
          </a:xfrm>
          <a:prstGeom prst="rect">
            <a:avLst/>
          </a:prstGeom>
        </p:spPr>
        <p:txBody>
          <a:bodyPr wrap="square">
            <a:spAutoFit/>
          </a:bodyPr>
          <a:lstStyle/>
          <a:p>
            <a:r>
              <a:rPr lang="ru-RU" sz="2000" dirty="0"/>
              <a:t>  </a:t>
            </a:r>
            <a:r>
              <a:rPr lang="ru-RU" sz="2000" b="1" dirty="0"/>
              <a:t>Смешанное обучение </a:t>
            </a:r>
            <a:r>
              <a:rPr lang="ru-RU" sz="2000" dirty="0" smtClean="0"/>
              <a:t>-– </a:t>
            </a:r>
            <a:r>
              <a:rPr lang="ru-RU" sz="2000" dirty="0"/>
              <a:t>это </a:t>
            </a:r>
            <a:r>
              <a:rPr lang="ru-RU" sz="2400" b="1" dirty="0">
                <a:solidFill>
                  <a:srgbClr val="FF0000"/>
                </a:solidFill>
              </a:rPr>
              <a:t>смешение </a:t>
            </a:r>
            <a:r>
              <a:rPr lang="ru-RU" sz="2000" dirty="0">
                <a:solidFill>
                  <a:srgbClr val="00B050"/>
                </a:solidFill>
              </a:rPr>
              <a:t>традиционной</a:t>
            </a:r>
            <a:r>
              <a:rPr lang="ru-RU" sz="2000" dirty="0"/>
              <a:t> </a:t>
            </a:r>
            <a:r>
              <a:rPr lang="ru-RU" sz="2000" b="1" dirty="0">
                <a:solidFill>
                  <a:srgbClr val="00B050"/>
                </a:solidFill>
              </a:rPr>
              <a:t>классно-урочной системы </a:t>
            </a:r>
            <a:r>
              <a:rPr lang="ru-RU" sz="2000" dirty="0"/>
              <a:t>и </a:t>
            </a:r>
            <a:r>
              <a:rPr lang="ru-RU" sz="2000" b="1" dirty="0">
                <a:solidFill>
                  <a:srgbClr val="0070C0"/>
                </a:solidFill>
              </a:rPr>
              <a:t>современного цифрового образования. </a:t>
            </a:r>
            <a:endParaRPr lang="ru-RU" sz="2000" b="1" dirty="0" smtClean="0">
              <a:solidFill>
                <a:srgbClr val="0070C0"/>
              </a:solidFill>
            </a:endParaRPr>
          </a:p>
          <a:p>
            <a:r>
              <a:rPr lang="ru-RU" sz="2000" dirty="0" smtClean="0"/>
              <a:t>Одной </a:t>
            </a:r>
            <a:r>
              <a:rPr lang="ru-RU" sz="2000" dirty="0"/>
              <a:t>из наиболее удачных моделей смешанного обучения является </a:t>
            </a:r>
            <a:r>
              <a:rPr lang="ru-RU" sz="2000" b="1" dirty="0">
                <a:solidFill>
                  <a:srgbClr val="E22EA6"/>
                </a:solidFill>
              </a:rPr>
              <a:t>«</a:t>
            </a:r>
            <a:r>
              <a:rPr lang="ru-RU" sz="2000" b="1" dirty="0" smtClean="0">
                <a:solidFill>
                  <a:srgbClr val="E22EA6"/>
                </a:solidFill>
              </a:rPr>
              <a:t>Перевёрнутый </a:t>
            </a:r>
            <a:r>
              <a:rPr lang="ru-RU" sz="2000" b="1" dirty="0">
                <a:solidFill>
                  <a:srgbClr val="E22EA6"/>
                </a:solidFill>
              </a:rPr>
              <a:t>класс»</a:t>
            </a:r>
            <a:r>
              <a:rPr lang="ru-RU" sz="2000" dirty="0">
                <a:solidFill>
                  <a:srgbClr val="E22EA6"/>
                </a:solidFill>
              </a:rPr>
              <a:t>, </a:t>
            </a:r>
            <a:r>
              <a:rPr lang="ru-RU" sz="2000" dirty="0"/>
              <a:t>где </a:t>
            </a:r>
            <a:r>
              <a:rPr lang="ru-RU" sz="2000" b="1" i="1" dirty="0">
                <a:solidFill>
                  <a:srgbClr val="8A0000"/>
                </a:solidFill>
              </a:rPr>
              <a:t>«</a:t>
            </a:r>
            <a:r>
              <a:rPr lang="ru-RU" sz="2000" b="1" i="1" dirty="0" smtClean="0">
                <a:solidFill>
                  <a:srgbClr val="8A0000"/>
                </a:solidFill>
              </a:rPr>
              <a:t>перевёрнутым</a:t>
            </a:r>
            <a:r>
              <a:rPr lang="ru-RU" sz="2000" b="1" i="1" dirty="0">
                <a:solidFill>
                  <a:srgbClr val="8A0000"/>
                </a:solidFill>
              </a:rPr>
              <a:t>»</a:t>
            </a:r>
            <a:r>
              <a:rPr lang="ru-RU" sz="2000" dirty="0"/>
              <a:t> становится сам процесс обучения.</a:t>
            </a:r>
          </a:p>
        </p:txBody>
      </p:sp>
      <p:pic>
        <p:nvPicPr>
          <p:cNvPr id="3" name="Рисунок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86576">
            <a:off x="1305144" y="2818618"/>
            <a:ext cx="2679379" cy="224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Выгнутая вниз стрелка 3"/>
          <p:cNvSpPr/>
          <p:nvPr/>
        </p:nvSpPr>
        <p:spPr>
          <a:xfrm rot="16731210">
            <a:off x="3720457" y="4714444"/>
            <a:ext cx="1898137" cy="863441"/>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5" name="Picture 4"/>
          <p:cNvPicPr>
            <a:picLocks noChangeAspect="1" noChangeArrowheads="1"/>
          </p:cNvPicPr>
          <p:nvPr/>
        </p:nvPicPr>
        <p:blipFill>
          <a:blip r:embed="rId3"/>
          <a:srcRect/>
          <a:stretch>
            <a:fillRect/>
          </a:stretch>
        </p:blipFill>
        <p:spPr bwMode="auto">
          <a:xfrm>
            <a:off x="5796136" y="3408611"/>
            <a:ext cx="2475730" cy="2954317"/>
          </a:xfrm>
          <a:prstGeom prst="rect">
            <a:avLst/>
          </a:prstGeom>
          <a:noFill/>
          <a:ln w="9525">
            <a:noFill/>
            <a:miter lim="800000"/>
            <a:headEnd/>
            <a:tailEnd/>
          </a:ln>
          <a:effectLst/>
        </p:spPr>
      </p:pic>
    </p:spTree>
    <p:extLst>
      <p:ext uri="{BB962C8B-B14F-4D97-AF65-F5344CB8AC3E}">
        <p14:creationId xmlns:p14="http://schemas.microsoft.com/office/powerpoint/2010/main" val="3467109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7" y="3528589"/>
            <a:ext cx="3515444" cy="28248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991100" y="1052736"/>
            <a:ext cx="3825869" cy="5016758"/>
          </a:xfrm>
          <a:prstGeom prst="rect">
            <a:avLst/>
          </a:prstGeom>
        </p:spPr>
        <p:txBody>
          <a:bodyPr wrap="square">
            <a:spAutoFit/>
          </a:bodyPr>
          <a:lstStyle/>
          <a:p>
            <a:pPr fontAlgn="base"/>
            <a:r>
              <a:rPr lang="ru-RU" sz="2000" b="1" dirty="0" smtClean="0"/>
              <a:t>Дома </a:t>
            </a:r>
            <a:r>
              <a:rPr lang="ru-RU" sz="2000" dirty="0" smtClean="0"/>
              <a:t>учащиеся самостоятельно знакомятся с теоретическим материалом.</a:t>
            </a:r>
          </a:p>
          <a:p>
            <a:pPr fontAlgn="base"/>
            <a:r>
              <a:rPr lang="ru-RU" sz="2000" b="1" dirty="0" smtClean="0"/>
              <a:t>На уроке </a:t>
            </a:r>
            <a:r>
              <a:rPr lang="ru-RU" sz="2000" dirty="0" smtClean="0"/>
              <a:t>выполняют  задания на закрепление посредством общения  с </a:t>
            </a:r>
            <a:r>
              <a:rPr lang="ru-RU" sz="2000" dirty="0"/>
              <a:t>одноклассниками и педагогом. </a:t>
            </a:r>
            <a:endParaRPr lang="ru-RU" sz="2000" dirty="0" smtClean="0"/>
          </a:p>
          <a:p>
            <a:pPr fontAlgn="base"/>
            <a:r>
              <a:rPr lang="ru-RU" sz="2000" dirty="0" smtClean="0"/>
              <a:t>Среди </a:t>
            </a:r>
            <a:r>
              <a:rPr lang="ru-RU" sz="2000" dirty="0"/>
              <a:t>популярных </a:t>
            </a:r>
            <a:r>
              <a:rPr lang="ru-RU" sz="2000" b="1" dirty="0"/>
              <a:t>форм</a:t>
            </a:r>
            <a:r>
              <a:rPr lang="ru-RU" sz="2000" dirty="0"/>
              <a:t> классной работы в такой модели – выполнение упражнений, дискуссии и презентация проектов. </a:t>
            </a:r>
            <a:endParaRPr lang="ru-RU" sz="2000" dirty="0" smtClean="0"/>
          </a:p>
          <a:p>
            <a:pPr fontAlgn="base"/>
            <a:r>
              <a:rPr lang="ru-RU" sz="2000" dirty="0"/>
              <a:t>Н</a:t>
            </a:r>
            <a:r>
              <a:rPr lang="ru-RU" sz="2000" dirty="0" smtClean="0"/>
              <a:t>а </a:t>
            </a:r>
            <a:r>
              <a:rPr lang="ru-RU" sz="2000" dirty="0"/>
              <a:t>уроке </a:t>
            </a:r>
            <a:r>
              <a:rPr lang="ru-RU" sz="2000" b="1" dirty="0"/>
              <a:t>акцент</a:t>
            </a:r>
            <a:r>
              <a:rPr lang="ru-RU" sz="2000" dirty="0"/>
              <a:t> смещается от обзорного знакомства с новой темой в сторону </a:t>
            </a:r>
            <a:r>
              <a:rPr lang="ru-RU" sz="2000" dirty="0" smtClean="0"/>
              <a:t>её </a:t>
            </a:r>
            <a:r>
              <a:rPr lang="ru-RU" sz="2000" dirty="0"/>
              <a:t>совместного изучения и исследования.</a:t>
            </a:r>
          </a:p>
        </p:txBody>
      </p:sp>
      <p:pic>
        <p:nvPicPr>
          <p:cNvPr id="4" name="Picture 2" descr="D:\Новая папка (2)\АНИМАШКИ\bc6f5b95721f.gif"/>
          <p:cNvPicPr>
            <a:picLocks noChangeAspect="1" noChangeArrowheads="1" noCrop="1"/>
          </p:cNvPicPr>
          <p:nvPr/>
        </p:nvPicPr>
        <p:blipFill>
          <a:blip r:embed="rId3"/>
          <a:srcRect/>
          <a:stretch>
            <a:fillRect/>
          </a:stretch>
        </p:blipFill>
        <p:spPr bwMode="auto">
          <a:xfrm>
            <a:off x="3631033" y="620688"/>
            <a:ext cx="1143008" cy="1502606"/>
          </a:xfrm>
          <a:prstGeom prst="rect">
            <a:avLst/>
          </a:prstGeom>
          <a:noFill/>
        </p:spPr>
      </p:pic>
    </p:spTree>
    <p:extLst>
      <p:ext uri="{BB962C8B-B14F-4D97-AF65-F5344CB8AC3E}">
        <p14:creationId xmlns:p14="http://schemas.microsoft.com/office/powerpoint/2010/main" val="4021024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Новая папка (2)\АНИМАШКИ\4d624145c0e8.gif"/>
          <p:cNvPicPr>
            <a:picLocks noChangeAspect="1" noChangeArrowheads="1" noCrop="1"/>
          </p:cNvPicPr>
          <p:nvPr/>
        </p:nvPicPr>
        <p:blipFill>
          <a:blip r:embed="rId2"/>
          <a:srcRect/>
          <a:stretch>
            <a:fillRect/>
          </a:stretch>
        </p:blipFill>
        <p:spPr bwMode="auto">
          <a:xfrm>
            <a:off x="1259632" y="432036"/>
            <a:ext cx="1657350" cy="2428868"/>
          </a:xfrm>
          <a:prstGeom prst="rect">
            <a:avLst/>
          </a:prstGeom>
          <a:noFill/>
        </p:spPr>
      </p:pic>
      <p:pic>
        <p:nvPicPr>
          <p:cNvPr id="3" name="Picture 3" descr="D:\Новая папка (2)\АНИМАШКИ\45a7096ded86.gif"/>
          <p:cNvPicPr>
            <a:picLocks noChangeAspect="1" noChangeArrowheads="1" noCrop="1"/>
          </p:cNvPicPr>
          <p:nvPr/>
        </p:nvPicPr>
        <p:blipFill>
          <a:blip r:embed="rId3"/>
          <a:srcRect/>
          <a:stretch>
            <a:fillRect/>
          </a:stretch>
        </p:blipFill>
        <p:spPr bwMode="auto">
          <a:xfrm>
            <a:off x="4355976" y="3717032"/>
            <a:ext cx="1357322" cy="1143000"/>
          </a:xfrm>
          <a:prstGeom prst="rect">
            <a:avLst/>
          </a:prstGeom>
          <a:noFill/>
        </p:spPr>
      </p:pic>
      <p:pic>
        <p:nvPicPr>
          <p:cNvPr id="4" name="Picture 2" descr="D:\Новая папка (2)\АНИМАШКИ\51.gif"/>
          <p:cNvPicPr>
            <a:picLocks noChangeAspect="1" noChangeArrowheads="1" noCrop="1"/>
          </p:cNvPicPr>
          <p:nvPr/>
        </p:nvPicPr>
        <p:blipFill>
          <a:blip r:embed="rId4"/>
          <a:srcRect/>
          <a:stretch>
            <a:fillRect/>
          </a:stretch>
        </p:blipFill>
        <p:spPr bwMode="auto">
          <a:xfrm rot="1260000">
            <a:off x="3180723" y="3354980"/>
            <a:ext cx="1951201" cy="336042"/>
          </a:xfrm>
          <a:prstGeom prst="rect">
            <a:avLst/>
          </a:prstGeom>
          <a:noFill/>
        </p:spPr>
      </p:pic>
      <p:pic>
        <p:nvPicPr>
          <p:cNvPr id="5" name="Picture 2" descr="D:\Новая папка (2)\АНИМАШКИ\51.gif"/>
          <p:cNvPicPr>
            <a:picLocks noChangeAspect="1" noChangeArrowheads="1" noCrop="1"/>
          </p:cNvPicPr>
          <p:nvPr/>
        </p:nvPicPr>
        <p:blipFill>
          <a:blip r:embed="rId4"/>
          <a:srcRect/>
          <a:stretch>
            <a:fillRect/>
          </a:stretch>
        </p:blipFill>
        <p:spPr bwMode="auto">
          <a:xfrm rot="9060000">
            <a:off x="4993774" y="3306545"/>
            <a:ext cx="1951201" cy="336042"/>
          </a:xfrm>
          <a:prstGeom prst="rect">
            <a:avLst/>
          </a:prstGeom>
          <a:noFill/>
        </p:spPr>
      </p:pic>
      <p:sp>
        <p:nvSpPr>
          <p:cNvPr id="6" name="Скругленный прямоугольник 5"/>
          <p:cNvSpPr/>
          <p:nvPr/>
        </p:nvSpPr>
        <p:spPr>
          <a:xfrm>
            <a:off x="6073328" y="2206613"/>
            <a:ext cx="2564978" cy="72007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smtClean="0"/>
              <a:t>УЧЕНИК – </a:t>
            </a:r>
            <a:br>
              <a:rPr lang="ru-RU" dirty="0" smtClean="0"/>
            </a:br>
            <a:r>
              <a:rPr lang="ru-RU" dirty="0" smtClean="0"/>
              <a:t>активный участник учебной деятельности</a:t>
            </a:r>
            <a:endParaRPr lang="ru-RU" dirty="0"/>
          </a:p>
        </p:txBody>
      </p:sp>
      <p:sp>
        <p:nvSpPr>
          <p:cNvPr id="7" name="Скругленный прямоугольник 6"/>
          <p:cNvSpPr/>
          <p:nvPr/>
        </p:nvSpPr>
        <p:spPr>
          <a:xfrm>
            <a:off x="1172566" y="3523001"/>
            <a:ext cx="2480322" cy="5715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smtClean="0"/>
              <a:t>УЧИТЕЛЬ – направляющее звено</a:t>
            </a:r>
            <a:endParaRPr lang="ru-RU" dirty="0"/>
          </a:p>
        </p:txBody>
      </p:sp>
      <p:pic>
        <p:nvPicPr>
          <p:cNvPr id="8" name="Picture 2" descr="D:\Новая папка (2)\АНИМАШКИ\13b54681cec4.gif"/>
          <p:cNvPicPr>
            <a:picLocks noChangeAspect="1" noChangeArrowheads="1" noCrop="1"/>
          </p:cNvPicPr>
          <p:nvPr/>
        </p:nvPicPr>
        <p:blipFill>
          <a:blip r:embed="rId5"/>
          <a:srcRect/>
          <a:stretch>
            <a:fillRect/>
          </a:stretch>
        </p:blipFill>
        <p:spPr bwMode="auto">
          <a:xfrm>
            <a:off x="6791790" y="4322745"/>
            <a:ext cx="1567405" cy="1219101"/>
          </a:xfrm>
          <a:prstGeom prst="rect">
            <a:avLst/>
          </a:prstGeom>
          <a:noFill/>
        </p:spPr>
      </p:pic>
      <p:pic>
        <p:nvPicPr>
          <p:cNvPr id="9" name="Picture 3" descr="D:\Новая папка (2)\АНИМАШКИ\d70ca543c4ef.gif"/>
          <p:cNvPicPr>
            <a:picLocks noChangeAspect="1" noChangeArrowheads="1" noCrop="1"/>
          </p:cNvPicPr>
          <p:nvPr/>
        </p:nvPicPr>
        <p:blipFill>
          <a:blip r:embed="rId6"/>
          <a:srcRect/>
          <a:stretch>
            <a:fillRect/>
          </a:stretch>
        </p:blipFill>
        <p:spPr bwMode="auto">
          <a:xfrm>
            <a:off x="1511831" y="4570099"/>
            <a:ext cx="1902408" cy="1785950"/>
          </a:xfrm>
          <a:prstGeom prst="rect">
            <a:avLst/>
          </a:prstGeom>
          <a:noFill/>
        </p:spPr>
      </p:pic>
      <p:pic>
        <p:nvPicPr>
          <p:cNvPr id="10" name="Picture 8" descr="D:\Новая папка (2)\АНИМАШКИ\8e5542da0c84.gif"/>
          <p:cNvPicPr>
            <a:picLocks noChangeAspect="1" noChangeArrowheads="1" noCrop="1"/>
          </p:cNvPicPr>
          <p:nvPr/>
        </p:nvPicPr>
        <p:blipFill>
          <a:blip r:embed="rId7"/>
          <a:srcRect/>
          <a:stretch>
            <a:fillRect/>
          </a:stretch>
        </p:blipFill>
        <p:spPr bwMode="auto">
          <a:xfrm>
            <a:off x="6791790" y="432036"/>
            <a:ext cx="1857356" cy="1609733"/>
          </a:xfrm>
          <a:prstGeom prst="rect">
            <a:avLst/>
          </a:prstGeom>
          <a:noFill/>
        </p:spPr>
      </p:pic>
    </p:spTree>
    <p:extLst>
      <p:ext uri="{BB962C8B-B14F-4D97-AF65-F5344CB8AC3E}">
        <p14:creationId xmlns:p14="http://schemas.microsoft.com/office/powerpoint/2010/main" val="3918183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985493" y="2274362"/>
            <a:ext cx="1985064" cy="2041052"/>
            <a:chOff x="1608135" y="2753965"/>
            <a:chExt cx="1985064" cy="2041052"/>
          </a:xfrm>
        </p:grpSpPr>
        <p:pic>
          <p:nvPicPr>
            <p:cNvPr id="3" name="Picture 6"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51815">
              <a:off x="1580141" y="2781959"/>
              <a:ext cx="2041052" cy="1985064"/>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5"/>
            <p:cNvSpPr txBox="1">
              <a:spLocks/>
            </p:cNvSpPr>
            <p:nvPr/>
          </p:nvSpPr>
          <p:spPr>
            <a:xfrm flipH="1">
              <a:off x="1781781" y="3431749"/>
              <a:ext cx="1636430" cy="88366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400" b="1" dirty="0" smtClean="0"/>
                <a:t>АКТИВНЫЙ </a:t>
              </a:r>
            </a:p>
            <a:p>
              <a:r>
                <a:rPr lang="ru-RU" sz="1400" b="1" dirty="0" smtClean="0"/>
                <a:t>ДОБЫТЧИК </a:t>
              </a:r>
            </a:p>
            <a:p>
              <a:r>
                <a:rPr lang="ru-RU" sz="1400" b="1" dirty="0" smtClean="0"/>
                <a:t>ЗНАНИЙ</a:t>
              </a:r>
              <a:endParaRPr lang="ru-RU" sz="1400" b="1" dirty="0">
                <a:solidFill>
                  <a:srgbClr val="8238BA"/>
                </a:solidFill>
              </a:endParaRPr>
            </a:p>
          </p:txBody>
        </p:sp>
      </p:grpSp>
      <p:grpSp>
        <p:nvGrpSpPr>
          <p:cNvPr id="5" name="Группа 4"/>
          <p:cNvGrpSpPr/>
          <p:nvPr/>
        </p:nvGrpSpPr>
        <p:grpSpPr>
          <a:xfrm>
            <a:off x="3238649" y="4486981"/>
            <a:ext cx="2213132" cy="2070058"/>
            <a:chOff x="4731108" y="3733053"/>
            <a:chExt cx="2213132" cy="2070058"/>
          </a:xfrm>
        </p:grpSpPr>
        <p:pic>
          <p:nvPicPr>
            <p:cNvPr id="6" name="Рисунок 5"/>
            <p:cNvPicPr>
              <a:picLocks noChangeAspect="1"/>
            </p:cNvPicPr>
            <p:nvPr/>
          </p:nvPicPr>
          <p:blipFill rotWithShape="1">
            <a:blip r:embed="rId3"/>
            <a:srcRect l="31728" r="38896" b="51216"/>
            <a:stretch/>
          </p:blipFill>
          <p:spPr>
            <a:xfrm rot="19448288">
              <a:off x="4731108" y="3733053"/>
              <a:ext cx="2213132" cy="2070058"/>
            </a:xfrm>
            <a:prstGeom prst="rect">
              <a:avLst/>
            </a:prstGeom>
            <a:ln>
              <a:noFill/>
            </a:ln>
            <a:effectLst>
              <a:outerShdw blurRad="292100" dist="139700" dir="2700000" algn="tl" rotWithShape="0">
                <a:srgbClr val="333333">
                  <a:alpha val="65000"/>
                </a:srgbClr>
              </a:outerShdw>
            </a:effectLst>
          </p:spPr>
        </p:pic>
        <p:sp>
          <p:nvSpPr>
            <p:cNvPr id="7" name="Заголовок 5"/>
            <p:cNvSpPr txBox="1">
              <a:spLocks/>
            </p:cNvSpPr>
            <p:nvPr/>
          </p:nvSpPr>
          <p:spPr>
            <a:xfrm flipH="1">
              <a:off x="4850639" y="4170222"/>
              <a:ext cx="1499361" cy="453855"/>
            </a:xfrm>
            <a:prstGeom prst="rect">
              <a:avLst/>
            </a:prstGeom>
            <a:effectLst/>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500" b="1" dirty="0" smtClean="0"/>
                <a:t>ИСКАТЕЛЬ</a:t>
              </a:r>
              <a:r>
                <a:rPr lang="ru-RU" sz="1400" b="1" dirty="0" smtClean="0"/>
                <a:t> </a:t>
              </a:r>
              <a:r>
                <a:rPr lang="ru-RU" sz="1500" b="1" dirty="0" smtClean="0"/>
                <a:t>ИСТИНЫ</a:t>
              </a:r>
              <a:endParaRPr lang="ru-RU" sz="1500" b="1" dirty="0">
                <a:solidFill>
                  <a:srgbClr val="8238BA"/>
                </a:solidFill>
              </a:endParaRPr>
            </a:p>
          </p:txBody>
        </p:sp>
      </p:grpSp>
      <p:grpSp>
        <p:nvGrpSpPr>
          <p:cNvPr id="8" name="Группа 7"/>
          <p:cNvGrpSpPr/>
          <p:nvPr/>
        </p:nvGrpSpPr>
        <p:grpSpPr>
          <a:xfrm>
            <a:off x="1287863" y="3846562"/>
            <a:ext cx="2364552" cy="2155176"/>
            <a:chOff x="2805881" y="4390572"/>
            <a:chExt cx="2364552" cy="2155176"/>
          </a:xfrm>
        </p:grpSpPr>
        <p:pic>
          <p:nvPicPr>
            <p:cNvPr id="9" name="Picture 14" descr="Картинки по запросу пазлы вектор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71688">
              <a:off x="2843774" y="4390572"/>
              <a:ext cx="2326659" cy="2155176"/>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5"/>
            <p:cNvSpPr txBox="1">
              <a:spLocks/>
            </p:cNvSpPr>
            <p:nvPr/>
          </p:nvSpPr>
          <p:spPr>
            <a:xfrm flipH="1">
              <a:off x="2805881" y="5202645"/>
              <a:ext cx="2323259" cy="45385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400" b="1" dirty="0" smtClean="0"/>
                <a:t>ПЕРВООТКРЫВАТЕЛЬ</a:t>
              </a:r>
              <a:endParaRPr lang="ru-RU" sz="1400" b="1" dirty="0">
                <a:solidFill>
                  <a:srgbClr val="8238BA"/>
                </a:solidFill>
              </a:endParaRPr>
            </a:p>
          </p:txBody>
        </p:sp>
      </p:grpSp>
      <p:grpSp>
        <p:nvGrpSpPr>
          <p:cNvPr id="11" name="Группа 10"/>
          <p:cNvGrpSpPr/>
          <p:nvPr/>
        </p:nvGrpSpPr>
        <p:grpSpPr>
          <a:xfrm>
            <a:off x="4614046" y="5064941"/>
            <a:ext cx="1416990" cy="1647986"/>
            <a:chOff x="7958437" y="3744684"/>
            <a:chExt cx="1967264" cy="1967264"/>
          </a:xfrm>
        </p:grpSpPr>
        <p:pic>
          <p:nvPicPr>
            <p:cNvPr id="12" name="Picture 8" descr="Картинки по запросу пазлы вектор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53164">
              <a:off x="7958437" y="3744684"/>
              <a:ext cx="1967264" cy="1967264"/>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оловок 5"/>
            <p:cNvSpPr txBox="1">
              <a:spLocks/>
            </p:cNvSpPr>
            <p:nvPr/>
          </p:nvSpPr>
          <p:spPr>
            <a:xfrm flipH="1">
              <a:off x="8067674" y="4306006"/>
              <a:ext cx="1748793" cy="453855"/>
            </a:xfrm>
            <a:prstGeom prst="rect">
              <a:avLst/>
            </a:prstGeom>
            <a:effectLst/>
          </p:spPr>
          <p:txBody>
            <a:bodyPr vert="horz" lIns="91440" tIns="45720" rIns="91440" bIns="45720" rtlCol="0" anchor="ctr">
              <a:normAutofit fontScale="92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400" b="1" dirty="0" smtClean="0">
                  <a:solidFill>
                    <a:schemeClr val="bg1"/>
                  </a:solidFill>
                </a:rPr>
                <a:t>РАЗРАБОТЧИК</a:t>
              </a:r>
              <a:endParaRPr lang="ru-RU" sz="1400" b="1" dirty="0">
                <a:solidFill>
                  <a:schemeClr val="bg1"/>
                </a:solidFill>
              </a:endParaRPr>
            </a:p>
          </p:txBody>
        </p:sp>
      </p:grpSp>
      <p:sp>
        <p:nvSpPr>
          <p:cNvPr id="15" name="Скругленная прямоугольная выноска 2"/>
          <p:cNvSpPr/>
          <p:nvPr/>
        </p:nvSpPr>
        <p:spPr>
          <a:xfrm flipH="1">
            <a:off x="982885" y="457810"/>
            <a:ext cx="2149467" cy="911715"/>
          </a:xfrm>
          <a:custGeom>
            <a:avLst/>
            <a:gdLst>
              <a:gd name="connsiteX0" fmla="*/ 0 w 2880372"/>
              <a:gd name="connsiteY0" fmla="*/ 141290 h 847725"/>
              <a:gd name="connsiteX1" fmla="*/ 141290 w 2880372"/>
              <a:gd name="connsiteY1" fmla="*/ 0 h 847725"/>
              <a:gd name="connsiteX2" fmla="*/ 480062 w 2880372"/>
              <a:gd name="connsiteY2" fmla="*/ 0 h 847725"/>
              <a:gd name="connsiteX3" fmla="*/ 480062 w 2880372"/>
              <a:gd name="connsiteY3" fmla="*/ 0 h 847725"/>
              <a:gd name="connsiteX4" fmla="*/ 1200155 w 2880372"/>
              <a:gd name="connsiteY4" fmla="*/ 0 h 847725"/>
              <a:gd name="connsiteX5" fmla="*/ 2739082 w 2880372"/>
              <a:gd name="connsiteY5" fmla="*/ 0 h 847725"/>
              <a:gd name="connsiteX6" fmla="*/ 2880372 w 2880372"/>
              <a:gd name="connsiteY6" fmla="*/ 141290 h 847725"/>
              <a:gd name="connsiteX7" fmla="*/ 2880372 w 2880372"/>
              <a:gd name="connsiteY7" fmla="*/ 494506 h 847725"/>
              <a:gd name="connsiteX8" fmla="*/ 2880372 w 2880372"/>
              <a:gd name="connsiteY8" fmla="*/ 494506 h 847725"/>
              <a:gd name="connsiteX9" fmla="*/ 2880372 w 2880372"/>
              <a:gd name="connsiteY9" fmla="*/ 706438 h 847725"/>
              <a:gd name="connsiteX10" fmla="*/ 2880372 w 2880372"/>
              <a:gd name="connsiteY10" fmla="*/ 706435 h 847725"/>
              <a:gd name="connsiteX11" fmla="*/ 2739082 w 2880372"/>
              <a:gd name="connsiteY11" fmla="*/ 847725 h 847725"/>
              <a:gd name="connsiteX12" fmla="*/ 1200155 w 2880372"/>
              <a:gd name="connsiteY12" fmla="*/ 847725 h 847725"/>
              <a:gd name="connsiteX13" fmla="*/ 840118 w 2880372"/>
              <a:gd name="connsiteY13" fmla="*/ 953691 h 847725"/>
              <a:gd name="connsiteX14" fmla="*/ 480062 w 2880372"/>
              <a:gd name="connsiteY14" fmla="*/ 847725 h 847725"/>
              <a:gd name="connsiteX15" fmla="*/ 141290 w 2880372"/>
              <a:gd name="connsiteY15" fmla="*/ 847725 h 847725"/>
              <a:gd name="connsiteX16" fmla="*/ 0 w 2880372"/>
              <a:gd name="connsiteY16" fmla="*/ 706435 h 847725"/>
              <a:gd name="connsiteX17" fmla="*/ 0 w 2880372"/>
              <a:gd name="connsiteY17" fmla="*/ 706438 h 847725"/>
              <a:gd name="connsiteX18" fmla="*/ 0 w 2880372"/>
              <a:gd name="connsiteY18" fmla="*/ 494506 h 847725"/>
              <a:gd name="connsiteX19" fmla="*/ 0 w 2880372"/>
              <a:gd name="connsiteY19" fmla="*/ 494506 h 847725"/>
              <a:gd name="connsiteX20" fmla="*/ 0 w 2880372"/>
              <a:gd name="connsiteY20" fmla="*/ 141290 h 847725"/>
              <a:gd name="connsiteX0" fmla="*/ 569582 w 3449954"/>
              <a:gd name="connsiteY0" fmla="*/ 141290 h 1229916"/>
              <a:gd name="connsiteX1" fmla="*/ 710872 w 3449954"/>
              <a:gd name="connsiteY1" fmla="*/ 0 h 1229916"/>
              <a:gd name="connsiteX2" fmla="*/ 1049644 w 3449954"/>
              <a:gd name="connsiteY2" fmla="*/ 0 h 1229916"/>
              <a:gd name="connsiteX3" fmla="*/ 1049644 w 3449954"/>
              <a:gd name="connsiteY3" fmla="*/ 0 h 1229916"/>
              <a:gd name="connsiteX4" fmla="*/ 1769737 w 3449954"/>
              <a:gd name="connsiteY4" fmla="*/ 0 h 1229916"/>
              <a:gd name="connsiteX5" fmla="*/ 3308664 w 3449954"/>
              <a:gd name="connsiteY5" fmla="*/ 0 h 1229916"/>
              <a:gd name="connsiteX6" fmla="*/ 3449954 w 3449954"/>
              <a:gd name="connsiteY6" fmla="*/ 141290 h 1229916"/>
              <a:gd name="connsiteX7" fmla="*/ 3449954 w 3449954"/>
              <a:gd name="connsiteY7" fmla="*/ 494506 h 1229916"/>
              <a:gd name="connsiteX8" fmla="*/ 3449954 w 3449954"/>
              <a:gd name="connsiteY8" fmla="*/ 494506 h 1229916"/>
              <a:gd name="connsiteX9" fmla="*/ 3449954 w 3449954"/>
              <a:gd name="connsiteY9" fmla="*/ 706438 h 1229916"/>
              <a:gd name="connsiteX10" fmla="*/ 3449954 w 3449954"/>
              <a:gd name="connsiteY10" fmla="*/ 706435 h 1229916"/>
              <a:gd name="connsiteX11" fmla="*/ 3308664 w 3449954"/>
              <a:gd name="connsiteY11" fmla="*/ 847725 h 1229916"/>
              <a:gd name="connsiteX12" fmla="*/ 1769737 w 3449954"/>
              <a:gd name="connsiteY12" fmla="*/ 847725 h 1229916"/>
              <a:gd name="connsiteX13" fmla="*/ 0 w 3449954"/>
              <a:gd name="connsiteY13" fmla="*/ 1229916 h 1229916"/>
              <a:gd name="connsiteX14" fmla="*/ 1049644 w 3449954"/>
              <a:gd name="connsiteY14" fmla="*/ 847725 h 1229916"/>
              <a:gd name="connsiteX15" fmla="*/ 710872 w 3449954"/>
              <a:gd name="connsiteY15" fmla="*/ 847725 h 1229916"/>
              <a:gd name="connsiteX16" fmla="*/ 569582 w 3449954"/>
              <a:gd name="connsiteY16" fmla="*/ 706435 h 1229916"/>
              <a:gd name="connsiteX17" fmla="*/ 569582 w 3449954"/>
              <a:gd name="connsiteY17" fmla="*/ 706438 h 1229916"/>
              <a:gd name="connsiteX18" fmla="*/ 569582 w 3449954"/>
              <a:gd name="connsiteY18" fmla="*/ 494506 h 1229916"/>
              <a:gd name="connsiteX19" fmla="*/ 569582 w 3449954"/>
              <a:gd name="connsiteY19" fmla="*/ 494506 h 1229916"/>
              <a:gd name="connsiteX20" fmla="*/ 569582 w 3449954"/>
              <a:gd name="connsiteY20" fmla="*/ 141290 h 122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49954" h="1229916">
                <a:moveTo>
                  <a:pt x="569582" y="141290"/>
                </a:moveTo>
                <a:cubicBezTo>
                  <a:pt x="569582" y="63258"/>
                  <a:pt x="632840" y="0"/>
                  <a:pt x="710872" y="0"/>
                </a:cubicBezTo>
                <a:lnTo>
                  <a:pt x="1049644" y="0"/>
                </a:lnTo>
                <a:lnTo>
                  <a:pt x="1049644" y="0"/>
                </a:lnTo>
                <a:lnTo>
                  <a:pt x="1769737" y="0"/>
                </a:lnTo>
                <a:lnTo>
                  <a:pt x="3308664" y="0"/>
                </a:lnTo>
                <a:cubicBezTo>
                  <a:pt x="3386696" y="0"/>
                  <a:pt x="3449954" y="63258"/>
                  <a:pt x="3449954" y="141290"/>
                </a:cubicBezTo>
                <a:lnTo>
                  <a:pt x="3449954" y="494506"/>
                </a:lnTo>
                <a:lnTo>
                  <a:pt x="3449954" y="494506"/>
                </a:lnTo>
                <a:lnTo>
                  <a:pt x="3449954" y="706438"/>
                </a:lnTo>
                <a:lnTo>
                  <a:pt x="3449954" y="706435"/>
                </a:lnTo>
                <a:cubicBezTo>
                  <a:pt x="3449954" y="784467"/>
                  <a:pt x="3386696" y="847725"/>
                  <a:pt x="3308664" y="847725"/>
                </a:cubicBezTo>
                <a:lnTo>
                  <a:pt x="1769737" y="847725"/>
                </a:lnTo>
                <a:lnTo>
                  <a:pt x="0" y="1229916"/>
                </a:lnTo>
                <a:lnTo>
                  <a:pt x="1049644" y="847725"/>
                </a:lnTo>
                <a:lnTo>
                  <a:pt x="710872" y="847725"/>
                </a:lnTo>
                <a:cubicBezTo>
                  <a:pt x="632840" y="847725"/>
                  <a:pt x="569582" y="784467"/>
                  <a:pt x="569582" y="706435"/>
                </a:cubicBezTo>
                <a:lnTo>
                  <a:pt x="569582" y="706438"/>
                </a:lnTo>
                <a:lnTo>
                  <a:pt x="569582" y="494506"/>
                </a:lnTo>
                <a:lnTo>
                  <a:pt x="569582" y="494506"/>
                </a:lnTo>
                <a:lnTo>
                  <a:pt x="569582" y="141290"/>
                </a:lnTo>
                <a:close/>
              </a:path>
            </a:pathLst>
          </a:custGeom>
        </p:spPr>
        <p:style>
          <a:lnRef idx="2">
            <a:schemeClr val="accent3"/>
          </a:lnRef>
          <a:fillRef idx="1">
            <a:schemeClr val="lt1"/>
          </a:fillRef>
          <a:effectRef idx="0">
            <a:schemeClr val="accent3"/>
          </a:effectRef>
          <a:fontRef idx="minor">
            <a:schemeClr val="dk1"/>
          </a:fontRef>
        </p:style>
        <p:txBody>
          <a:bodyPr rtlCol="0" anchor="t"/>
          <a:lstStyle/>
          <a:p>
            <a:r>
              <a:rPr lang="ru-RU" sz="2400" dirty="0" smtClean="0"/>
              <a:t>    </a:t>
            </a:r>
            <a:r>
              <a:rPr lang="ru-RU" sz="2400" b="1" dirty="0" smtClean="0"/>
              <a:t>Я САМ!</a:t>
            </a:r>
            <a:endParaRPr lang="ru-RU" sz="2400" b="1" dirty="0"/>
          </a:p>
        </p:txBody>
      </p:sp>
      <p:grpSp>
        <p:nvGrpSpPr>
          <p:cNvPr id="16" name="Группа 15"/>
          <p:cNvGrpSpPr/>
          <p:nvPr/>
        </p:nvGrpSpPr>
        <p:grpSpPr>
          <a:xfrm>
            <a:off x="5190325" y="439372"/>
            <a:ext cx="2406011" cy="2795485"/>
            <a:chOff x="9498823" y="1453956"/>
            <a:chExt cx="3060739" cy="3001268"/>
          </a:xfrm>
        </p:grpSpPr>
        <p:pic>
          <p:nvPicPr>
            <p:cNvPr id="17" name="Рисунок 16"/>
            <p:cNvPicPr>
              <a:picLocks noChangeAspect="1"/>
            </p:cNvPicPr>
            <p:nvPr/>
          </p:nvPicPr>
          <p:blipFill rotWithShape="1">
            <a:blip r:embed="rId3"/>
            <a:srcRect t="43910" r="67237"/>
            <a:stretch/>
          </p:blipFill>
          <p:spPr>
            <a:xfrm rot="20657667">
              <a:off x="9498823" y="1453956"/>
              <a:ext cx="3060739" cy="3001268"/>
            </a:xfrm>
            <a:prstGeom prst="rect">
              <a:avLst/>
            </a:prstGeom>
            <a:ln>
              <a:noFill/>
            </a:ln>
            <a:effectLst>
              <a:outerShdw blurRad="292100" dist="139700" dir="2700000" algn="tl" rotWithShape="0">
                <a:srgbClr val="333333">
                  <a:alpha val="65000"/>
                </a:srgbClr>
              </a:outerShdw>
            </a:effectLst>
          </p:spPr>
        </p:pic>
        <p:sp>
          <p:nvSpPr>
            <p:cNvPr id="18" name="Заголовок 5"/>
            <p:cNvSpPr txBox="1">
              <a:spLocks/>
            </p:cNvSpPr>
            <p:nvPr/>
          </p:nvSpPr>
          <p:spPr>
            <a:xfrm flipH="1">
              <a:off x="9831427" y="2699315"/>
              <a:ext cx="1648799" cy="45385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400" b="1" dirty="0" smtClean="0"/>
                <a:t>КРИТИЧЕСКОЕ МЫШЛЕНИЕ</a:t>
              </a:r>
              <a:endParaRPr lang="ru-RU" sz="1400" b="1" dirty="0">
                <a:solidFill>
                  <a:srgbClr val="8238BA"/>
                </a:solidFill>
              </a:endParaRPr>
            </a:p>
          </p:txBody>
        </p:sp>
      </p:grpSp>
      <p:grpSp>
        <p:nvGrpSpPr>
          <p:cNvPr id="19" name="Группа 18"/>
          <p:cNvGrpSpPr/>
          <p:nvPr/>
        </p:nvGrpSpPr>
        <p:grpSpPr>
          <a:xfrm>
            <a:off x="5561351" y="1599343"/>
            <a:ext cx="2771632" cy="1819208"/>
            <a:chOff x="7727260" y="585904"/>
            <a:chExt cx="2771632" cy="2594673"/>
          </a:xfrm>
        </p:grpSpPr>
        <p:pic>
          <p:nvPicPr>
            <p:cNvPr id="20" name="Рисунок 19"/>
            <p:cNvPicPr>
              <a:picLocks noChangeAspect="1"/>
            </p:cNvPicPr>
            <p:nvPr/>
          </p:nvPicPr>
          <p:blipFill rotWithShape="1">
            <a:blip r:embed="rId3"/>
            <a:srcRect l="31728" r="38896" b="51216"/>
            <a:stretch/>
          </p:blipFill>
          <p:spPr>
            <a:xfrm rot="12126822">
              <a:off x="7727260" y="585904"/>
              <a:ext cx="2771632" cy="2594673"/>
            </a:xfrm>
            <a:prstGeom prst="rect">
              <a:avLst/>
            </a:prstGeom>
            <a:ln>
              <a:noFill/>
            </a:ln>
            <a:effectLst>
              <a:outerShdw blurRad="292100" dist="139700" dir="2700000" algn="tl" rotWithShape="0">
                <a:srgbClr val="333333">
                  <a:alpha val="65000"/>
                </a:srgbClr>
              </a:outerShdw>
            </a:effectLst>
          </p:spPr>
        </p:pic>
        <p:sp>
          <p:nvSpPr>
            <p:cNvPr id="21" name="Заголовок 5"/>
            <p:cNvSpPr txBox="1">
              <a:spLocks/>
            </p:cNvSpPr>
            <p:nvPr/>
          </p:nvSpPr>
          <p:spPr>
            <a:xfrm flipH="1">
              <a:off x="8267543" y="1890044"/>
              <a:ext cx="1952780" cy="45385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400" b="1" dirty="0" smtClean="0"/>
                <a:t>ПЛАНИРОВАНИЕ ДЕЯТЕЛЬНОСТИ</a:t>
              </a:r>
              <a:endParaRPr lang="ru-RU" sz="1400" b="1" dirty="0">
                <a:solidFill>
                  <a:srgbClr val="8238BA"/>
                </a:solidFill>
              </a:endParaRPr>
            </a:p>
          </p:txBody>
        </p:sp>
      </p:grpSp>
      <p:grpSp>
        <p:nvGrpSpPr>
          <p:cNvPr id="22" name="Группа 21"/>
          <p:cNvGrpSpPr/>
          <p:nvPr/>
        </p:nvGrpSpPr>
        <p:grpSpPr>
          <a:xfrm>
            <a:off x="6369908" y="2275056"/>
            <a:ext cx="2545443" cy="3376073"/>
            <a:chOff x="6262481" y="215261"/>
            <a:chExt cx="2545443" cy="3376073"/>
          </a:xfrm>
        </p:grpSpPr>
        <p:pic>
          <p:nvPicPr>
            <p:cNvPr id="23" name="Рисунок 22"/>
            <p:cNvPicPr>
              <a:picLocks noChangeAspect="1"/>
            </p:cNvPicPr>
            <p:nvPr/>
          </p:nvPicPr>
          <p:blipFill rotWithShape="1">
            <a:blip r:embed="rId3"/>
            <a:srcRect l="64034" t="51817"/>
            <a:stretch/>
          </p:blipFill>
          <p:spPr>
            <a:xfrm rot="15440763">
              <a:off x="5847166" y="630576"/>
              <a:ext cx="3376073" cy="2545443"/>
            </a:xfrm>
            <a:prstGeom prst="rect">
              <a:avLst/>
            </a:prstGeom>
            <a:ln>
              <a:noFill/>
            </a:ln>
            <a:effectLst>
              <a:outerShdw blurRad="292100" dist="139700" dir="2700000" algn="tl" rotWithShape="0">
                <a:srgbClr val="333333">
                  <a:alpha val="65000"/>
                </a:srgbClr>
              </a:outerShdw>
            </a:effectLst>
          </p:spPr>
        </p:pic>
        <p:sp>
          <p:nvSpPr>
            <p:cNvPr id="24" name="Заголовок 5"/>
            <p:cNvSpPr txBox="1">
              <a:spLocks/>
            </p:cNvSpPr>
            <p:nvPr/>
          </p:nvSpPr>
          <p:spPr>
            <a:xfrm flipH="1">
              <a:off x="6702366" y="1303448"/>
              <a:ext cx="2045884" cy="45385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1400" b="1" dirty="0" smtClean="0"/>
                <a:t>ВОПЛОЩЕНИЕ ИДЕЙ</a:t>
              </a:r>
              <a:endParaRPr lang="ru-RU" sz="1400" b="1" dirty="0">
                <a:solidFill>
                  <a:srgbClr val="8238BA"/>
                </a:solidFill>
              </a:endParaRPr>
            </a:p>
          </p:txBody>
        </p:sp>
      </p:grpSp>
      <p:pic>
        <p:nvPicPr>
          <p:cNvPr id="25" name="Picture 2" descr="D:\Новая папка (2)\АНИМАШКИ\898790714796632576.gif"/>
          <p:cNvPicPr>
            <a:picLocks noChangeAspect="1" noChangeArrowheads="1" noCrop="1"/>
          </p:cNvPicPr>
          <p:nvPr/>
        </p:nvPicPr>
        <p:blipFill>
          <a:blip r:embed="rId6"/>
          <a:srcRect/>
          <a:stretch>
            <a:fillRect/>
          </a:stretch>
        </p:blipFill>
        <p:spPr bwMode="auto">
          <a:xfrm>
            <a:off x="3078272" y="883829"/>
            <a:ext cx="1842778" cy="2185190"/>
          </a:xfrm>
          <a:prstGeom prst="rect">
            <a:avLst/>
          </a:prstGeom>
          <a:noFill/>
        </p:spPr>
      </p:pic>
    </p:spTree>
    <p:extLst>
      <p:ext uri="{BB962C8B-B14F-4D97-AF65-F5344CB8AC3E}">
        <p14:creationId xmlns:p14="http://schemas.microsoft.com/office/powerpoint/2010/main" val="13019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000"/>
                                        <p:tgtEl>
                                          <p:spTgt spid="16"/>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5"/>
          <p:cNvSpPr txBox="1">
            <a:spLocks/>
          </p:cNvSpPr>
          <p:nvPr/>
        </p:nvSpPr>
        <p:spPr>
          <a:xfrm>
            <a:off x="1187624" y="-99392"/>
            <a:ext cx="7463870" cy="105623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b="1" dirty="0">
                <a:solidFill>
                  <a:srgbClr val="8238BA"/>
                </a:solidFill>
              </a:rPr>
              <a:t>Суть модели «</a:t>
            </a:r>
            <a:r>
              <a:rPr lang="ru-RU" sz="3200" b="1" dirty="0" smtClean="0">
                <a:solidFill>
                  <a:srgbClr val="8238BA"/>
                </a:solidFill>
              </a:rPr>
              <a:t>Перевёрнутого </a:t>
            </a:r>
            <a:r>
              <a:rPr lang="ru-RU" sz="3200" b="1" dirty="0">
                <a:solidFill>
                  <a:srgbClr val="8238BA"/>
                </a:solidFill>
              </a:rPr>
              <a:t>класса»</a:t>
            </a:r>
          </a:p>
        </p:txBody>
      </p:sp>
      <p:sp>
        <p:nvSpPr>
          <p:cNvPr id="3" name="Заголовок 5"/>
          <p:cNvSpPr txBox="1">
            <a:spLocks/>
          </p:cNvSpPr>
          <p:nvPr/>
        </p:nvSpPr>
        <p:spPr>
          <a:xfrm>
            <a:off x="1509691" y="653718"/>
            <a:ext cx="4695154" cy="49984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400" b="1" dirty="0" smtClean="0">
                <a:solidFill>
                  <a:schemeClr val="tx1"/>
                </a:solidFill>
              </a:rPr>
              <a:t>Традиционный урок</a:t>
            </a:r>
            <a:endParaRPr lang="ru-RU" sz="2400" b="1" dirty="0">
              <a:solidFill>
                <a:schemeClr val="tx1"/>
              </a:solidFill>
            </a:endParaRPr>
          </a:p>
        </p:txBody>
      </p:sp>
      <p:sp>
        <p:nvSpPr>
          <p:cNvPr id="4" name="Заголовок 5"/>
          <p:cNvSpPr txBox="1">
            <a:spLocks/>
          </p:cNvSpPr>
          <p:nvPr/>
        </p:nvSpPr>
        <p:spPr>
          <a:xfrm>
            <a:off x="1693703" y="2748747"/>
            <a:ext cx="4968551" cy="838942"/>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2800" b="1" dirty="0" smtClean="0">
                <a:solidFill>
                  <a:srgbClr val="990099"/>
                </a:solidFill>
              </a:rPr>
              <a:t>«</a:t>
            </a:r>
            <a:r>
              <a:rPr lang="ru-RU" sz="2800" b="1" dirty="0" smtClean="0">
                <a:solidFill>
                  <a:srgbClr val="990099"/>
                </a:solidFill>
              </a:rPr>
              <a:t>Перевёрнутый класс»</a:t>
            </a:r>
            <a:endParaRPr lang="ru-RU" sz="2800" b="1" dirty="0">
              <a:solidFill>
                <a:srgbClr val="990099"/>
              </a:solidFill>
            </a:endParaRPr>
          </a:p>
        </p:txBody>
      </p:sp>
      <p:grpSp>
        <p:nvGrpSpPr>
          <p:cNvPr id="10" name="Группа 9"/>
          <p:cNvGrpSpPr/>
          <p:nvPr/>
        </p:nvGrpSpPr>
        <p:grpSpPr>
          <a:xfrm>
            <a:off x="6372200" y="3798555"/>
            <a:ext cx="2411121" cy="1943187"/>
            <a:chOff x="9410365" y="3686087"/>
            <a:chExt cx="2411121" cy="1943187"/>
          </a:xfrm>
        </p:grpSpPr>
        <p:pic>
          <p:nvPicPr>
            <p:cNvPr id="11" name="Picture 2" descr="Картинки по запросу учитель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6634" y="4034699"/>
              <a:ext cx="1404852" cy="1594575"/>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0365" y="3686087"/>
              <a:ext cx="1643062" cy="180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Стрелка вправо 12"/>
          <p:cNvSpPr/>
          <p:nvPr/>
        </p:nvSpPr>
        <p:spPr>
          <a:xfrm>
            <a:off x="4349049" y="4969084"/>
            <a:ext cx="1249632" cy="409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0340" y="5005533"/>
            <a:ext cx="1099617" cy="127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descr="D:\Новая папка (2)\АНИМАШКИ\abda5f36660e.gif"/>
          <p:cNvPicPr>
            <a:picLocks noChangeAspect="1" noChangeArrowheads="1" noCrop="1"/>
          </p:cNvPicPr>
          <p:nvPr/>
        </p:nvPicPr>
        <p:blipFill>
          <a:blip r:embed="rId5"/>
          <a:srcRect/>
          <a:stretch>
            <a:fillRect/>
          </a:stretch>
        </p:blipFill>
        <p:spPr bwMode="auto">
          <a:xfrm>
            <a:off x="2877701" y="1320128"/>
            <a:ext cx="1050581" cy="1647626"/>
          </a:xfrm>
          <a:prstGeom prst="rect">
            <a:avLst/>
          </a:prstGeom>
          <a:noFill/>
        </p:spPr>
      </p:pic>
      <p:pic>
        <p:nvPicPr>
          <p:cNvPr id="16" name="Picture 4" descr="D:\Новая папка (2)\АНИМАШКИ\739172991.gif"/>
          <p:cNvPicPr>
            <a:picLocks noChangeAspect="1" noChangeArrowheads="1" noCrop="1"/>
          </p:cNvPicPr>
          <p:nvPr/>
        </p:nvPicPr>
        <p:blipFill>
          <a:blip r:embed="rId6"/>
          <a:srcRect/>
          <a:stretch>
            <a:fillRect/>
          </a:stretch>
        </p:blipFill>
        <p:spPr bwMode="auto">
          <a:xfrm>
            <a:off x="6726603" y="2952524"/>
            <a:ext cx="657078" cy="706205"/>
          </a:xfrm>
          <a:prstGeom prst="rect">
            <a:avLst/>
          </a:prstGeom>
          <a:noFill/>
        </p:spPr>
      </p:pic>
      <p:pic>
        <p:nvPicPr>
          <p:cNvPr id="17" name="Picture 2" descr="D:\Новая папка (2)\АНИМАШКИ\ad31bc10fe50.gif"/>
          <p:cNvPicPr>
            <a:picLocks noChangeAspect="1" noChangeArrowheads="1" noCrop="1"/>
          </p:cNvPicPr>
          <p:nvPr/>
        </p:nvPicPr>
        <p:blipFill>
          <a:blip r:embed="rId7"/>
          <a:srcRect/>
          <a:stretch>
            <a:fillRect/>
          </a:stretch>
        </p:blipFill>
        <p:spPr bwMode="auto">
          <a:xfrm>
            <a:off x="2151916" y="3956721"/>
            <a:ext cx="919771" cy="923851"/>
          </a:xfrm>
          <a:prstGeom prst="rect">
            <a:avLst/>
          </a:prstGeom>
          <a:noFill/>
        </p:spPr>
      </p:pic>
      <p:pic>
        <p:nvPicPr>
          <p:cNvPr id="18" name="Picture 2" descr="C:\Users\User\Desktop\картинки с шаттерстока\shutterstock_112023326.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5068" y="4990568"/>
            <a:ext cx="1134677" cy="153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Картинки по запросу делает уроки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67027" y="1573734"/>
            <a:ext cx="937391" cy="844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 name="Picture 2" descr="Картинки по запросу делает уроки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50863" y="1465793"/>
            <a:ext cx="937391" cy="844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1" name="Стрелка вправо 20"/>
          <p:cNvSpPr/>
          <p:nvPr/>
        </p:nvSpPr>
        <p:spPr>
          <a:xfrm>
            <a:off x="3954366" y="1831476"/>
            <a:ext cx="507479" cy="23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право 21"/>
          <p:cNvSpPr/>
          <p:nvPr/>
        </p:nvSpPr>
        <p:spPr>
          <a:xfrm rot="10976053">
            <a:off x="2345724" y="1827629"/>
            <a:ext cx="526003" cy="246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Выноска-облако 14"/>
          <p:cNvSpPr/>
          <p:nvPr/>
        </p:nvSpPr>
        <p:spPr>
          <a:xfrm>
            <a:off x="2849813" y="3442208"/>
            <a:ext cx="759656" cy="57753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319483 w 1035371"/>
              <a:gd name="connsiteY0" fmla="*/ 708606 h 629872"/>
              <a:gd name="connsiteX1" fmla="*/ 301987 w 1035371"/>
              <a:gd name="connsiteY1" fmla="*/ 726102 h 629872"/>
              <a:gd name="connsiteX2" fmla="*/ 284491 w 1035371"/>
              <a:gd name="connsiteY2" fmla="*/ 708606 h 629872"/>
              <a:gd name="connsiteX3" fmla="*/ 301987 w 1035371"/>
              <a:gd name="connsiteY3" fmla="*/ 691110 h 629872"/>
              <a:gd name="connsiteX4" fmla="*/ 319483 w 1035371"/>
              <a:gd name="connsiteY4" fmla="*/ 708606 h 629872"/>
              <a:gd name="connsiteX0" fmla="*/ 348706 w 1035371"/>
              <a:gd name="connsiteY0" fmla="*/ 687204 h 629872"/>
              <a:gd name="connsiteX1" fmla="*/ 313713 w 1035371"/>
              <a:gd name="connsiteY1" fmla="*/ 722197 h 629872"/>
              <a:gd name="connsiteX2" fmla="*/ 278720 w 1035371"/>
              <a:gd name="connsiteY2" fmla="*/ 687204 h 629872"/>
              <a:gd name="connsiteX3" fmla="*/ 313713 w 1035371"/>
              <a:gd name="connsiteY3" fmla="*/ 652211 h 629872"/>
              <a:gd name="connsiteX4" fmla="*/ 348706 w 1035371"/>
              <a:gd name="connsiteY4" fmla="*/ 687204 h 629872"/>
              <a:gd name="connsiteX0" fmla="*/ 394744 w 1035371"/>
              <a:gd name="connsiteY0" fmla="*/ 635113 h 629872"/>
              <a:gd name="connsiteX1" fmla="*/ 342255 w 1035371"/>
              <a:gd name="connsiteY1" fmla="*/ 687602 h 629872"/>
              <a:gd name="connsiteX2" fmla="*/ 289766 w 1035371"/>
              <a:gd name="connsiteY2" fmla="*/ 635113 h 629872"/>
              <a:gd name="connsiteX3" fmla="*/ 342255 w 1035371"/>
              <a:gd name="connsiteY3" fmla="*/ 582624 h 629872"/>
              <a:gd name="connsiteX4" fmla="*/ 394744 w 1035371"/>
              <a:gd name="connsiteY4" fmla="*/ 635113 h 629872"/>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5586 w 44906"/>
              <a:gd name="connsiteY0" fmla="*/ 14229 h 52898"/>
              <a:gd name="connsiteX1" fmla="*/ 7309 w 44906"/>
              <a:gd name="connsiteY1" fmla="*/ 6766 h 52898"/>
              <a:gd name="connsiteX2" fmla="*/ 15691 w 44906"/>
              <a:gd name="connsiteY2" fmla="*/ 5061 h 52898"/>
              <a:gd name="connsiteX3" fmla="*/ 24142 w 44906"/>
              <a:gd name="connsiteY3" fmla="*/ 3291 h 52898"/>
              <a:gd name="connsiteX4" fmla="*/ 27435 w 44906"/>
              <a:gd name="connsiteY4" fmla="*/ 59 h 52898"/>
              <a:gd name="connsiteX5" fmla="*/ 31519 w 44906"/>
              <a:gd name="connsiteY5" fmla="*/ 2340 h 52898"/>
              <a:gd name="connsiteX6" fmla="*/ 37149 w 44906"/>
              <a:gd name="connsiteY6" fmla="*/ 549 h 52898"/>
              <a:gd name="connsiteX7" fmla="*/ 40004 w 44906"/>
              <a:gd name="connsiteY7" fmla="*/ 5435 h 52898"/>
              <a:gd name="connsiteX8" fmla="*/ 43668 w 44906"/>
              <a:gd name="connsiteY8" fmla="*/ 10177 h 52898"/>
              <a:gd name="connsiteX9" fmla="*/ 43504 w 44906"/>
              <a:gd name="connsiteY9" fmla="*/ 15319 h 52898"/>
              <a:gd name="connsiteX10" fmla="*/ 44702 w 44906"/>
              <a:gd name="connsiteY10" fmla="*/ 23181 h 52898"/>
              <a:gd name="connsiteX11" fmla="*/ 39090 w 44906"/>
              <a:gd name="connsiteY11" fmla="*/ 30063 h 52898"/>
              <a:gd name="connsiteX12" fmla="*/ 37081 w 44906"/>
              <a:gd name="connsiteY12" fmla="*/ 35960 h 52898"/>
              <a:gd name="connsiteX13" fmla="*/ 30241 w 44906"/>
              <a:gd name="connsiteY13" fmla="*/ 36674 h 52898"/>
              <a:gd name="connsiteX14" fmla="*/ 25353 w 44906"/>
              <a:gd name="connsiteY14" fmla="*/ 42965 h 52898"/>
              <a:gd name="connsiteX15" fmla="*/ 18166 w 44906"/>
              <a:gd name="connsiteY15" fmla="*/ 39125 h 52898"/>
              <a:gd name="connsiteX16" fmla="*/ 7490 w 44906"/>
              <a:gd name="connsiteY16" fmla="*/ 35331 h 52898"/>
              <a:gd name="connsiteX17" fmla="*/ 2796 w 44906"/>
              <a:gd name="connsiteY17" fmla="*/ 31109 h 52898"/>
              <a:gd name="connsiteX18" fmla="*/ 3799 w 44906"/>
              <a:gd name="connsiteY18" fmla="*/ 25410 h 52898"/>
              <a:gd name="connsiteX19" fmla="*/ 1681 w 44906"/>
              <a:gd name="connsiteY19" fmla="*/ 19563 h 52898"/>
              <a:gd name="connsiteX20" fmla="*/ 5549 w 44906"/>
              <a:gd name="connsiteY20" fmla="*/ 14366 h 52898"/>
              <a:gd name="connsiteX21" fmla="*/ 5586 w 44906"/>
              <a:gd name="connsiteY21" fmla="*/ 14229 h 52898"/>
              <a:gd name="connsiteX0" fmla="*/ 359900 w 1076267"/>
              <a:gd name="connsiteY0" fmla="*/ 706550 h 771271"/>
              <a:gd name="connsiteX1" fmla="*/ 342404 w 1076267"/>
              <a:gd name="connsiteY1" fmla="*/ 724046 h 771271"/>
              <a:gd name="connsiteX2" fmla="*/ 324908 w 1076267"/>
              <a:gd name="connsiteY2" fmla="*/ 706550 h 771271"/>
              <a:gd name="connsiteX3" fmla="*/ 342404 w 1076267"/>
              <a:gd name="connsiteY3" fmla="*/ 689054 h 771271"/>
              <a:gd name="connsiteX4" fmla="*/ 359900 w 1076267"/>
              <a:gd name="connsiteY4" fmla="*/ 706550 h 771271"/>
              <a:gd name="connsiteX0" fmla="*/ 389123 w 1076267"/>
              <a:gd name="connsiteY0" fmla="*/ 685148 h 771271"/>
              <a:gd name="connsiteX1" fmla="*/ 354130 w 1076267"/>
              <a:gd name="connsiteY1" fmla="*/ 720141 h 771271"/>
              <a:gd name="connsiteX2" fmla="*/ 319137 w 1076267"/>
              <a:gd name="connsiteY2" fmla="*/ 685148 h 771271"/>
              <a:gd name="connsiteX3" fmla="*/ 354130 w 1076267"/>
              <a:gd name="connsiteY3" fmla="*/ 650155 h 771271"/>
              <a:gd name="connsiteX4" fmla="*/ 389123 w 1076267"/>
              <a:gd name="connsiteY4" fmla="*/ 685148 h 771271"/>
              <a:gd name="connsiteX0" fmla="*/ 435161 w 1076267"/>
              <a:gd name="connsiteY0" fmla="*/ 633057 h 771271"/>
              <a:gd name="connsiteX1" fmla="*/ 1672 w 1076267"/>
              <a:gd name="connsiteY1" fmla="*/ 771271 h 771271"/>
              <a:gd name="connsiteX2" fmla="*/ 330183 w 1076267"/>
              <a:gd name="connsiteY2" fmla="*/ 633057 h 771271"/>
              <a:gd name="connsiteX3" fmla="*/ 382672 w 1076267"/>
              <a:gd name="connsiteY3" fmla="*/ 580568 h 771271"/>
              <a:gd name="connsiteX4" fmla="*/ 435161 w 1076267"/>
              <a:gd name="connsiteY4" fmla="*/ 633057 h 771271"/>
              <a:gd name="connsiteX0" fmla="*/ 6379 w 44906"/>
              <a:gd name="connsiteY0" fmla="*/ 26036 h 52898"/>
              <a:gd name="connsiteX1" fmla="*/ 3846 w 44906"/>
              <a:gd name="connsiteY1" fmla="*/ 25239 h 52898"/>
              <a:gd name="connsiteX2" fmla="*/ 8614 w 44906"/>
              <a:gd name="connsiteY2" fmla="*/ 34758 h 52898"/>
              <a:gd name="connsiteX3" fmla="*/ 7506 w 44906"/>
              <a:gd name="connsiteY3" fmla="*/ 35139 h 52898"/>
              <a:gd name="connsiteX4" fmla="*/ 18164 w 44906"/>
              <a:gd name="connsiteY4" fmla="*/ 38949 h 52898"/>
              <a:gd name="connsiteX5" fmla="*/ 17496 w 44906"/>
              <a:gd name="connsiteY5" fmla="*/ 37209 h 52898"/>
              <a:gd name="connsiteX6" fmla="*/ 30513 w 44906"/>
              <a:gd name="connsiteY6" fmla="*/ 34610 h 52898"/>
              <a:gd name="connsiteX7" fmla="*/ 30246 w 44906"/>
              <a:gd name="connsiteY7" fmla="*/ 36519 h 52898"/>
              <a:gd name="connsiteX8" fmla="*/ 35815 w 44906"/>
              <a:gd name="connsiteY8" fmla="*/ 22813 h 52898"/>
              <a:gd name="connsiteX9" fmla="*/ 39066 w 44906"/>
              <a:gd name="connsiteY9" fmla="*/ 29949 h 52898"/>
              <a:gd name="connsiteX10" fmla="*/ 43484 w 44906"/>
              <a:gd name="connsiteY10" fmla="*/ 15213 h 52898"/>
              <a:gd name="connsiteX11" fmla="*/ 42036 w 44906"/>
              <a:gd name="connsiteY11" fmla="*/ 17889 h 52898"/>
              <a:gd name="connsiteX12" fmla="*/ 40010 w 44906"/>
              <a:gd name="connsiteY12" fmla="*/ 5285 h 52898"/>
              <a:gd name="connsiteX13" fmla="*/ 40086 w 44906"/>
              <a:gd name="connsiteY13" fmla="*/ 6549 h 52898"/>
              <a:gd name="connsiteX14" fmla="*/ 30764 w 44906"/>
              <a:gd name="connsiteY14" fmla="*/ 3811 h 52898"/>
              <a:gd name="connsiteX15" fmla="*/ 31506 w 44906"/>
              <a:gd name="connsiteY15" fmla="*/ 2199 h 52898"/>
              <a:gd name="connsiteX16" fmla="*/ 23827 w 44906"/>
              <a:gd name="connsiteY16" fmla="*/ 4579 h 52898"/>
              <a:gd name="connsiteX17" fmla="*/ 24186 w 44906"/>
              <a:gd name="connsiteY17" fmla="*/ 3189 h 52898"/>
              <a:gd name="connsiteX18" fmla="*/ 15686 w 44906"/>
              <a:gd name="connsiteY18" fmla="*/ 5051 h 52898"/>
              <a:gd name="connsiteX19" fmla="*/ 16986 w 44906"/>
              <a:gd name="connsiteY19" fmla="*/ 6399 h 52898"/>
              <a:gd name="connsiteX20" fmla="*/ 5813 w 44906"/>
              <a:gd name="connsiteY20" fmla="*/ 15648 h 52898"/>
              <a:gd name="connsiteX21" fmla="*/ 5586 w 44906"/>
              <a:gd name="connsiteY21" fmla="*/ 14229 h 52898"/>
              <a:gd name="connsiteX0" fmla="*/ 3937 w 43257"/>
              <a:gd name="connsiteY0" fmla="*/ 14229 h 52898"/>
              <a:gd name="connsiteX1" fmla="*/ 5660 w 43257"/>
              <a:gd name="connsiteY1" fmla="*/ 6766 h 52898"/>
              <a:gd name="connsiteX2" fmla="*/ 14042 w 43257"/>
              <a:gd name="connsiteY2" fmla="*/ 5061 h 52898"/>
              <a:gd name="connsiteX3" fmla="*/ 22493 w 43257"/>
              <a:gd name="connsiteY3" fmla="*/ 3291 h 52898"/>
              <a:gd name="connsiteX4" fmla="*/ 25786 w 43257"/>
              <a:gd name="connsiteY4" fmla="*/ 59 h 52898"/>
              <a:gd name="connsiteX5" fmla="*/ 29870 w 43257"/>
              <a:gd name="connsiteY5" fmla="*/ 2340 h 52898"/>
              <a:gd name="connsiteX6" fmla="*/ 35500 w 43257"/>
              <a:gd name="connsiteY6" fmla="*/ 549 h 52898"/>
              <a:gd name="connsiteX7" fmla="*/ 38355 w 43257"/>
              <a:gd name="connsiteY7" fmla="*/ 5435 h 52898"/>
              <a:gd name="connsiteX8" fmla="*/ 42019 w 43257"/>
              <a:gd name="connsiteY8" fmla="*/ 10177 h 52898"/>
              <a:gd name="connsiteX9" fmla="*/ 41855 w 43257"/>
              <a:gd name="connsiteY9" fmla="*/ 15319 h 52898"/>
              <a:gd name="connsiteX10" fmla="*/ 43053 w 43257"/>
              <a:gd name="connsiteY10" fmla="*/ 23181 h 52898"/>
              <a:gd name="connsiteX11" fmla="*/ 37441 w 43257"/>
              <a:gd name="connsiteY11" fmla="*/ 30063 h 52898"/>
              <a:gd name="connsiteX12" fmla="*/ 35432 w 43257"/>
              <a:gd name="connsiteY12" fmla="*/ 35960 h 52898"/>
              <a:gd name="connsiteX13" fmla="*/ 28592 w 43257"/>
              <a:gd name="connsiteY13" fmla="*/ 36674 h 52898"/>
              <a:gd name="connsiteX14" fmla="*/ 23704 w 43257"/>
              <a:gd name="connsiteY14" fmla="*/ 42965 h 52898"/>
              <a:gd name="connsiteX15" fmla="*/ 16517 w 43257"/>
              <a:gd name="connsiteY15" fmla="*/ 39125 h 52898"/>
              <a:gd name="connsiteX16" fmla="*/ 5841 w 43257"/>
              <a:gd name="connsiteY16" fmla="*/ 35331 h 52898"/>
              <a:gd name="connsiteX17" fmla="*/ 1147 w 43257"/>
              <a:gd name="connsiteY17" fmla="*/ 31109 h 52898"/>
              <a:gd name="connsiteX18" fmla="*/ 2150 w 43257"/>
              <a:gd name="connsiteY18" fmla="*/ 25410 h 52898"/>
              <a:gd name="connsiteX19" fmla="*/ 32 w 43257"/>
              <a:gd name="connsiteY19" fmla="*/ 19563 h 52898"/>
              <a:gd name="connsiteX20" fmla="*/ 3900 w 43257"/>
              <a:gd name="connsiteY20" fmla="*/ 14366 h 52898"/>
              <a:gd name="connsiteX21" fmla="*/ 3937 w 43257"/>
              <a:gd name="connsiteY21" fmla="*/ 14229 h 52898"/>
              <a:gd name="connsiteX0" fmla="*/ 320378 w 1036745"/>
              <a:gd name="connsiteY0" fmla="*/ 706550 h 771271"/>
              <a:gd name="connsiteX1" fmla="*/ 302882 w 1036745"/>
              <a:gd name="connsiteY1" fmla="*/ 724046 h 771271"/>
              <a:gd name="connsiteX2" fmla="*/ 285386 w 1036745"/>
              <a:gd name="connsiteY2" fmla="*/ 706550 h 771271"/>
              <a:gd name="connsiteX3" fmla="*/ 302882 w 1036745"/>
              <a:gd name="connsiteY3" fmla="*/ 689054 h 771271"/>
              <a:gd name="connsiteX4" fmla="*/ 320378 w 1036745"/>
              <a:gd name="connsiteY4" fmla="*/ 706550 h 771271"/>
              <a:gd name="connsiteX0" fmla="*/ 349601 w 1036745"/>
              <a:gd name="connsiteY0" fmla="*/ 685148 h 771271"/>
              <a:gd name="connsiteX1" fmla="*/ 314608 w 1036745"/>
              <a:gd name="connsiteY1" fmla="*/ 720141 h 771271"/>
              <a:gd name="connsiteX2" fmla="*/ 279615 w 1036745"/>
              <a:gd name="connsiteY2" fmla="*/ 685148 h 771271"/>
              <a:gd name="connsiteX3" fmla="*/ 314608 w 1036745"/>
              <a:gd name="connsiteY3" fmla="*/ 650155 h 771271"/>
              <a:gd name="connsiteX4" fmla="*/ 349601 w 1036745"/>
              <a:gd name="connsiteY4" fmla="*/ 685148 h 771271"/>
              <a:gd name="connsiteX0" fmla="*/ 395639 w 1036745"/>
              <a:gd name="connsiteY0" fmla="*/ 633057 h 771271"/>
              <a:gd name="connsiteX1" fmla="*/ 124075 w 1036745"/>
              <a:gd name="connsiteY1" fmla="*/ 771271 h 771271"/>
              <a:gd name="connsiteX2" fmla="*/ 290661 w 1036745"/>
              <a:gd name="connsiteY2" fmla="*/ 633057 h 771271"/>
              <a:gd name="connsiteX3" fmla="*/ 343150 w 1036745"/>
              <a:gd name="connsiteY3" fmla="*/ 580568 h 771271"/>
              <a:gd name="connsiteX4" fmla="*/ 395639 w 1036745"/>
              <a:gd name="connsiteY4" fmla="*/ 633057 h 771271"/>
              <a:gd name="connsiteX0" fmla="*/ 4730 w 43257"/>
              <a:gd name="connsiteY0" fmla="*/ 26036 h 52898"/>
              <a:gd name="connsiteX1" fmla="*/ 2197 w 43257"/>
              <a:gd name="connsiteY1" fmla="*/ 25239 h 52898"/>
              <a:gd name="connsiteX2" fmla="*/ 6965 w 43257"/>
              <a:gd name="connsiteY2" fmla="*/ 34758 h 52898"/>
              <a:gd name="connsiteX3" fmla="*/ 5857 w 43257"/>
              <a:gd name="connsiteY3" fmla="*/ 35139 h 52898"/>
              <a:gd name="connsiteX4" fmla="*/ 16515 w 43257"/>
              <a:gd name="connsiteY4" fmla="*/ 38949 h 52898"/>
              <a:gd name="connsiteX5" fmla="*/ 15847 w 43257"/>
              <a:gd name="connsiteY5" fmla="*/ 37209 h 52898"/>
              <a:gd name="connsiteX6" fmla="*/ 28864 w 43257"/>
              <a:gd name="connsiteY6" fmla="*/ 34610 h 52898"/>
              <a:gd name="connsiteX7" fmla="*/ 28597 w 43257"/>
              <a:gd name="connsiteY7" fmla="*/ 36519 h 52898"/>
              <a:gd name="connsiteX8" fmla="*/ 34166 w 43257"/>
              <a:gd name="connsiteY8" fmla="*/ 22813 h 52898"/>
              <a:gd name="connsiteX9" fmla="*/ 37417 w 43257"/>
              <a:gd name="connsiteY9" fmla="*/ 29949 h 52898"/>
              <a:gd name="connsiteX10" fmla="*/ 41835 w 43257"/>
              <a:gd name="connsiteY10" fmla="*/ 15213 h 52898"/>
              <a:gd name="connsiteX11" fmla="*/ 40387 w 43257"/>
              <a:gd name="connsiteY11" fmla="*/ 17889 h 52898"/>
              <a:gd name="connsiteX12" fmla="*/ 38361 w 43257"/>
              <a:gd name="connsiteY12" fmla="*/ 5285 h 52898"/>
              <a:gd name="connsiteX13" fmla="*/ 38437 w 43257"/>
              <a:gd name="connsiteY13" fmla="*/ 6549 h 52898"/>
              <a:gd name="connsiteX14" fmla="*/ 29115 w 43257"/>
              <a:gd name="connsiteY14" fmla="*/ 3811 h 52898"/>
              <a:gd name="connsiteX15" fmla="*/ 29857 w 43257"/>
              <a:gd name="connsiteY15" fmla="*/ 2199 h 52898"/>
              <a:gd name="connsiteX16" fmla="*/ 22178 w 43257"/>
              <a:gd name="connsiteY16" fmla="*/ 4579 h 52898"/>
              <a:gd name="connsiteX17" fmla="*/ 22537 w 43257"/>
              <a:gd name="connsiteY17" fmla="*/ 3189 h 52898"/>
              <a:gd name="connsiteX18" fmla="*/ 14037 w 43257"/>
              <a:gd name="connsiteY18" fmla="*/ 5051 h 52898"/>
              <a:gd name="connsiteX19" fmla="*/ 15337 w 43257"/>
              <a:gd name="connsiteY19" fmla="*/ 6399 h 52898"/>
              <a:gd name="connsiteX20" fmla="*/ 4164 w 43257"/>
              <a:gd name="connsiteY20" fmla="*/ 15648 h 52898"/>
              <a:gd name="connsiteX21" fmla="*/ 3937 w 43257"/>
              <a:gd name="connsiteY21" fmla="*/ 14229 h 5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7" h="52898">
                <a:moveTo>
                  <a:pt x="3937" y="14229"/>
                </a:moveTo>
                <a:cubicBezTo>
                  <a:pt x="3666" y="11516"/>
                  <a:pt x="4298" y="8780"/>
                  <a:pt x="5660" y="6766"/>
                </a:cubicBezTo>
                <a:cubicBezTo>
                  <a:pt x="7812" y="3585"/>
                  <a:pt x="11301" y="2876"/>
                  <a:pt x="14042" y="5061"/>
                </a:cubicBezTo>
                <a:cubicBezTo>
                  <a:pt x="15715" y="768"/>
                  <a:pt x="19951" y="-119"/>
                  <a:pt x="22493" y="3291"/>
                </a:cubicBezTo>
                <a:cubicBezTo>
                  <a:pt x="23134" y="1542"/>
                  <a:pt x="24365" y="333"/>
                  <a:pt x="25786" y="59"/>
                </a:cubicBezTo>
                <a:cubicBezTo>
                  <a:pt x="27350" y="-243"/>
                  <a:pt x="28912" y="629"/>
                  <a:pt x="29870" y="2340"/>
                </a:cubicBezTo>
                <a:cubicBezTo>
                  <a:pt x="31252" y="126"/>
                  <a:pt x="33538" y="-601"/>
                  <a:pt x="35500" y="549"/>
                </a:cubicBezTo>
                <a:cubicBezTo>
                  <a:pt x="36995" y="1425"/>
                  <a:pt x="38067" y="3259"/>
                  <a:pt x="38355" y="5435"/>
                </a:cubicBezTo>
                <a:cubicBezTo>
                  <a:pt x="40083" y="6077"/>
                  <a:pt x="41459" y="7857"/>
                  <a:pt x="42019" y="10177"/>
                </a:cubicBezTo>
                <a:cubicBezTo>
                  <a:pt x="42426" y="11861"/>
                  <a:pt x="42368" y="13690"/>
                  <a:pt x="41855" y="15319"/>
                </a:cubicBezTo>
                <a:cubicBezTo>
                  <a:pt x="43116" y="17553"/>
                  <a:pt x="43557" y="20449"/>
                  <a:pt x="43053" y="23181"/>
                </a:cubicBezTo>
                <a:cubicBezTo>
                  <a:pt x="42383" y="26813"/>
                  <a:pt x="40165" y="29533"/>
                  <a:pt x="37441" y="30063"/>
                </a:cubicBezTo>
                <a:cubicBezTo>
                  <a:pt x="37428" y="32330"/>
                  <a:pt x="36695" y="34480"/>
                  <a:pt x="35432" y="35960"/>
                </a:cubicBezTo>
                <a:cubicBezTo>
                  <a:pt x="33513" y="38209"/>
                  <a:pt x="30741" y="38498"/>
                  <a:pt x="28592" y="36674"/>
                </a:cubicBezTo>
                <a:cubicBezTo>
                  <a:pt x="27897" y="39807"/>
                  <a:pt x="26036" y="42202"/>
                  <a:pt x="23704" y="42965"/>
                </a:cubicBezTo>
                <a:cubicBezTo>
                  <a:pt x="20956" y="43864"/>
                  <a:pt x="18088" y="42332"/>
                  <a:pt x="16517" y="39125"/>
                </a:cubicBezTo>
                <a:cubicBezTo>
                  <a:pt x="12809" y="42169"/>
                  <a:pt x="7993" y="40458"/>
                  <a:pt x="5841" y="35331"/>
                </a:cubicBezTo>
                <a:cubicBezTo>
                  <a:pt x="3727" y="35668"/>
                  <a:pt x="1742" y="33883"/>
                  <a:pt x="1147" y="31109"/>
                </a:cubicBezTo>
                <a:cubicBezTo>
                  <a:pt x="716" y="29102"/>
                  <a:pt x="1097" y="26936"/>
                  <a:pt x="2150" y="25410"/>
                </a:cubicBezTo>
                <a:cubicBezTo>
                  <a:pt x="656" y="24213"/>
                  <a:pt x="-176" y="21916"/>
                  <a:pt x="32" y="19563"/>
                </a:cubicBezTo>
                <a:cubicBezTo>
                  <a:pt x="276" y="16808"/>
                  <a:pt x="1882" y="14650"/>
                  <a:pt x="3900" y="14366"/>
                </a:cubicBezTo>
                <a:cubicBezTo>
                  <a:pt x="3912" y="14320"/>
                  <a:pt x="3925" y="14275"/>
                  <a:pt x="3937" y="14229"/>
                </a:cubicBezTo>
                <a:close/>
              </a:path>
              <a:path w="1036745" h="771271">
                <a:moveTo>
                  <a:pt x="320378" y="706550"/>
                </a:moveTo>
                <a:cubicBezTo>
                  <a:pt x="320378" y="716213"/>
                  <a:pt x="312545" y="724046"/>
                  <a:pt x="302882" y="724046"/>
                </a:cubicBezTo>
                <a:cubicBezTo>
                  <a:pt x="293219" y="724046"/>
                  <a:pt x="285386" y="716213"/>
                  <a:pt x="285386" y="706550"/>
                </a:cubicBezTo>
                <a:cubicBezTo>
                  <a:pt x="285386" y="696887"/>
                  <a:pt x="293219" y="689054"/>
                  <a:pt x="302882" y="689054"/>
                </a:cubicBezTo>
                <a:cubicBezTo>
                  <a:pt x="312545" y="689054"/>
                  <a:pt x="320378" y="696887"/>
                  <a:pt x="320378" y="706550"/>
                </a:cubicBezTo>
                <a:close/>
              </a:path>
              <a:path w="1036745" h="771271">
                <a:moveTo>
                  <a:pt x="349601" y="685148"/>
                </a:moveTo>
                <a:cubicBezTo>
                  <a:pt x="349601" y="704474"/>
                  <a:pt x="333934" y="720141"/>
                  <a:pt x="314608" y="720141"/>
                </a:cubicBezTo>
                <a:cubicBezTo>
                  <a:pt x="295282" y="720141"/>
                  <a:pt x="279615" y="704474"/>
                  <a:pt x="279615" y="685148"/>
                </a:cubicBezTo>
                <a:cubicBezTo>
                  <a:pt x="279615" y="665822"/>
                  <a:pt x="295282" y="650155"/>
                  <a:pt x="314608" y="650155"/>
                </a:cubicBezTo>
                <a:cubicBezTo>
                  <a:pt x="333934" y="650155"/>
                  <a:pt x="349601" y="665822"/>
                  <a:pt x="349601" y="685148"/>
                </a:cubicBezTo>
                <a:close/>
              </a:path>
              <a:path w="1036745" h="771271">
                <a:moveTo>
                  <a:pt x="395639" y="633057"/>
                </a:moveTo>
                <a:cubicBezTo>
                  <a:pt x="359126" y="664841"/>
                  <a:pt x="153064" y="771271"/>
                  <a:pt x="124075" y="771271"/>
                </a:cubicBezTo>
                <a:cubicBezTo>
                  <a:pt x="95086" y="771271"/>
                  <a:pt x="290661" y="662046"/>
                  <a:pt x="290661" y="633057"/>
                </a:cubicBezTo>
                <a:cubicBezTo>
                  <a:pt x="290661" y="604068"/>
                  <a:pt x="314161" y="580568"/>
                  <a:pt x="343150" y="580568"/>
                </a:cubicBezTo>
                <a:cubicBezTo>
                  <a:pt x="372139" y="580568"/>
                  <a:pt x="432152" y="601273"/>
                  <a:pt x="395639" y="633057"/>
                </a:cubicBezTo>
                <a:close/>
              </a:path>
              <a:path w="43257" h="52898" fill="none" extrusionOk="0">
                <a:moveTo>
                  <a:pt x="4730" y="26036"/>
                </a:moveTo>
                <a:cubicBezTo>
                  <a:pt x="3846" y="26130"/>
                  <a:pt x="2962" y="25852"/>
                  <a:pt x="2197" y="25239"/>
                </a:cubicBezTo>
                <a:moveTo>
                  <a:pt x="6965" y="34758"/>
                </a:moveTo>
                <a:cubicBezTo>
                  <a:pt x="6610" y="34951"/>
                  <a:pt x="6237" y="35079"/>
                  <a:pt x="5857" y="35139"/>
                </a:cubicBezTo>
                <a:moveTo>
                  <a:pt x="16515" y="38949"/>
                </a:moveTo>
                <a:cubicBezTo>
                  <a:pt x="16248" y="38403"/>
                  <a:pt x="16024" y="37820"/>
                  <a:pt x="15847" y="37209"/>
                </a:cubicBezTo>
                <a:moveTo>
                  <a:pt x="28864" y="34610"/>
                </a:moveTo>
                <a:cubicBezTo>
                  <a:pt x="28825" y="35257"/>
                  <a:pt x="28735" y="35897"/>
                  <a:pt x="28597" y="36519"/>
                </a:cubicBezTo>
                <a:moveTo>
                  <a:pt x="34166" y="22813"/>
                </a:moveTo>
                <a:cubicBezTo>
                  <a:pt x="36170" y="24141"/>
                  <a:pt x="37435" y="26917"/>
                  <a:pt x="37417" y="29949"/>
                </a:cubicBezTo>
                <a:moveTo>
                  <a:pt x="41835" y="15213"/>
                </a:moveTo>
                <a:cubicBezTo>
                  <a:pt x="41510" y="16245"/>
                  <a:pt x="41015" y="17161"/>
                  <a:pt x="40387" y="17889"/>
                </a:cubicBezTo>
                <a:moveTo>
                  <a:pt x="38361" y="5285"/>
                </a:moveTo>
                <a:cubicBezTo>
                  <a:pt x="38416" y="5702"/>
                  <a:pt x="38442" y="6125"/>
                  <a:pt x="38437" y="6549"/>
                </a:cubicBezTo>
                <a:moveTo>
                  <a:pt x="29115" y="3811"/>
                </a:moveTo>
                <a:cubicBezTo>
                  <a:pt x="29304" y="3228"/>
                  <a:pt x="29553" y="2685"/>
                  <a:pt x="29857" y="2199"/>
                </a:cubicBezTo>
                <a:moveTo>
                  <a:pt x="22178" y="4579"/>
                </a:moveTo>
                <a:cubicBezTo>
                  <a:pt x="22255" y="4097"/>
                  <a:pt x="22376" y="3630"/>
                  <a:pt x="22537" y="3189"/>
                </a:cubicBezTo>
                <a:moveTo>
                  <a:pt x="14037" y="5051"/>
                </a:moveTo>
                <a:cubicBezTo>
                  <a:pt x="14509" y="5427"/>
                  <a:pt x="14945" y="5880"/>
                  <a:pt x="15337" y="6399"/>
                </a:cubicBezTo>
                <a:moveTo>
                  <a:pt x="4164" y="15648"/>
                </a:moveTo>
                <a:cubicBezTo>
                  <a:pt x="4061" y="15184"/>
                  <a:pt x="3985" y="14710"/>
                  <a:pt x="3937" y="14229"/>
                </a:cubicBezTo>
              </a:path>
            </a:pathLst>
          </a:custGeom>
          <a:solidFill>
            <a:srgbClr val="CCFF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Выноска-облако 14"/>
          <p:cNvSpPr/>
          <p:nvPr/>
        </p:nvSpPr>
        <p:spPr>
          <a:xfrm>
            <a:off x="1313875" y="4477682"/>
            <a:ext cx="759656" cy="57753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319483 w 1035371"/>
              <a:gd name="connsiteY0" fmla="*/ 708606 h 629872"/>
              <a:gd name="connsiteX1" fmla="*/ 301987 w 1035371"/>
              <a:gd name="connsiteY1" fmla="*/ 726102 h 629872"/>
              <a:gd name="connsiteX2" fmla="*/ 284491 w 1035371"/>
              <a:gd name="connsiteY2" fmla="*/ 708606 h 629872"/>
              <a:gd name="connsiteX3" fmla="*/ 301987 w 1035371"/>
              <a:gd name="connsiteY3" fmla="*/ 691110 h 629872"/>
              <a:gd name="connsiteX4" fmla="*/ 319483 w 1035371"/>
              <a:gd name="connsiteY4" fmla="*/ 708606 h 629872"/>
              <a:gd name="connsiteX0" fmla="*/ 348706 w 1035371"/>
              <a:gd name="connsiteY0" fmla="*/ 687204 h 629872"/>
              <a:gd name="connsiteX1" fmla="*/ 313713 w 1035371"/>
              <a:gd name="connsiteY1" fmla="*/ 722197 h 629872"/>
              <a:gd name="connsiteX2" fmla="*/ 278720 w 1035371"/>
              <a:gd name="connsiteY2" fmla="*/ 687204 h 629872"/>
              <a:gd name="connsiteX3" fmla="*/ 313713 w 1035371"/>
              <a:gd name="connsiteY3" fmla="*/ 652211 h 629872"/>
              <a:gd name="connsiteX4" fmla="*/ 348706 w 1035371"/>
              <a:gd name="connsiteY4" fmla="*/ 687204 h 629872"/>
              <a:gd name="connsiteX0" fmla="*/ 394744 w 1035371"/>
              <a:gd name="connsiteY0" fmla="*/ 635113 h 629872"/>
              <a:gd name="connsiteX1" fmla="*/ 342255 w 1035371"/>
              <a:gd name="connsiteY1" fmla="*/ 687602 h 629872"/>
              <a:gd name="connsiteX2" fmla="*/ 289766 w 1035371"/>
              <a:gd name="connsiteY2" fmla="*/ 635113 h 629872"/>
              <a:gd name="connsiteX3" fmla="*/ 342255 w 1035371"/>
              <a:gd name="connsiteY3" fmla="*/ 582624 h 629872"/>
              <a:gd name="connsiteX4" fmla="*/ 394744 w 1035371"/>
              <a:gd name="connsiteY4" fmla="*/ 635113 h 629872"/>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5586 w 44906"/>
              <a:gd name="connsiteY0" fmla="*/ 14229 h 52898"/>
              <a:gd name="connsiteX1" fmla="*/ 7309 w 44906"/>
              <a:gd name="connsiteY1" fmla="*/ 6766 h 52898"/>
              <a:gd name="connsiteX2" fmla="*/ 15691 w 44906"/>
              <a:gd name="connsiteY2" fmla="*/ 5061 h 52898"/>
              <a:gd name="connsiteX3" fmla="*/ 24142 w 44906"/>
              <a:gd name="connsiteY3" fmla="*/ 3291 h 52898"/>
              <a:gd name="connsiteX4" fmla="*/ 27435 w 44906"/>
              <a:gd name="connsiteY4" fmla="*/ 59 h 52898"/>
              <a:gd name="connsiteX5" fmla="*/ 31519 w 44906"/>
              <a:gd name="connsiteY5" fmla="*/ 2340 h 52898"/>
              <a:gd name="connsiteX6" fmla="*/ 37149 w 44906"/>
              <a:gd name="connsiteY6" fmla="*/ 549 h 52898"/>
              <a:gd name="connsiteX7" fmla="*/ 40004 w 44906"/>
              <a:gd name="connsiteY7" fmla="*/ 5435 h 52898"/>
              <a:gd name="connsiteX8" fmla="*/ 43668 w 44906"/>
              <a:gd name="connsiteY8" fmla="*/ 10177 h 52898"/>
              <a:gd name="connsiteX9" fmla="*/ 43504 w 44906"/>
              <a:gd name="connsiteY9" fmla="*/ 15319 h 52898"/>
              <a:gd name="connsiteX10" fmla="*/ 44702 w 44906"/>
              <a:gd name="connsiteY10" fmla="*/ 23181 h 52898"/>
              <a:gd name="connsiteX11" fmla="*/ 39090 w 44906"/>
              <a:gd name="connsiteY11" fmla="*/ 30063 h 52898"/>
              <a:gd name="connsiteX12" fmla="*/ 37081 w 44906"/>
              <a:gd name="connsiteY12" fmla="*/ 35960 h 52898"/>
              <a:gd name="connsiteX13" fmla="*/ 30241 w 44906"/>
              <a:gd name="connsiteY13" fmla="*/ 36674 h 52898"/>
              <a:gd name="connsiteX14" fmla="*/ 25353 w 44906"/>
              <a:gd name="connsiteY14" fmla="*/ 42965 h 52898"/>
              <a:gd name="connsiteX15" fmla="*/ 18166 w 44906"/>
              <a:gd name="connsiteY15" fmla="*/ 39125 h 52898"/>
              <a:gd name="connsiteX16" fmla="*/ 7490 w 44906"/>
              <a:gd name="connsiteY16" fmla="*/ 35331 h 52898"/>
              <a:gd name="connsiteX17" fmla="*/ 2796 w 44906"/>
              <a:gd name="connsiteY17" fmla="*/ 31109 h 52898"/>
              <a:gd name="connsiteX18" fmla="*/ 3799 w 44906"/>
              <a:gd name="connsiteY18" fmla="*/ 25410 h 52898"/>
              <a:gd name="connsiteX19" fmla="*/ 1681 w 44906"/>
              <a:gd name="connsiteY19" fmla="*/ 19563 h 52898"/>
              <a:gd name="connsiteX20" fmla="*/ 5549 w 44906"/>
              <a:gd name="connsiteY20" fmla="*/ 14366 h 52898"/>
              <a:gd name="connsiteX21" fmla="*/ 5586 w 44906"/>
              <a:gd name="connsiteY21" fmla="*/ 14229 h 52898"/>
              <a:gd name="connsiteX0" fmla="*/ 359900 w 1076267"/>
              <a:gd name="connsiteY0" fmla="*/ 706550 h 771271"/>
              <a:gd name="connsiteX1" fmla="*/ 342404 w 1076267"/>
              <a:gd name="connsiteY1" fmla="*/ 724046 h 771271"/>
              <a:gd name="connsiteX2" fmla="*/ 324908 w 1076267"/>
              <a:gd name="connsiteY2" fmla="*/ 706550 h 771271"/>
              <a:gd name="connsiteX3" fmla="*/ 342404 w 1076267"/>
              <a:gd name="connsiteY3" fmla="*/ 689054 h 771271"/>
              <a:gd name="connsiteX4" fmla="*/ 359900 w 1076267"/>
              <a:gd name="connsiteY4" fmla="*/ 706550 h 771271"/>
              <a:gd name="connsiteX0" fmla="*/ 389123 w 1076267"/>
              <a:gd name="connsiteY0" fmla="*/ 685148 h 771271"/>
              <a:gd name="connsiteX1" fmla="*/ 354130 w 1076267"/>
              <a:gd name="connsiteY1" fmla="*/ 720141 h 771271"/>
              <a:gd name="connsiteX2" fmla="*/ 319137 w 1076267"/>
              <a:gd name="connsiteY2" fmla="*/ 685148 h 771271"/>
              <a:gd name="connsiteX3" fmla="*/ 354130 w 1076267"/>
              <a:gd name="connsiteY3" fmla="*/ 650155 h 771271"/>
              <a:gd name="connsiteX4" fmla="*/ 389123 w 1076267"/>
              <a:gd name="connsiteY4" fmla="*/ 685148 h 771271"/>
              <a:gd name="connsiteX0" fmla="*/ 435161 w 1076267"/>
              <a:gd name="connsiteY0" fmla="*/ 633057 h 771271"/>
              <a:gd name="connsiteX1" fmla="*/ 1672 w 1076267"/>
              <a:gd name="connsiteY1" fmla="*/ 771271 h 771271"/>
              <a:gd name="connsiteX2" fmla="*/ 330183 w 1076267"/>
              <a:gd name="connsiteY2" fmla="*/ 633057 h 771271"/>
              <a:gd name="connsiteX3" fmla="*/ 382672 w 1076267"/>
              <a:gd name="connsiteY3" fmla="*/ 580568 h 771271"/>
              <a:gd name="connsiteX4" fmla="*/ 435161 w 1076267"/>
              <a:gd name="connsiteY4" fmla="*/ 633057 h 771271"/>
              <a:gd name="connsiteX0" fmla="*/ 6379 w 44906"/>
              <a:gd name="connsiteY0" fmla="*/ 26036 h 52898"/>
              <a:gd name="connsiteX1" fmla="*/ 3846 w 44906"/>
              <a:gd name="connsiteY1" fmla="*/ 25239 h 52898"/>
              <a:gd name="connsiteX2" fmla="*/ 8614 w 44906"/>
              <a:gd name="connsiteY2" fmla="*/ 34758 h 52898"/>
              <a:gd name="connsiteX3" fmla="*/ 7506 w 44906"/>
              <a:gd name="connsiteY3" fmla="*/ 35139 h 52898"/>
              <a:gd name="connsiteX4" fmla="*/ 18164 w 44906"/>
              <a:gd name="connsiteY4" fmla="*/ 38949 h 52898"/>
              <a:gd name="connsiteX5" fmla="*/ 17496 w 44906"/>
              <a:gd name="connsiteY5" fmla="*/ 37209 h 52898"/>
              <a:gd name="connsiteX6" fmla="*/ 30513 w 44906"/>
              <a:gd name="connsiteY6" fmla="*/ 34610 h 52898"/>
              <a:gd name="connsiteX7" fmla="*/ 30246 w 44906"/>
              <a:gd name="connsiteY7" fmla="*/ 36519 h 52898"/>
              <a:gd name="connsiteX8" fmla="*/ 35815 w 44906"/>
              <a:gd name="connsiteY8" fmla="*/ 22813 h 52898"/>
              <a:gd name="connsiteX9" fmla="*/ 39066 w 44906"/>
              <a:gd name="connsiteY9" fmla="*/ 29949 h 52898"/>
              <a:gd name="connsiteX10" fmla="*/ 43484 w 44906"/>
              <a:gd name="connsiteY10" fmla="*/ 15213 h 52898"/>
              <a:gd name="connsiteX11" fmla="*/ 42036 w 44906"/>
              <a:gd name="connsiteY11" fmla="*/ 17889 h 52898"/>
              <a:gd name="connsiteX12" fmla="*/ 40010 w 44906"/>
              <a:gd name="connsiteY12" fmla="*/ 5285 h 52898"/>
              <a:gd name="connsiteX13" fmla="*/ 40086 w 44906"/>
              <a:gd name="connsiteY13" fmla="*/ 6549 h 52898"/>
              <a:gd name="connsiteX14" fmla="*/ 30764 w 44906"/>
              <a:gd name="connsiteY14" fmla="*/ 3811 h 52898"/>
              <a:gd name="connsiteX15" fmla="*/ 31506 w 44906"/>
              <a:gd name="connsiteY15" fmla="*/ 2199 h 52898"/>
              <a:gd name="connsiteX16" fmla="*/ 23827 w 44906"/>
              <a:gd name="connsiteY16" fmla="*/ 4579 h 52898"/>
              <a:gd name="connsiteX17" fmla="*/ 24186 w 44906"/>
              <a:gd name="connsiteY17" fmla="*/ 3189 h 52898"/>
              <a:gd name="connsiteX18" fmla="*/ 15686 w 44906"/>
              <a:gd name="connsiteY18" fmla="*/ 5051 h 52898"/>
              <a:gd name="connsiteX19" fmla="*/ 16986 w 44906"/>
              <a:gd name="connsiteY19" fmla="*/ 6399 h 52898"/>
              <a:gd name="connsiteX20" fmla="*/ 5813 w 44906"/>
              <a:gd name="connsiteY20" fmla="*/ 15648 h 52898"/>
              <a:gd name="connsiteX21" fmla="*/ 5586 w 44906"/>
              <a:gd name="connsiteY21" fmla="*/ 14229 h 52898"/>
              <a:gd name="connsiteX0" fmla="*/ 3937 w 43257"/>
              <a:gd name="connsiteY0" fmla="*/ 14229 h 52898"/>
              <a:gd name="connsiteX1" fmla="*/ 5660 w 43257"/>
              <a:gd name="connsiteY1" fmla="*/ 6766 h 52898"/>
              <a:gd name="connsiteX2" fmla="*/ 14042 w 43257"/>
              <a:gd name="connsiteY2" fmla="*/ 5061 h 52898"/>
              <a:gd name="connsiteX3" fmla="*/ 22493 w 43257"/>
              <a:gd name="connsiteY3" fmla="*/ 3291 h 52898"/>
              <a:gd name="connsiteX4" fmla="*/ 25786 w 43257"/>
              <a:gd name="connsiteY4" fmla="*/ 59 h 52898"/>
              <a:gd name="connsiteX5" fmla="*/ 29870 w 43257"/>
              <a:gd name="connsiteY5" fmla="*/ 2340 h 52898"/>
              <a:gd name="connsiteX6" fmla="*/ 35500 w 43257"/>
              <a:gd name="connsiteY6" fmla="*/ 549 h 52898"/>
              <a:gd name="connsiteX7" fmla="*/ 38355 w 43257"/>
              <a:gd name="connsiteY7" fmla="*/ 5435 h 52898"/>
              <a:gd name="connsiteX8" fmla="*/ 42019 w 43257"/>
              <a:gd name="connsiteY8" fmla="*/ 10177 h 52898"/>
              <a:gd name="connsiteX9" fmla="*/ 41855 w 43257"/>
              <a:gd name="connsiteY9" fmla="*/ 15319 h 52898"/>
              <a:gd name="connsiteX10" fmla="*/ 43053 w 43257"/>
              <a:gd name="connsiteY10" fmla="*/ 23181 h 52898"/>
              <a:gd name="connsiteX11" fmla="*/ 37441 w 43257"/>
              <a:gd name="connsiteY11" fmla="*/ 30063 h 52898"/>
              <a:gd name="connsiteX12" fmla="*/ 35432 w 43257"/>
              <a:gd name="connsiteY12" fmla="*/ 35960 h 52898"/>
              <a:gd name="connsiteX13" fmla="*/ 28592 w 43257"/>
              <a:gd name="connsiteY13" fmla="*/ 36674 h 52898"/>
              <a:gd name="connsiteX14" fmla="*/ 23704 w 43257"/>
              <a:gd name="connsiteY14" fmla="*/ 42965 h 52898"/>
              <a:gd name="connsiteX15" fmla="*/ 16517 w 43257"/>
              <a:gd name="connsiteY15" fmla="*/ 39125 h 52898"/>
              <a:gd name="connsiteX16" fmla="*/ 5841 w 43257"/>
              <a:gd name="connsiteY16" fmla="*/ 35331 h 52898"/>
              <a:gd name="connsiteX17" fmla="*/ 1147 w 43257"/>
              <a:gd name="connsiteY17" fmla="*/ 31109 h 52898"/>
              <a:gd name="connsiteX18" fmla="*/ 2150 w 43257"/>
              <a:gd name="connsiteY18" fmla="*/ 25410 h 52898"/>
              <a:gd name="connsiteX19" fmla="*/ 32 w 43257"/>
              <a:gd name="connsiteY19" fmla="*/ 19563 h 52898"/>
              <a:gd name="connsiteX20" fmla="*/ 3900 w 43257"/>
              <a:gd name="connsiteY20" fmla="*/ 14366 h 52898"/>
              <a:gd name="connsiteX21" fmla="*/ 3937 w 43257"/>
              <a:gd name="connsiteY21" fmla="*/ 14229 h 52898"/>
              <a:gd name="connsiteX0" fmla="*/ 320378 w 1036745"/>
              <a:gd name="connsiteY0" fmla="*/ 706550 h 771271"/>
              <a:gd name="connsiteX1" fmla="*/ 302882 w 1036745"/>
              <a:gd name="connsiteY1" fmla="*/ 724046 h 771271"/>
              <a:gd name="connsiteX2" fmla="*/ 285386 w 1036745"/>
              <a:gd name="connsiteY2" fmla="*/ 706550 h 771271"/>
              <a:gd name="connsiteX3" fmla="*/ 302882 w 1036745"/>
              <a:gd name="connsiteY3" fmla="*/ 689054 h 771271"/>
              <a:gd name="connsiteX4" fmla="*/ 320378 w 1036745"/>
              <a:gd name="connsiteY4" fmla="*/ 706550 h 771271"/>
              <a:gd name="connsiteX0" fmla="*/ 349601 w 1036745"/>
              <a:gd name="connsiteY0" fmla="*/ 685148 h 771271"/>
              <a:gd name="connsiteX1" fmla="*/ 314608 w 1036745"/>
              <a:gd name="connsiteY1" fmla="*/ 720141 h 771271"/>
              <a:gd name="connsiteX2" fmla="*/ 279615 w 1036745"/>
              <a:gd name="connsiteY2" fmla="*/ 685148 h 771271"/>
              <a:gd name="connsiteX3" fmla="*/ 314608 w 1036745"/>
              <a:gd name="connsiteY3" fmla="*/ 650155 h 771271"/>
              <a:gd name="connsiteX4" fmla="*/ 349601 w 1036745"/>
              <a:gd name="connsiteY4" fmla="*/ 685148 h 771271"/>
              <a:gd name="connsiteX0" fmla="*/ 395639 w 1036745"/>
              <a:gd name="connsiteY0" fmla="*/ 633057 h 771271"/>
              <a:gd name="connsiteX1" fmla="*/ 124075 w 1036745"/>
              <a:gd name="connsiteY1" fmla="*/ 771271 h 771271"/>
              <a:gd name="connsiteX2" fmla="*/ 290661 w 1036745"/>
              <a:gd name="connsiteY2" fmla="*/ 633057 h 771271"/>
              <a:gd name="connsiteX3" fmla="*/ 343150 w 1036745"/>
              <a:gd name="connsiteY3" fmla="*/ 580568 h 771271"/>
              <a:gd name="connsiteX4" fmla="*/ 395639 w 1036745"/>
              <a:gd name="connsiteY4" fmla="*/ 633057 h 771271"/>
              <a:gd name="connsiteX0" fmla="*/ 4730 w 43257"/>
              <a:gd name="connsiteY0" fmla="*/ 26036 h 52898"/>
              <a:gd name="connsiteX1" fmla="*/ 2197 w 43257"/>
              <a:gd name="connsiteY1" fmla="*/ 25239 h 52898"/>
              <a:gd name="connsiteX2" fmla="*/ 6965 w 43257"/>
              <a:gd name="connsiteY2" fmla="*/ 34758 h 52898"/>
              <a:gd name="connsiteX3" fmla="*/ 5857 w 43257"/>
              <a:gd name="connsiteY3" fmla="*/ 35139 h 52898"/>
              <a:gd name="connsiteX4" fmla="*/ 16515 w 43257"/>
              <a:gd name="connsiteY4" fmla="*/ 38949 h 52898"/>
              <a:gd name="connsiteX5" fmla="*/ 15847 w 43257"/>
              <a:gd name="connsiteY5" fmla="*/ 37209 h 52898"/>
              <a:gd name="connsiteX6" fmla="*/ 28864 w 43257"/>
              <a:gd name="connsiteY6" fmla="*/ 34610 h 52898"/>
              <a:gd name="connsiteX7" fmla="*/ 28597 w 43257"/>
              <a:gd name="connsiteY7" fmla="*/ 36519 h 52898"/>
              <a:gd name="connsiteX8" fmla="*/ 34166 w 43257"/>
              <a:gd name="connsiteY8" fmla="*/ 22813 h 52898"/>
              <a:gd name="connsiteX9" fmla="*/ 37417 w 43257"/>
              <a:gd name="connsiteY9" fmla="*/ 29949 h 52898"/>
              <a:gd name="connsiteX10" fmla="*/ 41835 w 43257"/>
              <a:gd name="connsiteY10" fmla="*/ 15213 h 52898"/>
              <a:gd name="connsiteX11" fmla="*/ 40387 w 43257"/>
              <a:gd name="connsiteY11" fmla="*/ 17889 h 52898"/>
              <a:gd name="connsiteX12" fmla="*/ 38361 w 43257"/>
              <a:gd name="connsiteY12" fmla="*/ 5285 h 52898"/>
              <a:gd name="connsiteX13" fmla="*/ 38437 w 43257"/>
              <a:gd name="connsiteY13" fmla="*/ 6549 h 52898"/>
              <a:gd name="connsiteX14" fmla="*/ 29115 w 43257"/>
              <a:gd name="connsiteY14" fmla="*/ 3811 h 52898"/>
              <a:gd name="connsiteX15" fmla="*/ 29857 w 43257"/>
              <a:gd name="connsiteY15" fmla="*/ 2199 h 52898"/>
              <a:gd name="connsiteX16" fmla="*/ 22178 w 43257"/>
              <a:gd name="connsiteY16" fmla="*/ 4579 h 52898"/>
              <a:gd name="connsiteX17" fmla="*/ 22537 w 43257"/>
              <a:gd name="connsiteY17" fmla="*/ 3189 h 52898"/>
              <a:gd name="connsiteX18" fmla="*/ 14037 w 43257"/>
              <a:gd name="connsiteY18" fmla="*/ 5051 h 52898"/>
              <a:gd name="connsiteX19" fmla="*/ 15337 w 43257"/>
              <a:gd name="connsiteY19" fmla="*/ 6399 h 52898"/>
              <a:gd name="connsiteX20" fmla="*/ 4164 w 43257"/>
              <a:gd name="connsiteY20" fmla="*/ 15648 h 52898"/>
              <a:gd name="connsiteX21" fmla="*/ 3937 w 43257"/>
              <a:gd name="connsiteY21" fmla="*/ 14229 h 5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7" h="52898">
                <a:moveTo>
                  <a:pt x="3937" y="14229"/>
                </a:moveTo>
                <a:cubicBezTo>
                  <a:pt x="3666" y="11516"/>
                  <a:pt x="4298" y="8780"/>
                  <a:pt x="5660" y="6766"/>
                </a:cubicBezTo>
                <a:cubicBezTo>
                  <a:pt x="7812" y="3585"/>
                  <a:pt x="11301" y="2876"/>
                  <a:pt x="14042" y="5061"/>
                </a:cubicBezTo>
                <a:cubicBezTo>
                  <a:pt x="15715" y="768"/>
                  <a:pt x="19951" y="-119"/>
                  <a:pt x="22493" y="3291"/>
                </a:cubicBezTo>
                <a:cubicBezTo>
                  <a:pt x="23134" y="1542"/>
                  <a:pt x="24365" y="333"/>
                  <a:pt x="25786" y="59"/>
                </a:cubicBezTo>
                <a:cubicBezTo>
                  <a:pt x="27350" y="-243"/>
                  <a:pt x="28912" y="629"/>
                  <a:pt x="29870" y="2340"/>
                </a:cubicBezTo>
                <a:cubicBezTo>
                  <a:pt x="31252" y="126"/>
                  <a:pt x="33538" y="-601"/>
                  <a:pt x="35500" y="549"/>
                </a:cubicBezTo>
                <a:cubicBezTo>
                  <a:pt x="36995" y="1425"/>
                  <a:pt x="38067" y="3259"/>
                  <a:pt x="38355" y="5435"/>
                </a:cubicBezTo>
                <a:cubicBezTo>
                  <a:pt x="40083" y="6077"/>
                  <a:pt x="41459" y="7857"/>
                  <a:pt x="42019" y="10177"/>
                </a:cubicBezTo>
                <a:cubicBezTo>
                  <a:pt x="42426" y="11861"/>
                  <a:pt x="42368" y="13690"/>
                  <a:pt x="41855" y="15319"/>
                </a:cubicBezTo>
                <a:cubicBezTo>
                  <a:pt x="43116" y="17553"/>
                  <a:pt x="43557" y="20449"/>
                  <a:pt x="43053" y="23181"/>
                </a:cubicBezTo>
                <a:cubicBezTo>
                  <a:pt x="42383" y="26813"/>
                  <a:pt x="40165" y="29533"/>
                  <a:pt x="37441" y="30063"/>
                </a:cubicBezTo>
                <a:cubicBezTo>
                  <a:pt x="37428" y="32330"/>
                  <a:pt x="36695" y="34480"/>
                  <a:pt x="35432" y="35960"/>
                </a:cubicBezTo>
                <a:cubicBezTo>
                  <a:pt x="33513" y="38209"/>
                  <a:pt x="30741" y="38498"/>
                  <a:pt x="28592" y="36674"/>
                </a:cubicBezTo>
                <a:cubicBezTo>
                  <a:pt x="27897" y="39807"/>
                  <a:pt x="26036" y="42202"/>
                  <a:pt x="23704" y="42965"/>
                </a:cubicBezTo>
                <a:cubicBezTo>
                  <a:pt x="20956" y="43864"/>
                  <a:pt x="18088" y="42332"/>
                  <a:pt x="16517" y="39125"/>
                </a:cubicBezTo>
                <a:cubicBezTo>
                  <a:pt x="12809" y="42169"/>
                  <a:pt x="7993" y="40458"/>
                  <a:pt x="5841" y="35331"/>
                </a:cubicBezTo>
                <a:cubicBezTo>
                  <a:pt x="3727" y="35668"/>
                  <a:pt x="1742" y="33883"/>
                  <a:pt x="1147" y="31109"/>
                </a:cubicBezTo>
                <a:cubicBezTo>
                  <a:pt x="716" y="29102"/>
                  <a:pt x="1097" y="26936"/>
                  <a:pt x="2150" y="25410"/>
                </a:cubicBezTo>
                <a:cubicBezTo>
                  <a:pt x="656" y="24213"/>
                  <a:pt x="-176" y="21916"/>
                  <a:pt x="32" y="19563"/>
                </a:cubicBezTo>
                <a:cubicBezTo>
                  <a:pt x="276" y="16808"/>
                  <a:pt x="1882" y="14650"/>
                  <a:pt x="3900" y="14366"/>
                </a:cubicBezTo>
                <a:cubicBezTo>
                  <a:pt x="3912" y="14320"/>
                  <a:pt x="3925" y="14275"/>
                  <a:pt x="3937" y="14229"/>
                </a:cubicBezTo>
                <a:close/>
              </a:path>
              <a:path w="1036745" h="771271">
                <a:moveTo>
                  <a:pt x="320378" y="706550"/>
                </a:moveTo>
                <a:cubicBezTo>
                  <a:pt x="320378" y="716213"/>
                  <a:pt x="312545" y="724046"/>
                  <a:pt x="302882" y="724046"/>
                </a:cubicBezTo>
                <a:cubicBezTo>
                  <a:pt x="293219" y="724046"/>
                  <a:pt x="285386" y="716213"/>
                  <a:pt x="285386" y="706550"/>
                </a:cubicBezTo>
                <a:cubicBezTo>
                  <a:pt x="285386" y="696887"/>
                  <a:pt x="293219" y="689054"/>
                  <a:pt x="302882" y="689054"/>
                </a:cubicBezTo>
                <a:cubicBezTo>
                  <a:pt x="312545" y="689054"/>
                  <a:pt x="320378" y="696887"/>
                  <a:pt x="320378" y="706550"/>
                </a:cubicBezTo>
                <a:close/>
              </a:path>
              <a:path w="1036745" h="771271">
                <a:moveTo>
                  <a:pt x="349601" y="685148"/>
                </a:moveTo>
                <a:cubicBezTo>
                  <a:pt x="349601" y="704474"/>
                  <a:pt x="333934" y="720141"/>
                  <a:pt x="314608" y="720141"/>
                </a:cubicBezTo>
                <a:cubicBezTo>
                  <a:pt x="295282" y="720141"/>
                  <a:pt x="279615" y="704474"/>
                  <a:pt x="279615" y="685148"/>
                </a:cubicBezTo>
                <a:cubicBezTo>
                  <a:pt x="279615" y="665822"/>
                  <a:pt x="295282" y="650155"/>
                  <a:pt x="314608" y="650155"/>
                </a:cubicBezTo>
                <a:cubicBezTo>
                  <a:pt x="333934" y="650155"/>
                  <a:pt x="349601" y="665822"/>
                  <a:pt x="349601" y="685148"/>
                </a:cubicBezTo>
                <a:close/>
              </a:path>
              <a:path w="1036745" h="771271">
                <a:moveTo>
                  <a:pt x="395639" y="633057"/>
                </a:moveTo>
                <a:cubicBezTo>
                  <a:pt x="359126" y="664841"/>
                  <a:pt x="153064" y="771271"/>
                  <a:pt x="124075" y="771271"/>
                </a:cubicBezTo>
                <a:cubicBezTo>
                  <a:pt x="95086" y="771271"/>
                  <a:pt x="290661" y="662046"/>
                  <a:pt x="290661" y="633057"/>
                </a:cubicBezTo>
                <a:cubicBezTo>
                  <a:pt x="290661" y="604068"/>
                  <a:pt x="314161" y="580568"/>
                  <a:pt x="343150" y="580568"/>
                </a:cubicBezTo>
                <a:cubicBezTo>
                  <a:pt x="372139" y="580568"/>
                  <a:pt x="432152" y="601273"/>
                  <a:pt x="395639" y="633057"/>
                </a:cubicBezTo>
                <a:close/>
              </a:path>
              <a:path w="43257" h="52898" fill="none" extrusionOk="0">
                <a:moveTo>
                  <a:pt x="4730" y="26036"/>
                </a:moveTo>
                <a:cubicBezTo>
                  <a:pt x="3846" y="26130"/>
                  <a:pt x="2962" y="25852"/>
                  <a:pt x="2197" y="25239"/>
                </a:cubicBezTo>
                <a:moveTo>
                  <a:pt x="6965" y="34758"/>
                </a:moveTo>
                <a:cubicBezTo>
                  <a:pt x="6610" y="34951"/>
                  <a:pt x="6237" y="35079"/>
                  <a:pt x="5857" y="35139"/>
                </a:cubicBezTo>
                <a:moveTo>
                  <a:pt x="16515" y="38949"/>
                </a:moveTo>
                <a:cubicBezTo>
                  <a:pt x="16248" y="38403"/>
                  <a:pt x="16024" y="37820"/>
                  <a:pt x="15847" y="37209"/>
                </a:cubicBezTo>
                <a:moveTo>
                  <a:pt x="28864" y="34610"/>
                </a:moveTo>
                <a:cubicBezTo>
                  <a:pt x="28825" y="35257"/>
                  <a:pt x="28735" y="35897"/>
                  <a:pt x="28597" y="36519"/>
                </a:cubicBezTo>
                <a:moveTo>
                  <a:pt x="34166" y="22813"/>
                </a:moveTo>
                <a:cubicBezTo>
                  <a:pt x="36170" y="24141"/>
                  <a:pt x="37435" y="26917"/>
                  <a:pt x="37417" y="29949"/>
                </a:cubicBezTo>
                <a:moveTo>
                  <a:pt x="41835" y="15213"/>
                </a:moveTo>
                <a:cubicBezTo>
                  <a:pt x="41510" y="16245"/>
                  <a:pt x="41015" y="17161"/>
                  <a:pt x="40387" y="17889"/>
                </a:cubicBezTo>
                <a:moveTo>
                  <a:pt x="38361" y="5285"/>
                </a:moveTo>
                <a:cubicBezTo>
                  <a:pt x="38416" y="5702"/>
                  <a:pt x="38442" y="6125"/>
                  <a:pt x="38437" y="6549"/>
                </a:cubicBezTo>
                <a:moveTo>
                  <a:pt x="29115" y="3811"/>
                </a:moveTo>
                <a:cubicBezTo>
                  <a:pt x="29304" y="3228"/>
                  <a:pt x="29553" y="2685"/>
                  <a:pt x="29857" y="2199"/>
                </a:cubicBezTo>
                <a:moveTo>
                  <a:pt x="22178" y="4579"/>
                </a:moveTo>
                <a:cubicBezTo>
                  <a:pt x="22255" y="4097"/>
                  <a:pt x="22376" y="3630"/>
                  <a:pt x="22537" y="3189"/>
                </a:cubicBezTo>
                <a:moveTo>
                  <a:pt x="14037" y="5051"/>
                </a:moveTo>
                <a:cubicBezTo>
                  <a:pt x="14509" y="5427"/>
                  <a:pt x="14945" y="5880"/>
                  <a:pt x="15337" y="6399"/>
                </a:cubicBezTo>
                <a:moveTo>
                  <a:pt x="4164" y="15648"/>
                </a:moveTo>
                <a:cubicBezTo>
                  <a:pt x="4061" y="15184"/>
                  <a:pt x="3985" y="14710"/>
                  <a:pt x="3937" y="14229"/>
                </a:cubicBezTo>
              </a:path>
            </a:pathLst>
          </a:custGeom>
          <a:solidFill>
            <a:srgbClr val="CCFF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Выноска-облако 14"/>
          <p:cNvSpPr/>
          <p:nvPr/>
        </p:nvSpPr>
        <p:spPr>
          <a:xfrm>
            <a:off x="3498519" y="4469935"/>
            <a:ext cx="759656" cy="577539"/>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319483 w 1035371"/>
              <a:gd name="connsiteY0" fmla="*/ 708606 h 629872"/>
              <a:gd name="connsiteX1" fmla="*/ 301987 w 1035371"/>
              <a:gd name="connsiteY1" fmla="*/ 726102 h 629872"/>
              <a:gd name="connsiteX2" fmla="*/ 284491 w 1035371"/>
              <a:gd name="connsiteY2" fmla="*/ 708606 h 629872"/>
              <a:gd name="connsiteX3" fmla="*/ 301987 w 1035371"/>
              <a:gd name="connsiteY3" fmla="*/ 691110 h 629872"/>
              <a:gd name="connsiteX4" fmla="*/ 319483 w 1035371"/>
              <a:gd name="connsiteY4" fmla="*/ 708606 h 629872"/>
              <a:gd name="connsiteX0" fmla="*/ 348706 w 1035371"/>
              <a:gd name="connsiteY0" fmla="*/ 687204 h 629872"/>
              <a:gd name="connsiteX1" fmla="*/ 313713 w 1035371"/>
              <a:gd name="connsiteY1" fmla="*/ 722197 h 629872"/>
              <a:gd name="connsiteX2" fmla="*/ 278720 w 1035371"/>
              <a:gd name="connsiteY2" fmla="*/ 687204 h 629872"/>
              <a:gd name="connsiteX3" fmla="*/ 313713 w 1035371"/>
              <a:gd name="connsiteY3" fmla="*/ 652211 h 629872"/>
              <a:gd name="connsiteX4" fmla="*/ 348706 w 1035371"/>
              <a:gd name="connsiteY4" fmla="*/ 687204 h 629872"/>
              <a:gd name="connsiteX0" fmla="*/ 394744 w 1035371"/>
              <a:gd name="connsiteY0" fmla="*/ 635113 h 629872"/>
              <a:gd name="connsiteX1" fmla="*/ 342255 w 1035371"/>
              <a:gd name="connsiteY1" fmla="*/ 687602 h 629872"/>
              <a:gd name="connsiteX2" fmla="*/ 289766 w 1035371"/>
              <a:gd name="connsiteY2" fmla="*/ 635113 h 629872"/>
              <a:gd name="connsiteX3" fmla="*/ 342255 w 1035371"/>
              <a:gd name="connsiteY3" fmla="*/ 582624 h 629872"/>
              <a:gd name="connsiteX4" fmla="*/ 394744 w 1035371"/>
              <a:gd name="connsiteY4" fmla="*/ 635113 h 629872"/>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5586 w 44906"/>
              <a:gd name="connsiteY0" fmla="*/ 14229 h 52898"/>
              <a:gd name="connsiteX1" fmla="*/ 7309 w 44906"/>
              <a:gd name="connsiteY1" fmla="*/ 6766 h 52898"/>
              <a:gd name="connsiteX2" fmla="*/ 15691 w 44906"/>
              <a:gd name="connsiteY2" fmla="*/ 5061 h 52898"/>
              <a:gd name="connsiteX3" fmla="*/ 24142 w 44906"/>
              <a:gd name="connsiteY3" fmla="*/ 3291 h 52898"/>
              <a:gd name="connsiteX4" fmla="*/ 27435 w 44906"/>
              <a:gd name="connsiteY4" fmla="*/ 59 h 52898"/>
              <a:gd name="connsiteX5" fmla="*/ 31519 w 44906"/>
              <a:gd name="connsiteY5" fmla="*/ 2340 h 52898"/>
              <a:gd name="connsiteX6" fmla="*/ 37149 w 44906"/>
              <a:gd name="connsiteY6" fmla="*/ 549 h 52898"/>
              <a:gd name="connsiteX7" fmla="*/ 40004 w 44906"/>
              <a:gd name="connsiteY7" fmla="*/ 5435 h 52898"/>
              <a:gd name="connsiteX8" fmla="*/ 43668 w 44906"/>
              <a:gd name="connsiteY8" fmla="*/ 10177 h 52898"/>
              <a:gd name="connsiteX9" fmla="*/ 43504 w 44906"/>
              <a:gd name="connsiteY9" fmla="*/ 15319 h 52898"/>
              <a:gd name="connsiteX10" fmla="*/ 44702 w 44906"/>
              <a:gd name="connsiteY10" fmla="*/ 23181 h 52898"/>
              <a:gd name="connsiteX11" fmla="*/ 39090 w 44906"/>
              <a:gd name="connsiteY11" fmla="*/ 30063 h 52898"/>
              <a:gd name="connsiteX12" fmla="*/ 37081 w 44906"/>
              <a:gd name="connsiteY12" fmla="*/ 35960 h 52898"/>
              <a:gd name="connsiteX13" fmla="*/ 30241 w 44906"/>
              <a:gd name="connsiteY13" fmla="*/ 36674 h 52898"/>
              <a:gd name="connsiteX14" fmla="*/ 25353 w 44906"/>
              <a:gd name="connsiteY14" fmla="*/ 42965 h 52898"/>
              <a:gd name="connsiteX15" fmla="*/ 18166 w 44906"/>
              <a:gd name="connsiteY15" fmla="*/ 39125 h 52898"/>
              <a:gd name="connsiteX16" fmla="*/ 7490 w 44906"/>
              <a:gd name="connsiteY16" fmla="*/ 35331 h 52898"/>
              <a:gd name="connsiteX17" fmla="*/ 2796 w 44906"/>
              <a:gd name="connsiteY17" fmla="*/ 31109 h 52898"/>
              <a:gd name="connsiteX18" fmla="*/ 3799 w 44906"/>
              <a:gd name="connsiteY18" fmla="*/ 25410 h 52898"/>
              <a:gd name="connsiteX19" fmla="*/ 1681 w 44906"/>
              <a:gd name="connsiteY19" fmla="*/ 19563 h 52898"/>
              <a:gd name="connsiteX20" fmla="*/ 5549 w 44906"/>
              <a:gd name="connsiteY20" fmla="*/ 14366 h 52898"/>
              <a:gd name="connsiteX21" fmla="*/ 5586 w 44906"/>
              <a:gd name="connsiteY21" fmla="*/ 14229 h 52898"/>
              <a:gd name="connsiteX0" fmla="*/ 359900 w 1076267"/>
              <a:gd name="connsiteY0" fmla="*/ 706550 h 771271"/>
              <a:gd name="connsiteX1" fmla="*/ 342404 w 1076267"/>
              <a:gd name="connsiteY1" fmla="*/ 724046 h 771271"/>
              <a:gd name="connsiteX2" fmla="*/ 324908 w 1076267"/>
              <a:gd name="connsiteY2" fmla="*/ 706550 h 771271"/>
              <a:gd name="connsiteX3" fmla="*/ 342404 w 1076267"/>
              <a:gd name="connsiteY3" fmla="*/ 689054 h 771271"/>
              <a:gd name="connsiteX4" fmla="*/ 359900 w 1076267"/>
              <a:gd name="connsiteY4" fmla="*/ 706550 h 771271"/>
              <a:gd name="connsiteX0" fmla="*/ 389123 w 1076267"/>
              <a:gd name="connsiteY0" fmla="*/ 685148 h 771271"/>
              <a:gd name="connsiteX1" fmla="*/ 354130 w 1076267"/>
              <a:gd name="connsiteY1" fmla="*/ 720141 h 771271"/>
              <a:gd name="connsiteX2" fmla="*/ 319137 w 1076267"/>
              <a:gd name="connsiteY2" fmla="*/ 685148 h 771271"/>
              <a:gd name="connsiteX3" fmla="*/ 354130 w 1076267"/>
              <a:gd name="connsiteY3" fmla="*/ 650155 h 771271"/>
              <a:gd name="connsiteX4" fmla="*/ 389123 w 1076267"/>
              <a:gd name="connsiteY4" fmla="*/ 685148 h 771271"/>
              <a:gd name="connsiteX0" fmla="*/ 435161 w 1076267"/>
              <a:gd name="connsiteY0" fmla="*/ 633057 h 771271"/>
              <a:gd name="connsiteX1" fmla="*/ 1672 w 1076267"/>
              <a:gd name="connsiteY1" fmla="*/ 771271 h 771271"/>
              <a:gd name="connsiteX2" fmla="*/ 330183 w 1076267"/>
              <a:gd name="connsiteY2" fmla="*/ 633057 h 771271"/>
              <a:gd name="connsiteX3" fmla="*/ 382672 w 1076267"/>
              <a:gd name="connsiteY3" fmla="*/ 580568 h 771271"/>
              <a:gd name="connsiteX4" fmla="*/ 435161 w 1076267"/>
              <a:gd name="connsiteY4" fmla="*/ 633057 h 771271"/>
              <a:gd name="connsiteX0" fmla="*/ 6379 w 44906"/>
              <a:gd name="connsiteY0" fmla="*/ 26036 h 52898"/>
              <a:gd name="connsiteX1" fmla="*/ 3846 w 44906"/>
              <a:gd name="connsiteY1" fmla="*/ 25239 h 52898"/>
              <a:gd name="connsiteX2" fmla="*/ 8614 w 44906"/>
              <a:gd name="connsiteY2" fmla="*/ 34758 h 52898"/>
              <a:gd name="connsiteX3" fmla="*/ 7506 w 44906"/>
              <a:gd name="connsiteY3" fmla="*/ 35139 h 52898"/>
              <a:gd name="connsiteX4" fmla="*/ 18164 w 44906"/>
              <a:gd name="connsiteY4" fmla="*/ 38949 h 52898"/>
              <a:gd name="connsiteX5" fmla="*/ 17496 w 44906"/>
              <a:gd name="connsiteY5" fmla="*/ 37209 h 52898"/>
              <a:gd name="connsiteX6" fmla="*/ 30513 w 44906"/>
              <a:gd name="connsiteY6" fmla="*/ 34610 h 52898"/>
              <a:gd name="connsiteX7" fmla="*/ 30246 w 44906"/>
              <a:gd name="connsiteY7" fmla="*/ 36519 h 52898"/>
              <a:gd name="connsiteX8" fmla="*/ 35815 w 44906"/>
              <a:gd name="connsiteY8" fmla="*/ 22813 h 52898"/>
              <a:gd name="connsiteX9" fmla="*/ 39066 w 44906"/>
              <a:gd name="connsiteY9" fmla="*/ 29949 h 52898"/>
              <a:gd name="connsiteX10" fmla="*/ 43484 w 44906"/>
              <a:gd name="connsiteY10" fmla="*/ 15213 h 52898"/>
              <a:gd name="connsiteX11" fmla="*/ 42036 w 44906"/>
              <a:gd name="connsiteY11" fmla="*/ 17889 h 52898"/>
              <a:gd name="connsiteX12" fmla="*/ 40010 w 44906"/>
              <a:gd name="connsiteY12" fmla="*/ 5285 h 52898"/>
              <a:gd name="connsiteX13" fmla="*/ 40086 w 44906"/>
              <a:gd name="connsiteY13" fmla="*/ 6549 h 52898"/>
              <a:gd name="connsiteX14" fmla="*/ 30764 w 44906"/>
              <a:gd name="connsiteY14" fmla="*/ 3811 h 52898"/>
              <a:gd name="connsiteX15" fmla="*/ 31506 w 44906"/>
              <a:gd name="connsiteY15" fmla="*/ 2199 h 52898"/>
              <a:gd name="connsiteX16" fmla="*/ 23827 w 44906"/>
              <a:gd name="connsiteY16" fmla="*/ 4579 h 52898"/>
              <a:gd name="connsiteX17" fmla="*/ 24186 w 44906"/>
              <a:gd name="connsiteY17" fmla="*/ 3189 h 52898"/>
              <a:gd name="connsiteX18" fmla="*/ 15686 w 44906"/>
              <a:gd name="connsiteY18" fmla="*/ 5051 h 52898"/>
              <a:gd name="connsiteX19" fmla="*/ 16986 w 44906"/>
              <a:gd name="connsiteY19" fmla="*/ 6399 h 52898"/>
              <a:gd name="connsiteX20" fmla="*/ 5813 w 44906"/>
              <a:gd name="connsiteY20" fmla="*/ 15648 h 52898"/>
              <a:gd name="connsiteX21" fmla="*/ 5586 w 44906"/>
              <a:gd name="connsiteY21" fmla="*/ 14229 h 52898"/>
              <a:gd name="connsiteX0" fmla="*/ 3937 w 43257"/>
              <a:gd name="connsiteY0" fmla="*/ 14229 h 52898"/>
              <a:gd name="connsiteX1" fmla="*/ 5660 w 43257"/>
              <a:gd name="connsiteY1" fmla="*/ 6766 h 52898"/>
              <a:gd name="connsiteX2" fmla="*/ 14042 w 43257"/>
              <a:gd name="connsiteY2" fmla="*/ 5061 h 52898"/>
              <a:gd name="connsiteX3" fmla="*/ 22493 w 43257"/>
              <a:gd name="connsiteY3" fmla="*/ 3291 h 52898"/>
              <a:gd name="connsiteX4" fmla="*/ 25786 w 43257"/>
              <a:gd name="connsiteY4" fmla="*/ 59 h 52898"/>
              <a:gd name="connsiteX5" fmla="*/ 29870 w 43257"/>
              <a:gd name="connsiteY5" fmla="*/ 2340 h 52898"/>
              <a:gd name="connsiteX6" fmla="*/ 35500 w 43257"/>
              <a:gd name="connsiteY6" fmla="*/ 549 h 52898"/>
              <a:gd name="connsiteX7" fmla="*/ 38355 w 43257"/>
              <a:gd name="connsiteY7" fmla="*/ 5435 h 52898"/>
              <a:gd name="connsiteX8" fmla="*/ 42019 w 43257"/>
              <a:gd name="connsiteY8" fmla="*/ 10177 h 52898"/>
              <a:gd name="connsiteX9" fmla="*/ 41855 w 43257"/>
              <a:gd name="connsiteY9" fmla="*/ 15319 h 52898"/>
              <a:gd name="connsiteX10" fmla="*/ 43053 w 43257"/>
              <a:gd name="connsiteY10" fmla="*/ 23181 h 52898"/>
              <a:gd name="connsiteX11" fmla="*/ 37441 w 43257"/>
              <a:gd name="connsiteY11" fmla="*/ 30063 h 52898"/>
              <a:gd name="connsiteX12" fmla="*/ 35432 w 43257"/>
              <a:gd name="connsiteY12" fmla="*/ 35960 h 52898"/>
              <a:gd name="connsiteX13" fmla="*/ 28592 w 43257"/>
              <a:gd name="connsiteY13" fmla="*/ 36674 h 52898"/>
              <a:gd name="connsiteX14" fmla="*/ 23704 w 43257"/>
              <a:gd name="connsiteY14" fmla="*/ 42965 h 52898"/>
              <a:gd name="connsiteX15" fmla="*/ 16517 w 43257"/>
              <a:gd name="connsiteY15" fmla="*/ 39125 h 52898"/>
              <a:gd name="connsiteX16" fmla="*/ 5841 w 43257"/>
              <a:gd name="connsiteY16" fmla="*/ 35331 h 52898"/>
              <a:gd name="connsiteX17" fmla="*/ 1147 w 43257"/>
              <a:gd name="connsiteY17" fmla="*/ 31109 h 52898"/>
              <a:gd name="connsiteX18" fmla="*/ 2150 w 43257"/>
              <a:gd name="connsiteY18" fmla="*/ 25410 h 52898"/>
              <a:gd name="connsiteX19" fmla="*/ 32 w 43257"/>
              <a:gd name="connsiteY19" fmla="*/ 19563 h 52898"/>
              <a:gd name="connsiteX20" fmla="*/ 3900 w 43257"/>
              <a:gd name="connsiteY20" fmla="*/ 14366 h 52898"/>
              <a:gd name="connsiteX21" fmla="*/ 3937 w 43257"/>
              <a:gd name="connsiteY21" fmla="*/ 14229 h 52898"/>
              <a:gd name="connsiteX0" fmla="*/ 320378 w 1036745"/>
              <a:gd name="connsiteY0" fmla="*/ 706550 h 771271"/>
              <a:gd name="connsiteX1" fmla="*/ 302882 w 1036745"/>
              <a:gd name="connsiteY1" fmla="*/ 724046 h 771271"/>
              <a:gd name="connsiteX2" fmla="*/ 285386 w 1036745"/>
              <a:gd name="connsiteY2" fmla="*/ 706550 h 771271"/>
              <a:gd name="connsiteX3" fmla="*/ 302882 w 1036745"/>
              <a:gd name="connsiteY3" fmla="*/ 689054 h 771271"/>
              <a:gd name="connsiteX4" fmla="*/ 320378 w 1036745"/>
              <a:gd name="connsiteY4" fmla="*/ 706550 h 771271"/>
              <a:gd name="connsiteX0" fmla="*/ 349601 w 1036745"/>
              <a:gd name="connsiteY0" fmla="*/ 685148 h 771271"/>
              <a:gd name="connsiteX1" fmla="*/ 314608 w 1036745"/>
              <a:gd name="connsiteY1" fmla="*/ 720141 h 771271"/>
              <a:gd name="connsiteX2" fmla="*/ 279615 w 1036745"/>
              <a:gd name="connsiteY2" fmla="*/ 685148 h 771271"/>
              <a:gd name="connsiteX3" fmla="*/ 314608 w 1036745"/>
              <a:gd name="connsiteY3" fmla="*/ 650155 h 771271"/>
              <a:gd name="connsiteX4" fmla="*/ 349601 w 1036745"/>
              <a:gd name="connsiteY4" fmla="*/ 685148 h 771271"/>
              <a:gd name="connsiteX0" fmla="*/ 395639 w 1036745"/>
              <a:gd name="connsiteY0" fmla="*/ 633057 h 771271"/>
              <a:gd name="connsiteX1" fmla="*/ 124075 w 1036745"/>
              <a:gd name="connsiteY1" fmla="*/ 771271 h 771271"/>
              <a:gd name="connsiteX2" fmla="*/ 290661 w 1036745"/>
              <a:gd name="connsiteY2" fmla="*/ 633057 h 771271"/>
              <a:gd name="connsiteX3" fmla="*/ 343150 w 1036745"/>
              <a:gd name="connsiteY3" fmla="*/ 580568 h 771271"/>
              <a:gd name="connsiteX4" fmla="*/ 395639 w 1036745"/>
              <a:gd name="connsiteY4" fmla="*/ 633057 h 771271"/>
              <a:gd name="connsiteX0" fmla="*/ 4730 w 43257"/>
              <a:gd name="connsiteY0" fmla="*/ 26036 h 52898"/>
              <a:gd name="connsiteX1" fmla="*/ 2197 w 43257"/>
              <a:gd name="connsiteY1" fmla="*/ 25239 h 52898"/>
              <a:gd name="connsiteX2" fmla="*/ 6965 w 43257"/>
              <a:gd name="connsiteY2" fmla="*/ 34758 h 52898"/>
              <a:gd name="connsiteX3" fmla="*/ 5857 w 43257"/>
              <a:gd name="connsiteY3" fmla="*/ 35139 h 52898"/>
              <a:gd name="connsiteX4" fmla="*/ 16515 w 43257"/>
              <a:gd name="connsiteY4" fmla="*/ 38949 h 52898"/>
              <a:gd name="connsiteX5" fmla="*/ 15847 w 43257"/>
              <a:gd name="connsiteY5" fmla="*/ 37209 h 52898"/>
              <a:gd name="connsiteX6" fmla="*/ 28864 w 43257"/>
              <a:gd name="connsiteY6" fmla="*/ 34610 h 52898"/>
              <a:gd name="connsiteX7" fmla="*/ 28597 w 43257"/>
              <a:gd name="connsiteY7" fmla="*/ 36519 h 52898"/>
              <a:gd name="connsiteX8" fmla="*/ 34166 w 43257"/>
              <a:gd name="connsiteY8" fmla="*/ 22813 h 52898"/>
              <a:gd name="connsiteX9" fmla="*/ 37417 w 43257"/>
              <a:gd name="connsiteY9" fmla="*/ 29949 h 52898"/>
              <a:gd name="connsiteX10" fmla="*/ 41835 w 43257"/>
              <a:gd name="connsiteY10" fmla="*/ 15213 h 52898"/>
              <a:gd name="connsiteX11" fmla="*/ 40387 w 43257"/>
              <a:gd name="connsiteY11" fmla="*/ 17889 h 52898"/>
              <a:gd name="connsiteX12" fmla="*/ 38361 w 43257"/>
              <a:gd name="connsiteY12" fmla="*/ 5285 h 52898"/>
              <a:gd name="connsiteX13" fmla="*/ 38437 w 43257"/>
              <a:gd name="connsiteY13" fmla="*/ 6549 h 52898"/>
              <a:gd name="connsiteX14" fmla="*/ 29115 w 43257"/>
              <a:gd name="connsiteY14" fmla="*/ 3811 h 52898"/>
              <a:gd name="connsiteX15" fmla="*/ 29857 w 43257"/>
              <a:gd name="connsiteY15" fmla="*/ 2199 h 52898"/>
              <a:gd name="connsiteX16" fmla="*/ 22178 w 43257"/>
              <a:gd name="connsiteY16" fmla="*/ 4579 h 52898"/>
              <a:gd name="connsiteX17" fmla="*/ 22537 w 43257"/>
              <a:gd name="connsiteY17" fmla="*/ 3189 h 52898"/>
              <a:gd name="connsiteX18" fmla="*/ 14037 w 43257"/>
              <a:gd name="connsiteY18" fmla="*/ 5051 h 52898"/>
              <a:gd name="connsiteX19" fmla="*/ 15337 w 43257"/>
              <a:gd name="connsiteY19" fmla="*/ 6399 h 52898"/>
              <a:gd name="connsiteX20" fmla="*/ 4164 w 43257"/>
              <a:gd name="connsiteY20" fmla="*/ 15648 h 52898"/>
              <a:gd name="connsiteX21" fmla="*/ 3937 w 43257"/>
              <a:gd name="connsiteY21" fmla="*/ 14229 h 5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7" h="52898">
                <a:moveTo>
                  <a:pt x="3937" y="14229"/>
                </a:moveTo>
                <a:cubicBezTo>
                  <a:pt x="3666" y="11516"/>
                  <a:pt x="4298" y="8780"/>
                  <a:pt x="5660" y="6766"/>
                </a:cubicBezTo>
                <a:cubicBezTo>
                  <a:pt x="7812" y="3585"/>
                  <a:pt x="11301" y="2876"/>
                  <a:pt x="14042" y="5061"/>
                </a:cubicBezTo>
                <a:cubicBezTo>
                  <a:pt x="15715" y="768"/>
                  <a:pt x="19951" y="-119"/>
                  <a:pt x="22493" y="3291"/>
                </a:cubicBezTo>
                <a:cubicBezTo>
                  <a:pt x="23134" y="1542"/>
                  <a:pt x="24365" y="333"/>
                  <a:pt x="25786" y="59"/>
                </a:cubicBezTo>
                <a:cubicBezTo>
                  <a:pt x="27350" y="-243"/>
                  <a:pt x="28912" y="629"/>
                  <a:pt x="29870" y="2340"/>
                </a:cubicBezTo>
                <a:cubicBezTo>
                  <a:pt x="31252" y="126"/>
                  <a:pt x="33538" y="-601"/>
                  <a:pt x="35500" y="549"/>
                </a:cubicBezTo>
                <a:cubicBezTo>
                  <a:pt x="36995" y="1425"/>
                  <a:pt x="38067" y="3259"/>
                  <a:pt x="38355" y="5435"/>
                </a:cubicBezTo>
                <a:cubicBezTo>
                  <a:pt x="40083" y="6077"/>
                  <a:pt x="41459" y="7857"/>
                  <a:pt x="42019" y="10177"/>
                </a:cubicBezTo>
                <a:cubicBezTo>
                  <a:pt x="42426" y="11861"/>
                  <a:pt x="42368" y="13690"/>
                  <a:pt x="41855" y="15319"/>
                </a:cubicBezTo>
                <a:cubicBezTo>
                  <a:pt x="43116" y="17553"/>
                  <a:pt x="43557" y="20449"/>
                  <a:pt x="43053" y="23181"/>
                </a:cubicBezTo>
                <a:cubicBezTo>
                  <a:pt x="42383" y="26813"/>
                  <a:pt x="40165" y="29533"/>
                  <a:pt x="37441" y="30063"/>
                </a:cubicBezTo>
                <a:cubicBezTo>
                  <a:pt x="37428" y="32330"/>
                  <a:pt x="36695" y="34480"/>
                  <a:pt x="35432" y="35960"/>
                </a:cubicBezTo>
                <a:cubicBezTo>
                  <a:pt x="33513" y="38209"/>
                  <a:pt x="30741" y="38498"/>
                  <a:pt x="28592" y="36674"/>
                </a:cubicBezTo>
                <a:cubicBezTo>
                  <a:pt x="27897" y="39807"/>
                  <a:pt x="26036" y="42202"/>
                  <a:pt x="23704" y="42965"/>
                </a:cubicBezTo>
                <a:cubicBezTo>
                  <a:pt x="20956" y="43864"/>
                  <a:pt x="18088" y="42332"/>
                  <a:pt x="16517" y="39125"/>
                </a:cubicBezTo>
                <a:cubicBezTo>
                  <a:pt x="12809" y="42169"/>
                  <a:pt x="7993" y="40458"/>
                  <a:pt x="5841" y="35331"/>
                </a:cubicBezTo>
                <a:cubicBezTo>
                  <a:pt x="3727" y="35668"/>
                  <a:pt x="1742" y="33883"/>
                  <a:pt x="1147" y="31109"/>
                </a:cubicBezTo>
                <a:cubicBezTo>
                  <a:pt x="716" y="29102"/>
                  <a:pt x="1097" y="26936"/>
                  <a:pt x="2150" y="25410"/>
                </a:cubicBezTo>
                <a:cubicBezTo>
                  <a:pt x="656" y="24213"/>
                  <a:pt x="-176" y="21916"/>
                  <a:pt x="32" y="19563"/>
                </a:cubicBezTo>
                <a:cubicBezTo>
                  <a:pt x="276" y="16808"/>
                  <a:pt x="1882" y="14650"/>
                  <a:pt x="3900" y="14366"/>
                </a:cubicBezTo>
                <a:cubicBezTo>
                  <a:pt x="3912" y="14320"/>
                  <a:pt x="3925" y="14275"/>
                  <a:pt x="3937" y="14229"/>
                </a:cubicBezTo>
                <a:close/>
              </a:path>
              <a:path w="1036745" h="771271">
                <a:moveTo>
                  <a:pt x="320378" y="706550"/>
                </a:moveTo>
                <a:cubicBezTo>
                  <a:pt x="320378" y="716213"/>
                  <a:pt x="312545" y="724046"/>
                  <a:pt x="302882" y="724046"/>
                </a:cubicBezTo>
                <a:cubicBezTo>
                  <a:pt x="293219" y="724046"/>
                  <a:pt x="285386" y="716213"/>
                  <a:pt x="285386" y="706550"/>
                </a:cubicBezTo>
                <a:cubicBezTo>
                  <a:pt x="285386" y="696887"/>
                  <a:pt x="293219" y="689054"/>
                  <a:pt x="302882" y="689054"/>
                </a:cubicBezTo>
                <a:cubicBezTo>
                  <a:pt x="312545" y="689054"/>
                  <a:pt x="320378" y="696887"/>
                  <a:pt x="320378" y="706550"/>
                </a:cubicBezTo>
                <a:close/>
              </a:path>
              <a:path w="1036745" h="771271">
                <a:moveTo>
                  <a:pt x="349601" y="685148"/>
                </a:moveTo>
                <a:cubicBezTo>
                  <a:pt x="349601" y="704474"/>
                  <a:pt x="333934" y="720141"/>
                  <a:pt x="314608" y="720141"/>
                </a:cubicBezTo>
                <a:cubicBezTo>
                  <a:pt x="295282" y="720141"/>
                  <a:pt x="279615" y="704474"/>
                  <a:pt x="279615" y="685148"/>
                </a:cubicBezTo>
                <a:cubicBezTo>
                  <a:pt x="279615" y="665822"/>
                  <a:pt x="295282" y="650155"/>
                  <a:pt x="314608" y="650155"/>
                </a:cubicBezTo>
                <a:cubicBezTo>
                  <a:pt x="333934" y="650155"/>
                  <a:pt x="349601" y="665822"/>
                  <a:pt x="349601" y="685148"/>
                </a:cubicBezTo>
                <a:close/>
              </a:path>
              <a:path w="1036745" h="771271">
                <a:moveTo>
                  <a:pt x="395639" y="633057"/>
                </a:moveTo>
                <a:cubicBezTo>
                  <a:pt x="359126" y="664841"/>
                  <a:pt x="153064" y="771271"/>
                  <a:pt x="124075" y="771271"/>
                </a:cubicBezTo>
                <a:cubicBezTo>
                  <a:pt x="95086" y="771271"/>
                  <a:pt x="290661" y="662046"/>
                  <a:pt x="290661" y="633057"/>
                </a:cubicBezTo>
                <a:cubicBezTo>
                  <a:pt x="290661" y="604068"/>
                  <a:pt x="314161" y="580568"/>
                  <a:pt x="343150" y="580568"/>
                </a:cubicBezTo>
                <a:cubicBezTo>
                  <a:pt x="372139" y="580568"/>
                  <a:pt x="432152" y="601273"/>
                  <a:pt x="395639" y="633057"/>
                </a:cubicBezTo>
                <a:close/>
              </a:path>
              <a:path w="43257" h="52898" fill="none" extrusionOk="0">
                <a:moveTo>
                  <a:pt x="4730" y="26036"/>
                </a:moveTo>
                <a:cubicBezTo>
                  <a:pt x="3846" y="26130"/>
                  <a:pt x="2962" y="25852"/>
                  <a:pt x="2197" y="25239"/>
                </a:cubicBezTo>
                <a:moveTo>
                  <a:pt x="6965" y="34758"/>
                </a:moveTo>
                <a:cubicBezTo>
                  <a:pt x="6610" y="34951"/>
                  <a:pt x="6237" y="35079"/>
                  <a:pt x="5857" y="35139"/>
                </a:cubicBezTo>
                <a:moveTo>
                  <a:pt x="16515" y="38949"/>
                </a:moveTo>
                <a:cubicBezTo>
                  <a:pt x="16248" y="38403"/>
                  <a:pt x="16024" y="37820"/>
                  <a:pt x="15847" y="37209"/>
                </a:cubicBezTo>
                <a:moveTo>
                  <a:pt x="28864" y="34610"/>
                </a:moveTo>
                <a:cubicBezTo>
                  <a:pt x="28825" y="35257"/>
                  <a:pt x="28735" y="35897"/>
                  <a:pt x="28597" y="36519"/>
                </a:cubicBezTo>
                <a:moveTo>
                  <a:pt x="34166" y="22813"/>
                </a:moveTo>
                <a:cubicBezTo>
                  <a:pt x="36170" y="24141"/>
                  <a:pt x="37435" y="26917"/>
                  <a:pt x="37417" y="29949"/>
                </a:cubicBezTo>
                <a:moveTo>
                  <a:pt x="41835" y="15213"/>
                </a:moveTo>
                <a:cubicBezTo>
                  <a:pt x="41510" y="16245"/>
                  <a:pt x="41015" y="17161"/>
                  <a:pt x="40387" y="17889"/>
                </a:cubicBezTo>
                <a:moveTo>
                  <a:pt x="38361" y="5285"/>
                </a:moveTo>
                <a:cubicBezTo>
                  <a:pt x="38416" y="5702"/>
                  <a:pt x="38442" y="6125"/>
                  <a:pt x="38437" y="6549"/>
                </a:cubicBezTo>
                <a:moveTo>
                  <a:pt x="29115" y="3811"/>
                </a:moveTo>
                <a:cubicBezTo>
                  <a:pt x="29304" y="3228"/>
                  <a:pt x="29553" y="2685"/>
                  <a:pt x="29857" y="2199"/>
                </a:cubicBezTo>
                <a:moveTo>
                  <a:pt x="22178" y="4579"/>
                </a:moveTo>
                <a:cubicBezTo>
                  <a:pt x="22255" y="4097"/>
                  <a:pt x="22376" y="3630"/>
                  <a:pt x="22537" y="3189"/>
                </a:cubicBezTo>
                <a:moveTo>
                  <a:pt x="14037" y="5051"/>
                </a:moveTo>
                <a:cubicBezTo>
                  <a:pt x="14509" y="5427"/>
                  <a:pt x="14945" y="5880"/>
                  <a:pt x="15337" y="6399"/>
                </a:cubicBezTo>
                <a:moveTo>
                  <a:pt x="4164" y="15648"/>
                </a:moveTo>
                <a:cubicBezTo>
                  <a:pt x="4061" y="15184"/>
                  <a:pt x="3985" y="14710"/>
                  <a:pt x="3937" y="14229"/>
                </a:cubicBezTo>
              </a:path>
            </a:pathLst>
          </a:custGeom>
          <a:solidFill>
            <a:srgbClr val="CCFFFF"/>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36" descr="Похожее изображение"/>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4063" y="4526386"/>
            <a:ext cx="232420" cy="4044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6" descr="Похожее изображение"/>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2634" y="4477682"/>
            <a:ext cx="232420" cy="40444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6" descr="Похожее изображение"/>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40263" y="3470443"/>
            <a:ext cx="232420" cy="40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childTnLst>
                          </p:cTn>
                        </p:par>
                        <p:par>
                          <p:cTn id="44" fill="hold">
                            <p:stCondLst>
                              <p:cond delay="11000"/>
                            </p:stCondLst>
                            <p:childTnLst>
                              <p:par>
                                <p:cTn id="45" presetID="10"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childTnLst>
                                </p:cTn>
                              </p:par>
                            </p:childTnLst>
                          </p:cTn>
                        </p:par>
                        <p:par>
                          <p:cTn id="48" fill="hold">
                            <p:stCondLst>
                              <p:cond delay="12000"/>
                            </p:stCondLst>
                            <p:childTnLst>
                              <p:par>
                                <p:cTn id="49" presetID="10"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childTnLst>
                                </p:cTn>
                              </p:par>
                            </p:childTnLst>
                          </p:cTn>
                        </p:par>
                        <p:par>
                          <p:cTn id="52" fill="hold">
                            <p:stCondLst>
                              <p:cond delay="13000"/>
                            </p:stCondLst>
                            <p:childTnLst>
                              <p:par>
                                <p:cTn id="53" presetID="10" presetClass="entr" presetSubtype="0"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13500"/>
                            </p:stCondLst>
                            <p:childTnLst>
                              <p:par>
                                <p:cTn id="57" presetID="10" presetClass="entr" presetSubtype="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Тема Office">
  <a:themeElements>
    <a:clrScheme name="Другая 7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0070C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1328</Words>
  <Application>Microsoft Office PowerPoint</Application>
  <PresentationFormat>Экран (4:3)</PresentationFormat>
  <Paragraphs>187</Paragraphs>
  <Slides>29</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29</vt:i4>
      </vt:variant>
    </vt:vector>
  </HeadingPairs>
  <TitlesOfParts>
    <vt:vector size="38" baseType="lpstr">
      <vt:lpstr>Times New Roman</vt:lpstr>
      <vt:lpstr>Arial</vt:lpstr>
      <vt:lpstr>PTSerif</vt:lpstr>
      <vt:lpstr>Georgia</vt:lpstr>
      <vt:lpstr>Monotype Corsiva</vt:lpstr>
      <vt:lpstr>Aharoni</vt:lpstr>
      <vt:lpstr>Matilda</vt:lpstr>
      <vt:lpstr>Calibri</vt:lpstr>
      <vt:lpstr>1_Тема Office</vt:lpstr>
      <vt:lpstr>Презентация PowerPoint</vt:lpstr>
      <vt:lpstr>Презентация PowerPoint</vt:lpstr>
      <vt:lpstr> Метод парадоксов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Подводя итоги…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Тетрадь на спирали</dc:title>
  <dc:creator>Фокина Лидия Петровна</dc:creator>
  <cp:keywords>Шаблон презентации</cp:keywords>
  <cp:lastModifiedBy>Admin</cp:lastModifiedBy>
  <cp:revision>106</cp:revision>
  <dcterms:created xsi:type="dcterms:W3CDTF">2014-07-06T18:18:01Z</dcterms:created>
  <dcterms:modified xsi:type="dcterms:W3CDTF">2019-04-24T18:51:01Z</dcterms:modified>
</cp:coreProperties>
</file>