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4" r:id="rId3"/>
    <p:sldId id="257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6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FFCC"/>
    <a:srgbClr val="CCFFFF"/>
    <a:srgbClr val="00FFFF"/>
    <a:srgbClr val="FFFF66"/>
    <a:srgbClr val="663300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12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512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512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12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35122D-844A-4A36-BB02-F3AB3135D5E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8ED9-3AAD-48C4-A8B4-8A37A898E1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575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89D6E-BEDD-41EF-93FD-3D26F807F5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69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27FAA7-C45F-4689-BEC5-554F765E05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495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C2136E-38DC-4B6B-BDD6-AE87D7565F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250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B42B4-E67B-4585-8C57-E8FAAD44AD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960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D3DF4-9055-446C-90D1-79F8E64B4E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50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D9318-013C-4015-AA05-C2DADE0C9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507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5DB94-FCDB-4452-940F-0237060B94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37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7E423-3271-48E7-AF32-D0C6144A32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928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56B88-150B-4050-B0B5-4CC55E317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3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A1DA0-45D1-4EF1-8C3E-5EE4352D3A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022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C961E-FF67-4486-8CA2-1B8C013E64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201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C1E85D7-14F0-4F70-97AD-51859A6FDC9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258888" y="1484313"/>
            <a:ext cx="7056437" cy="295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Информация.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Виды </a:t>
            </a:r>
            <a:r>
              <a:rPr lang="ru-RU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информации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755650" y="1219200"/>
            <a:ext cx="7931150" cy="491172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endParaRPr lang="ru-RU" altLang="ru-RU" sz="2000" b="1" i="1" kern="0" smtClean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ru-RU" altLang="ru-RU" sz="2000" b="1" i="1" kern="0" smtClean="0">
                <a:solidFill>
                  <a:schemeClr val="hlink"/>
                </a:solidFill>
              </a:rPr>
              <a:t>Носитель информации</a:t>
            </a:r>
            <a:r>
              <a:rPr lang="ru-RU" altLang="ru-RU" sz="2000" kern="0" smtClean="0"/>
              <a:t> – явление или объект, который может переносить или хранить информацию.</a:t>
            </a:r>
          </a:p>
          <a:p>
            <a:pPr>
              <a:buFontTx/>
              <a:buNone/>
            </a:pPr>
            <a:endParaRPr lang="ru-RU" altLang="ru-RU" sz="2000" kern="0" smtClean="0"/>
          </a:p>
          <a:p>
            <a:pPr>
              <a:buFontTx/>
              <a:buNone/>
            </a:pPr>
            <a:endParaRPr lang="ru-RU" altLang="ru-RU" sz="2000" kern="0" smtClean="0"/>
          </a:p>
          <a:p>
            <a:pPr>
              <a:buFontTx/>
              <a:buNone/>
            </a:pPr>
            <a:endParaRPr lang="ru-RU" altLang="ru-RU" sz="2000" kern="0" smtClean="0"/>
          </a:p>
          <a:p>
            <a:pPr>
              <a:buFontTx/>
              <a:buNone/>
            </a:pPr>
            <a:endParaRPr lang="ru-RU" altLang="ru-RU" sz="2000" kern="0" smtClean="0"/>
          </a:p>
          <a:p>
            <a:pPr>
              <a:buFontTx/>
              <a:buNone/>
            </a:pPr>
            <a:r>
              <a:rPr lang="ru-RU" altLang="ru-RU" sz="2000" b="1" i="1" kern="0" smtClean="0">
                <a:solidFill>
                  <a:srgbClr val="663300"/>
                </a:solidFill>
              </a:rPr>
              <a:t>		</a:t>
            </a:r>
          </a:p>
          <a:p>
            <a:pPr>
              <a:buFontTx/>
              <a:buNone/>
            </a:pPr>
            <a:r>
              <a:rPr lang="ru-RU" altLang="ru-RU" sz="2000" b="1" i="1" kern="0" smtClean="0">
                <a:solidFill>
                  <a:schemeClr val="hlink"/>
                </a:solidFill>
              </a:rPr>
              <a:t>Объём носителя</a:t>
            </a:r>
            <a:r>
              <a:rPr lang="ru-RU" altLang="ru-RU" sz="2000" kern="0" smtClean="0"/>
              <a:t> – количество информации, 	которое  хранит носитель.</a:t>
            </a:r>
          </a:p>
          <a:p>
            <a:pPr>
              <a:buFontTx/>
              <a:buNone/>
            </a:pPr>
            <a:endParaRPr lang="ru-RU" altLang="ru-RU" sz="2000" kern="0" smtClean="0"/>
          </a:p>
          <a:p>
            <a:pPr>
              <a:buFontTx/>
              <a:buNone/>
            </a:pPr>
            <a:endParaRPr lang="ru-RU" altLang="ru-RU" sz="2000" kern="0" smtClean="0"/>
          </a:p>
          <a:p>
            <a:pPr>
              <a:buFontTx/>
              <a:buNone/>
            </a:pPr>
            <a:r>
              <a:rPr lang="ru-RU" altLang="ru-RU" sz="2000" b="1" i="1" kern="0" smtClean="0">
                <a:solidFill>
                  <a:schemeClr val="hlink"/>
                </a:solidFill>
              </a:rPr>
              <a:t>Ёмкость носителя</a:t>
            </a:r>
            <a:r>
              <a:rPr lang="ru-RU" altLang="ru-RU" sz="2000" kern="0" smtClean="0"/>
              <a:t> – максимальный объём, 	который может хранить носитель.</a:t>
            </a:r>
          </a:p>
          <a:p>
            <a:pPr>
              <a:buFontTx/>
              <a:buNone/>
            </a:pPr>
            <a:endParaRPr lang="ru-RU" altLang="ru-RU" sz="2000" kern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914400" y="2362200"/>
          <a:ext cx="1768475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Clip" r:id="rId3" imgW="3382560" imgH="3328920" progId="MS_ClipArt_Gallery.2">
                  <p:embed/>
                </p:oleObj>
              </mc:Choice>
              <mc:Fallback>
                <p:oleObj name="Clip" r:id="rId3" imgW="3382560" imgH="33289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1768475" cy="128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5791200" y="2222500"/>
          <a:ext cx="1981200" cy="143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Clip" r:id="rId5" imgW="3368160" imgH="2441880" progId="MS_ClipArt_Gallery.2">
                  <p:embed/>
                </p:oleObj>
              </mc:Choice>
              <mc:Fallback>
                <p:oleObj name="Clip" r:id="rId5" imgW="3368160" imgH="24418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222500"/>
                        <a:ext cx="1981200" cy="143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3733800" y="2590800"/>
          <a:ext cx="7651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name="Clip" r:id="rId7" imgW="765000" imgH="790920" progId="MS_ClipArt_Gallery.2">
                  <p:embed/>
                </p:oleObj>
              </mc:Choice>
              <mc:Fallback>
                <p:oleObj name="Clip" r:id="rId7" imgW="765000" imgH="7909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590800"/>
                        <a:ext cx="765175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331913" y="333375"/>
            <a:ext cx="6840537" cy="115093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03648" y="468540"/>
            <a:ext cx="60023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Носитель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119870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altLang="ru-RU" kern="0" dirty="0" smtClean="0"/>
              <a:t>Обработка информации</a:t>
            </a:r>
            <a:endParaRPr lang="en-US" altLang="ru-RU" kern="0" dirty="0"/>
          </a:p>
        </p:txBody>
      </p:sp>
      <p:sp>
        <p:nvSpPr>
          <p:cNvPr id="3" name="Rectangle 16"/>
          <p:cNvSpPr txBox="1">
            <a:spLocks noChangeArrowheads="1"/>
          </p:cNvSpPr>
          <p:nvPr/>
        </p:nvSpPr>
        <p:spPr>
          <a:xfrm>
            <a:off x="457200" y="1600200"/>
            <a:ext cx="8075613" cy="4924425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>
              <a:buFontTx/>
              <a:buNone/>
            </a:pPr>
            <a:r>
              <a:rPr lang="ru-RU" altLang="ru-RU" sz="2400" kern="0" dirty="0" smtClean="0"/>
              <a:t>      </a:t>
            </a:r>
            <a:r>
              <a:rPr lang="ru-RU" altLang="ru-RU" sz="2400" b="1" i="1" kern="0" dirty="0" smtClean="0"/>
              <a:t>- процесс изменения  </a:t>
            </a:r>
            <a:r>
              <a:rPr lang="ru-RU" altLang="ru-RU" sz="2400" b="1" i="1" u="sng" kern="0" dirty="0" smtClean="0"/>
              <a:t>формы представления </a:t>
            </a:r>
            <a:r>
              <a:rPr lang="ru-RU" altLang="ru-RU" sz="2400" b="1" i="1" kern="0" dirty="0" smtClean="0"/>
              <a:t>информации или её </a:t>
            </a:r>
            <a:r>
              <a:rPr lang="ru-RU" altLang="ru-RU" sz="2400" b="1" i="1" u="sng" kern="0" dirty="0" smtClean="0"/>
              <a:t>содержания.</a:t>
            </a:r>
          </a:p>
          <a:p>
            <a:pPr marL="609600" indent="-609600">
              <a:buFontTx/>
              <a:buNone/>
            </a:pPr>
            <a:endParaRPr lang="ru-RU" altLang="ru-RU" sz="2400" b="1" i="1" u="sng" kern="0" dirty="0" smtClean="0"/>
          </a:p>
          <a:p>
            <a:pPr marL="609600" indent="-609600">
              <a:buFontTx/>
              <a:buNone/>
            </a:pPr>
            <a:endParaRPr lang="ru-RU" altLang="ru-RU" sz="2400" b="1" i="1" u="sng" kern="0" dirty="0" smtClean="0"/>
          </a:p>
          <a:p>
            <a:pPr marL="609600" indent="-609600">
              <a:buFontTx/>
              <a:buAutoNum type="arabicPeriod"/>
            </a:pPr>
            <a:r>
              <a:rPr lang="ru-RU" altLang="ru-RU" sz="2400" b="1" i="1" kern="0" dirty="0" smtClean="0">
                <a:solidFill>
                  <a:schemeClr val="hlink"/>
                </a:solidFill>
              </a:rPr>
              <a:t>Преобразование информации из одного вида в другой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2400" b="1" i="1" kern="0" dirty="0" smtClean="0">
                <a:solidFill>
                  <a:schemeClr val="hlink"/>
                </a:solidFill>
              </a:rPr>
              <a:t>Редактирование информации </a:t>
            </a:r>
          </a:p>
          <a:p>
            <a:pPr marL="609600" indent="-609600">
              <a:buFontTx/>
              <a:buAutoNum type="arabicPeriod" startAt="3"/>
            </a:pPr>
            <a:r>
              <a:rPr lang="ru-RU" altLang="ru-RU" sz="2400" b="1" i="1" kern="0" dirty="0" smtClean="0">
                <a:solidFill>
                  <a:schemeClr val="hlink"/>
                </a:solidFill>
              </a:rPr>
              <a:t>Создание новой информации</a:t>
            </a:r>
          </a:p>
          <a:p>
            <a:pPr marL="609600" indent="-609600"/>
            <a:endParaRPr lang="ru-RU" altLang="ru-RU" b="1" i="1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98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455" y="620688"/>
            <a:ext cx="8064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Поиск информации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6455" y="1772816"/>
            <a:ext cx="7703977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90000"/>
              <a:buFontTx/>
              <a:buChar char="v"/>
            </a:pPr>
            <a:r>
              <a:rPr lang="ru-RU" sz="2400" b="1" i="1" kern="0" dirty="0">
                <a:solidFill>
                  <a:schemeClr val="hlink"/>
                </a:solidFill>
                <a:latin typeface="+mn-lt"/>
              </a:rPr>
              <a:t>Поисковые системы (</a:t>
            </a:r>
            <a:r>
              <a:rPr lang="en-US" sz="2400" b="1" i="1" kern="0" dirty="0">
                <a:solidFill>
                  <a:schemeClr val="hlink"/>
                </a:solidFill>
                <a:latin typeface="+mn-lt"/>
              </a:rPr>
              <a:t>Google, </a:t>
            </a:r>
            <a:r>
              <a:rPr lang="en-US" sz="2400" b="1" i="1" kern="0" dirty="0" err="1">
                <a:solidFill>
                  <a:schemeClr val="hlink"/>
                </a:solidFill>
                <a:latin typeface="+mn-lt"/>
              </a:rPr>
              <a:t>Yandex</a:t>
            </a:r>
            <a:r>
              <a:rPr lang="en-US" sz="2400" b="1" i="1" kern="0" dirty="0">
                <a:solidFill>
                  <a:schemeClr val="hlink"/>
                </a:solidFill>
                <a:latin typeface="+mn-lt"/>
              </a:rPr>
              <a:t>, Rambler, Yahoo</a:t>
            </a:r>
            <a:r>
              <a:rPr lang="ru-RU" sz="2400" b="1" i="1" kern="0" dirty="0">
                <a:solidFill>
                  <a:schemeClr val="hlink"/>
                </a:solidFill>
                <a:latin typeface="+mn-lt"/>
              </a:rPr>
              <a:t>)</a:t>
            </a:r>
            <a:endParaRPr lang="en-US" sz="2400" b="1" i="1" kern="0" dirty="0">
              <a:solidFill>
                <a:schemeClr val="hlink"/>
              </a:solidFill>
              <a:latin typeface="+mn-lt"/>
            </a:endParaRP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90000"/>
              <a:buFontTx/>
              <a:buChar char="v"/>
            </a:pPr>
            <a:r>
              <a:rPr lang="ru-RU" sz="2400" b="1" i="1" kern="0" dirty="0">
                <a:solidFill>
                  <a:schemeClr val="hlink"/>
                </a:solidFill>
                <a:latin typeface="+mn-lt"/>
              </a:rPr>
              <a:t>Словари, справочники, книги, журналы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90000"/>
              <a:buFontTx/>
              <a:buChar char="v"/>
            </a:pPr>
            <a:r>
              <a:rPr lang="ru-RU" sz="2400" b="1" i="1" kern="0" dirty="0">
                <a:solidFill>
                  <a:schemeClr val="hlink"/>
                </a:solidFill>
                <a:latin typeface="+mn-lt"/>
              </a:rPr>
              <a:t>Специальные приборы и инструменты (телескоп, микроскоп)</a:t>
            </a:r>
          </a:p>
        </p:txBody>
      </p:sp>
    </p:spTree>
    <p:extLst>
      <p:ext uri="{BB962C8B-B14F-4D97-AF65-F5344CB8AC3E}">
        <p14:creationId xmlns:p14="http://schemas.microsoft.com/office/powerpoint/2010/main" val="356371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00808"/>
            <a:ext cx="9185528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ru-RU" sz="2400" b="1" dirty="0" smtClean="0">
                <a:solidFill>
                  <a:srgbClr val="FF0000"/>
                </a:solidFill>
              </a:rPr>
              <a:t>Информатика</a:t>
            </a:r>
            <a:r>
              <a:rPr lang="ru-RU" sz="2400" dirty="0" smtClean="0"/>
              <a:t> – </a:t>
            </a:r>
            <a:r>
              <a:rPr lang="ru-RU" sz="2400" b="1" i="1" kern="0" dirty="0">
                <a:solidFill>
                  <a:schemeClr val="hlink"/>
                </a:solidFill>
                <a:latin typeface="+mn-lt"/>
              </a:rPr>
              <a:t>это наука об информации, 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ru-RU" sz="2400" b="1" i="1" kern="0" dirty="0">
                <a:solidFill>
                  <a:schemeClr val="hlink"/>
                </a:solidFill>
                <a:latin typeface="+mn-lt"/>
              </a:rPr>
              <a:t>способах ее получения, хранения, передачи и обработки.</a:t>
            </a:r>
          </a:p>
        </p:txBody>
      </p:sp>
    </p:spTree>
    <p:extLst>
      <p:ext uri="{BB962C8B-B14F-4D97-AF65-F5344CB8AC3E}">
        <p14:creationId xmlns:p14="http://schemas.microsoft.com/office/powerpoint/2010/main" val="91933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1042988" y="836613"/>
            <a:ext cx="7129462" cy="2016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"/>
                <a:cs typeface="Arial"/>
              </a:rPr>
              <a:t>Спасибо за внимание!</a:t>
            </a: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1258888" y="2924175"/>
            <a:ext cx="7129462" cy="2016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3300"/>
                </a:solidFill>
                <a:latin typeface="Arial"/>
                <a:cs typeface="Arial"/>
              </a:rPr>
              <a:t>Сделайте гимнастику для глаз!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04867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dirty="0" smtClean="0"/>
              <a:t>Информация</a:t>
            </a:r>
            <a:r>
              <a:rPr lang="ru-RU" sz="2400" dirty="0" smtClean="0"/>
              <a:t> – сведения о событиях и явлениях окружающего мира. </a:t>
            </a:r>
            <a:br>
              <a:rPr lang="ru-RU" sz="2400" dirty="0" smtClean="0"/>
            </a:b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 человека и животных 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пять</a:t>
            </a: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разных чувств восприятия информации</a:t>
            </a: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b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зрение </a:t>
            </a: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(глаза)</a:t>
            </a:r>
            <a:b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слух (уши)</a:t>
            </a:r>
            <a:b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обоняние (нос)</a:t>
            </a:r>
            <a:b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вкус (язык)</a:t>
            </a:r>
            <a:b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осязание (кожа)</a:t>
            </a:r>
            <a:b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2"/>
                </a:solidFill>
              </a:rPr>
              <a:t>Больше </a:t>
            </a:r>
            <a:r>
              <a:rPr lang="ru-RU" sz="2400" dirty="0">
                <a:solidFill>
                  <a:schemeClr val="tx2"/>
                </a:solidFill>
              </a:rPr>
              <a:t>всего информации человек воспринимает глазами. Это тексты (</a:t>
            </a:r>
            <a:r>
              <a:rPr lang="ru-RU" sz="2400" b="1" dirty="0">
                <a:solidFill>
                  <a:schemeClr val="tx2"/>
                </a:solidFill>
              </a:rPr>
              <a:t>текстовая</a:t>
            </a:r>
            <a:r>
              <a:rPr lang="ru-RU" sz="2400" dirty="0">
                <a:solidFill>
                  <a:schemeClr val="tx2"/>
                </a:solidFill>
              </a:rPr>
              <a:t> информация), </a:t>
            </a:r>
            <a:r>
              <a:rPr lang="ru-RU" sz="2400" dirty="0" smtClean="0">
                <a:solidFill>
                  <a:schemeClr val="tx2"/>
                </a:solidFill>
              </a:rPr>
              <a:t/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числа </a:t>
            </a:r>
            <a:r>
              <a:rPr lang="ru-RU" sz="2400" dirty="0">
                <a:solidFill>
                  <a:schemeClr val="tx2"/>
                </a:solidFill>
              </a:rPr>
              <a:t>(</a:t>
            </a:r>
            <a:r>
              <a:rPr lang="ru-RU" sz="2400" b="1" dirty="0">
                <a:solidFill>
                  <a:schemeClr val="tx2"/>
                </a:solidFill>
              </a:rPr>
              <a:t>числовая</a:t>
            </a:r>
            <a:r>
              <a:rPr lang="ru-RU" sz="2400" dirty="0">
                <a:solidFill>
                  <a:schemeClr val="tx2"/>
                </a:solidFill>
              </a:rPr>
              <a:t> информация</a:t>
            </a:r>
            <a:r>
              <a:rPr lang="ru-RU" sz="2400" dirty="0" smtClean="0">
                <a:solidFill>
                  <a:schemeClr val="tx2"/>
                </a:solidFill>
              </a:rPr>
              <a:t>), 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картинки </a:t>
            </a:r>
            <a:r>
              <a:rPr lang="ru-RU" sz="2400" dirty="0">
                <a:solidFill>
                  <a:schemeClr val="tx2"/>
                </a:solidFill>
              </a:rPr>
              <a:t>(</a:t>
            </a:r>
            <a:r>
              <a:rPr lang="ru-RU" sz="2400" b="1" dirty="0">
                <a:solidFill>
                  <a:schemeClr val="tx2"/>
                </a:solidFill>
              </a:rPr>
              <a:t>графическая</a:t>
            </a:r>
            <a:r>
              <a:rPr lang="ru-RU" sz="2400" dirty="0">
                <a:solidFill>
                  <a:schemeClr val="tx2"/>
                </a:solidFill>
              </a:rPr>
              <a:t> информация).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046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1116013" y="333375"/>
            <a:ext cx="6911975" cy="1127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FadeUp">
              <a:avLst>
                <a:gd name="adj" fmla="val 23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Arial"/>
                <a:cs typeface="Arial"/>
              </a:rPr>
              <a:t>Виды информации</a:t>
            </a:r>
          </a:p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Arial"/>
                <a:cs typeface="Arial"/>
              </a:rPr>
              <a:t>по способам восприятия</a:t>
            </a:r>
          </a:p>
        </p:txBody>
      </p:sp>
      <p:graphicFrame>
        <p:nvGraphicFramePr>
          <p:cNvPr id="24576" name="Object 1024"/>
          <p:cNvGraphicFramePr>
            <a:graphicFrameLocks noChangeAspect="1"/>
          </p:cNvGraphicFramePr>
          <p:nvPr/>
        </p:nvGraphicFramePr>
        <p:xfrm>
          <a:off x="7092950" y="1989138"/>
          <a:ext cx="16764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6" name="Clip" r:id="rId3" imgW="6026400" imgH="5683320" progId="MS_ClipArt_Gallery.2">
                  <p:embed/>
                </p:oleObj>
              </mc:Choice>
              <mc:Fallback>
                <p:oleObj name="Clip" r:id="rId3" imgW="6026400" imgH="568332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1989138"/>
                        <a:ext cx="1676400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7" name="Object 1025"/>
          <p:cNvGraphicFramePr>
            <a:graphicFrameLocks noChangeAspect="1"/>
          </p:cNvGraphicFramePr>
          <p:nvPr/>
        </p:nvGraphicFramePr>
        <p:xfrm flipH="1">
          <a:off x="684213" y="1557338"/>
          <a:ext cx="1600200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7" name="Clip" r:id="rId5" imgW="4097160" imgH="3606840" progId="MS_ClipArt_Gallery.2">
                  <p:embed/>
                </p:oleObj>
              </mc:Choice>
              <mc:Fallback>
                <p:oleObj name="Clip" r:id="rId5" imgW="4097160" imgH="3606840" progId="MS_ClipArt_Gallery.2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684213" y="1557338"/>
                        <a:ext cx="1600200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8" name="Object 1026"/>
          <p:cNvGraphicFramePr>
            <a:graphicFrameLocks noChangeAspect="1"/>
          </p:cNvGraphicFramePr>
          <p:nvPr/>
        </p:nvGraphicFramePr>
        <p:xfrm>
          <a:off x="611188" y="3068638"/>
          <a:ext cx="1981200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8" name="Clip" r:id="rId7" imgW="6103440" imgH="4366800" progId="MS_ClipArt_Gallery.2">
                  <p:embed/>
                </p:oleObj>
              </mc:Choice>
              <mc:Fallback>
                <p:oleObj name="Clip" r:id="rId7" imgW="6103440" imgH="4366800" progId="MS_ClipArt_Gallery.2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068638"/>
                        <a:ext cx="1981200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1031"/>
          <p:cNvGraphicFramePr>
            <a:graphicFrameLocks noChangeAspect="1"/>
          </p:cNvGraphicFramePr>
          <p:nvPr/>
        </p:nvGraphicFramePr>
        <p:xfrm>
          <a:off x="7740650" y="4652963"/>
          <a:ext cx="55245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9" name="Clip" r:id="rId9" imgW="552600" imgH="1248120" progId="MS_ClipArt_Gallery.2">
                  <p:embed/>
                </p:oleObj>
              </mc:Choice>
              <mc:Fallback>
                <p:oleObj name="Clip" r:id="rId9" imgW="552600" imgH="1248120" progId="MS_ClipArt_Gallery.2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4652963"/>
                        <a:ext cx="552450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4" name="Picture 1032" descr="j028190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157788"/>
            <a:ext cx="1512887" cy="143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90" name="AutoShape 1038"/>
          <p:cNvSpPr>
            <a:spLocks noChangeArrowheads="1"/>
          </p:cNvSpPr>
          <p:nvPr/>
        </p:nvSpPr>
        <p:spPr bwMode="auto">
          <a:xfrm>
            <a:off x="2051050" y="1628775"/>
            <a:ext cx="2449513" cy="576263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600" b="1" i="1"/>
              <a:t>Визуальная</a:t>
            </a:r>
          </a:p>
        </p:txBody>
      </p:sp>
      <p:sp>
        <p:nvSpPr>
          <p:cNvPr id="24591" name="AutoShape 1039"/>
          <p:cNvSpPr>
            <a:spLocks noChangeArrowheads="1"/>
          </p:cNvSpPr>
          <p:nvPr/>
        </p:nvSpPr>
        <p:spPr bwMode="auto">
          <a:xfrm>
            <a:off x="4787900" y="2205038"/>
            <a:ext cx="2449513" cy="576262"/>
          </a:xfrm>
          <a:prstGeom prst="wedgeRectCallout">
            <a:avLst>
              <a:gd name="adj1" fmla="val 52722"/>
              <a:gd name="adj2" fmla="val 847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600" b="1" i="1"/>
              <a:t>Звуковая</a:t>
            </a:r>
          </a:p>
        </p:txBody>
      </p:sp>
      <p:sp>
        <p:nvSpPr>
          <p:cNvPr id="24592" name="AutoShape 1040"/>
          <p:cNvSpPr>
            <a:spLocks noChangeArrowheads="1"/>
          </p:cNvSpPr>
          <p:nvPr/>
        </p:nvSpPr>
        <p:spPr bwMode="auto">
          <a:xfrm>
            <a:off x="2195513" y="3500438"/>
            <a:ext cx="2449512" cy="576262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600" b="1" i="1"/>
              <a:t>Тактильная</a:t>
            </a:r>
          </a:p>
        </p:txBody>
      </p:sp>
      <p:sp>
        <p:nvSpPr>
          <p:cNvPr id="24593" name="AutoShape 1041"/>
          <p:cNvSpPr>
            <a:spLocks noChangeArrowheads="1"/>
          </p:cNvSpPr>
          <p:nvPr/>
        </p:nvSpPr>
        <p:spPr bwMode="auto">
          <a:xfrm>
            <a:off x="5148263" y="4365625"/>
            <a:ext cx="2449512" cy="576263"/>
          </a:xfrm>
          <a:prstGeom prst="wedgeRectCallout">
            <a:avLst>
              <a:gd name="adj1" fmla="val 52722"/>
              <a:gd name="adj2" fmla="val 847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600" b="1" i="1"/>
              <a:t>Вкусовая</a:t>
            </a:r>
          </a:p>
        </p:txBody>
      </p:sp>
      <p:sp>
        <p:nvSpPr>
          <p:cNvPr id="24594" name="AutoShape 1042"/>
          <p:cNvSpPr>
            <a:spLocks noChangeArrowheads="1"/>
          </p:cNvSpPr>
          <p:nvPr/>
        </p:nvSpPr>
        <p:spPr bwMode="auto">
          <a:xfrm>
            <a:off x="2987674" y="5246670"/>
            <a:ext cx="2449513" cy="576263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600" b="1" i="1" dirty="0" smtClean="0"/>
              <a:t>Обонятельная</a:t>
            </a:r>
          </a:p>
          <a:p>
            <a:pPr algn="ctr"/>
            <a:r>
              <a:rPr lang="ru-RU" altLang="ru-RU" sz="1600" b="1" i="1" dirty="0" smtClean="0"/>
              <a:t>(о запахах)</a:t>
            </a:r>
            <a:endParaRPr lang="ru-RU" altLang="ru-RU" sz="1600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1116013" y="333375"/>
            <a:ext cx="6911975" cy="1127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FadeUp">
              <a:avLst>
                <a:gd name="adj" fmla="val 23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Arial"/>
                <a:cs typeface="Arial"/>
              </a:rPr>
              <a:t>Виды информации</a:t>
            </a:r>
          </a:p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Arial"/>
                <a:cs typeface="Arial"/>
              </a:rPr>
              <a:t>по форме представления</a:t>
            </a:r>
          </a:p>
        </p:txBody>
      </p:sp>
      <p:sp>
        <p:nvSpPr>
          <p:cNvPr id="26664" name="AutoShape 40"/>
          <p:cNvSpPr>
            <a:spLocks noChangeArrowheads="1"/>
          </p:cNvSpPr>
          <p:nvPr/>
        </p:nvSpPr>
        <p:spPr bwMode="auto">
          <a:xfrm>
            <a:off x="828167" y="2266949"/>
            <a:ext cx="3383979" cy="1079500"/>
          </a:xfrm>
          <a:prstGeom prst="wedgeRoundRectCallout">
            <a:avLst>
              <a:gd name="adj1" fmla="val -38806"/>
              <a:gd name="adj2" fmla="val 8088"/>
              <a:gd name="adj3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 altLang="ru-RU" b="1" dirty="0"/>
          </a:p>
          <a:p>
            <a:pPr algn="ctr"/>
            <a: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</a:rPr>
              <a:t>Текстовая</a:t>
            </a:r>
          </a:p>
          <a:p>
            <a:pPr algn="ctr"/>
            <a:r>
              <a:rPr lang="ru-RU" altLang="ru-RU" b="1" dirty="0" smtClean="0"/>
              <a:t>Два плюс два равно пять</a:t>
            </a:r>
            <a:endParaRPr lang="ru-RU" altLang="ru-RU" b="1" dirty="0"/>
          </a:p>
          <a:p>
            <a:pPr algn="ctr"/>
            <a:endParaRPr lang="ru-RU" altLang="ru-RU" b="1" dirty="0"/>
          </a:p>
        </p:txBody>
      </p:sp>
      <p:sp>
        <p:nvSpPr>
          <p:cNvPr id="26665" name="AutoShape 41"/>
          <p:cNvSpPr>
            <a:spLocks noChangeArrowheads="1"/>
          </p:cNvSpPr>
          <p:nvPr/>
        </p:nvSpPr>
        <p:spPr bwMode="auto">
          <a:xfrm>
            <a:off x="5076824" y="2276474"/>
            <a:ext cx="3311599" cy="1296541"/>
          </a:xfrm>
          <a:prstGeom prst="wedgeRoundRectCallout">
            <a:avLst>
              <a:gd name="adj1" fmla="val -38806"/>
              <a:gd name="adj2" fmla="val 8088"/>
              <a:gd name="adj3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 altLang="ru-RU" b="1" dirty="0" smtClean="0"/>
          </a:p>
          <a:p>
            <a:pPr algn="ctr"/>
            <a: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</a:rPr>
              <a:t>Графическая</a:t>
            </a:r>
            <a:endParaRPr lang="ru-RU" alt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674" name="Line 50"/>
          <p:cNvSpPr>
            <a:spLocks noChangeShapeType="1"/>
          </p:cNvSpPr>
          <p:nvPr/>
        </p:nvSpPr>
        <p:spPr bwMode="auto">
          <a:xfrm flipH="1">
            <a:off x="2700338" y="1557338"/>
            <a:ext cx="13668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75" name="Line 51"/>
          <p:cNvSpPr>
            <a:spLocks noChangeShapeType="1"/>
          </p:cNvSpPr>
          <p:nvPr/>
        </p:nvSpPr>
        <p:spPr bwMode="auto">
          <a:xfrm>
            <a:off x="5435600" y="1557338"/>
            <a:ext cx="136683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6680" name="Picture 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38427">
            <a:off x="3141198" y="2690830"/>
            <a:ext cx="2141895" cy="1089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AutoShape 40"/>
          <p:cNvSpPr>
            <a:spLocks noChangeArrowheads="1"/>
          </p:cNvSpPr>
          <p:nvPr/>
        </p:nvSpPr>
        <p:spPr bwMode="auto">
          <a:xfrm>
            <a:off x="828168" y="4149080"/>
            <a:ext cx="3383978" cy="1170930"/>
          </a:xfrm>
          <a:prstGeom prst="wedgeRoundRectCallout">
            <a:avLst>
              <a:gd name="adj1" fmla="val -38806"/>
              <a:gd name="adj2" fmla="val 8088"/>
              <a:gd name="adj3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 altLang="ru-RU" b="1" dirty="0" smtClean="0"/>
          </a:p>
          <a:p>
            <a:pPr algn="ctr"/>
            <a: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</a:rPr>
              <a:t>Числовая</a:t>
            </a:r>
          </a:p>
          <a:p>
            <a:pPr algn="ctr"/>
            <a:r>
              <a:rPr lang="ru-RU" altLang="ru-RU" b="1" dirty="0" smtClean="0"/>
              <a:t>4 78 23,56 9999</a:t>
            </a:r>
          </a:p>
          <a:p>
            <a:pPr algn="ctr"/>
            <a:endParaRPr lang="ru-RU" altLang="ru-RU" b="1" dirty="0"/>
          </a:p>
        </p:txBody>
      </p:sp>
      <p:pic>
        <p:nvPicPr>
          <p:cNvPr id="26681" name="Pictur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593" y="2408379"/>
            <a:ext cx="550789" cy="1032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17908" y="2661333"/>
            <a:ext cx="2141895" cy="1089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AutoShape 40"/>
          <p:cNvSpPr>
            <a:spLocks noChangeArrowheads="1"/>
          </p:cNvSpPr>
          <p:nvPr/>
        </p:nvSpPr>
        <p:spPr bwMode="auto">
          <a:xfrm>
            <a:off x="4944305" y="4163573"/>
            <a:ext cx="3444118" cy="1170930"/>
          </a:xfrm>
          <a:prstGeom prst="wedgeRoundRectCallout">
            <a:avLst>
              <a:gd name="adj1" fmla="val -38806"/>
              <a:gd name="adj2" fmla="val 8088"/>
              <a:gd name="adj3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 altLang="ru-RU" b="1" dirty="0" smtClean="0"/>
          </a:p>
          <a:p>
            <a:pPr algn="ctr"/>
            <a: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</a:rPr>
              <a:t>Смешанная</a:t>
            </a:r>
          </a:p>
          <a:p>
            <a:pPr algn="ctr"/>
            <a:r>
              <a:rPr lang="ru-RU" altLang="ru-RU" b="1" dirty="0" smtClean="0"/>
              <a:t>Дом 4, кв. 39</a:t>
            </a:r>
          </a:p>
          <a:p>
            <a:pPr algn="ctr"/>
            <a:endParaRPr lang="ru-RU" altLang="ru-RU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9936" y="1714047"/>
            <a:ext cx="8134350" cy="187325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altLang="ru-RU" kern="0" smtClean="0"/>
              <a:t>ИНФОРМАЦИОННЫЕ ПРОЦЕССЫ</a:t>
            </a:r>
            <a:endParaRPr lang="en-US" altLang="ru-RU" kern="0" dirty="0"/>
          </a:p>
        </p:txBody>
      </p:sp>
    </p:spTree>
    <p:extLst>
      <p:ext uri="{BB962C8B-B14F-4D97-AF65-F5344CB8AC3E}">
        <p14:creationId xmlns:p14="http://schemas.microsoft.com/office/powerpoint/2010/main" val="328992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1116013" y="620713"/>
            <a:ext cx="6840537" cy="865187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395288" y="2060575"/>
            <a:ext cx="2519362" cy="108108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>
                <a:solidFill>
                  <a:srgbClr val="000000"/>
                </a:solidFill>
              </a:rPr>
              <a:t>Передача </a:t>
            </a:r>
          </a:p>
          <a:p>
            <a:pPr algn="ctr"/>
            <a:r>
              <a:rPr lang="ru-RU" altLang="ru-RU" sz="2400">
                <a:solidFill>
                  <a:srgbClr val="000000"/>
                </a:solidFill>
              </a:rPr>
              <a:t>информации</a:t>
            </a:r>
            <a:endParaRPr lang="en-US" altLang="ru-RU" sz="2400">
              <a:solidFill>
                <a:srgbClr val="000000"/>
              </a:solidFill>
            </a:endParaRP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2987675" y="2924175"/>
            <a:ext cx="2519363" cy="108108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>
                <a:solidFill>
                  <a:srgbClr val="000000"/>
                </a:solidFill>
              </a:rPr>
              <a:t>Хранение </a:t>
            </a:r>
          </a:p>
          <a:p>
            <a:pPr algn="ctr"/>
            <a:r>
              <a:rPr lang="ru-RU" altLang="ru-RU" sz="2400">
                <a:solidFill>
                  <a:srgbClr val="000000"/>
                </a:solidFill>
              </a:rPr>
              <a:t>информации</a:t>
            </a:r>
            <a:endParaRPr lang="en-US" altLang="ru-RU" sz="2400">
              <a:solidFill>
                <a:srgbClr val="000000"/>
              </a:solidFill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4643438" y="4219575"/>
            <a:ext cx="2519362" cy="1081088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dirty="0">
                <a:solidFill>
                  <a:srgbClr val="000000"/>
                </a:solidFill>
              </a:rPr>
              <a:t>Обработка </a:t>
            </a:r>
          </a:p>
          <a:p>
            <a:pPr algn="ctr"/>
            <a:r>
              <a:rPr lang="ru-RU" altLang="ru-RU" sz="2400" dirty="0">
                <a:solidFill>
                  <a:srgbClr val="000000"/>
                </a:solidFill>
              </a:rPr>
              <a:t>информации</a:t>
            </a:r>
            <a:endParaRPr lang="en-US" altLang="ru-RU" sz="2400" dirty="0">
              <a:solidFill>
                <a:srgbClr val="000000"/>
              </a:solidFill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6300788" y="5373688"/>
            <a:ext cx="2519362" cy="1081087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>
                <a:solidFill>
                  <a:srgbClr val="000000"/>
                </a:solidFill>
              </a:rPr>
              <a:t>Поиск </a:t>
            </a:r>
          </a:p>
          <a:p>
            <a:pPr algn="ctr"/>
            <a:r>
              <a:rPr lang="ru-RU" altLang="ru-RU" sz="2400">
                <a:solidFill>
                  <a:srgbClr val="000000"/>
                </a:solidFill>
              </a:rPr>
              <a:t>информации</a:t>
            </a:r>
            <a:endParaRPr lang="en-US" altLang="ru-RU" sz="2400">
              <a:solidFill>
                <a:srgbClr val="000000"/>
              </a:solidFill>
            </a:endParaRPr>
          </a:p>
        </p:txBody>
      </p:sp>
      <p:cxnSp>
        <p:nvCxnSpPr>
          <p:cNvPr id="7" name="AutoShape 15"/>
          <p:cNvCxnSpPr>
            <a:cxnSpLocks noChangeShapeType="1"/>
          </p:cNvCxnSpPr>
          <p:nvPr/>
        </p:nvCxnSpPr>
        <p:spPr bwMode="auto">
          <a:xfrm>
            <a:off x="4211638" y="1504950"/>
            <a:ext cx="0" cy="140493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Line 20"/>
          <p:cNvSpPr>
            <a:spLocks noChangeShapeType="1"/>
          </p:cNvSpPr>
          <p:nvPr/>
        </p:nvSpPr>
        <p:spPr bwMode="auto">
          <a:xfrm flipH="1">
            <a:off x="1835150" y="1484313"/>
            <a:ext cx="0" cy="5762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 flipH="1">
            <a:off x="5940425" y="1484313"/>
            <a:ext cx="0" cy="27368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22"/>
          <p:cNvSpPr>
            <a:spLocks noChangeShapeType="1"/>
          </p:cNvSpPr>
          <p:nvPr/>
        </p:nvSpPr>
        <p:spPr bwMode="auto">
          <a:xfrm flipH="1">
            <a:off x="7524750" y="1484313"/>
            <a:ext cx="0" cy="38893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31913" y="765175"/>
            <a:ext cx="66246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000000"/>
                </a:solidFill>
                <a:latin typeface="Garamond" pitchFamily="18" charset="0"/>
              </a:rPr>
              <a:t>Информационные процессы</a:t>
            </a:r>
            <a:endParaRPr lang="en-US" altLang="ru-RU" sz="2800" b="1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64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913" y="274638"/>
            <a:ext cx="6840537" cy="1138237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altLang="ru-RU" kern="0" smtClean="0"/>
              <a:t>Передача информации</a:t>
            </a:r>
            <a:endParaRPr lang="en-US" altLang="ru-RU" ker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686800" cy="434975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ru-RU" altLang="ru-RU" kern="0" dirty="0" smtClean="0"/>
              <a:t> </a:t>
            </a:r>
            <a:r>
              <a:rPr lang="ru-RU" altLang="ru-RU" sz="2400" b="1" i="1" kern="0" dirty="0" smtClean="0"/>
              <a:t>- процесс переноса информации от одного объекта другому.</a:t>
            </a:r>
          </a:p>
          <a:p>
            <a:pPr>
              <a:buFontTx/>
              <a:buNone/>
            </a:pPr>
            <a:endParaRPr lang="ru-RU" altLang="ru-RU" sz="2400" kern="0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 altLang="ru-RU" sz="2400" b="1" kern="0" dirty="0" smtClean="0">
                <a:solidFill>
                  <a:srgbClr val="FF0000"/>
                </a:solidFill>
              </a:rPr>
              <a:t>1. </a:t>
            </a:r>
            <a:r>
              <a:rPr lang="ru-RU" altLang="ru-RU" sz="2400" b="1" u="sng" kern="0" dirty="0" smtClean="0">
                <a:solidFill>
                  <a:srgbClr val="FF0000"/>
                </a:solidFill>
              </a:rPr>
              <a:t>Получение</a:t>
            </a:r>
            <a:r>
              <a:rPr lang="ru-RU" altLang="ru-RU" sz="2400" b="1" kern="0" dirty="0" smtClean="0">
                <a:solidFill>
                  <a:srgbClr val="FF0000"/>
                </a:solidFill>
              </a:rPr>
              <a:t> (приём) информации приёмником</a:t>
            </a:r>
            <a:endParaRPr lang="en-US" altLang="ru-RU" sz="2400" b="1" kern="0" dirty="0">
              <a:solidFill>
                <a:srgbClr val="FF0000"/>
              </a:solidFill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331913" y="260350"/>
            <a:ext cx="6840537" cy="11509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1476375" y="3933825"/>
            <a:ext cx="720725" cy="7207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/>
              <a:t>А</a:t>
            </a:r>
            <a:endParaRPr lang="en-US" altLang="ru-RU" sz="3200" b="1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4284663" y="3933825"/>
            <a:ext cx="720725" cy="7207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/>
              <a:t>В</a:t>
            </a:r>
            <a:endParaRPr lang="en-US" altLang="ru-RU" sz="3200" b="1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2195513" y="4294188"/>
            <a:ext cx="2087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411413" y="3789363"/>
            <a:ext cx="1658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/>
              <a:t>Информация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3744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913" y="274638"/>
            <a:ext cx="6840537" cy="1138237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altLang="ru-RU" kern="0" smtClean="0"/>
              <a:t>Передача информации</a:t>
            </a:r>
            <a:endParaRPr lang="en-US" altLang="ru-RU" ker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147050" cy="470852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ru-RU" altLang="ru-RU" sz="2400" b="1" kern="0" dirty="0" smtClean="0">
                <a:solidFill>
                  <a:srgbClr val="FF0000"/>
                </a:solidFill>
              </a:rPr>
              <a:t>2. </a:t>
            </a:r>
            <a:r>
              <a:rPr lang="ru-RU" altLang="ru-RU" sz="2400" b="1" u="sng" kern="0" dirty="0" smtClean="0">
                <a:solidFill>
                  <a:srgbClr val="FF0000"/>
                </a:solidFill>
              </a:rPr>
              <a:t>Обмен</a:t>
            </a:r>
            <a:r>
              <a:rPr lang="ru-RU" altLang="ru-RU" sz="2400" b="1" kern="0" dirty="0" smtClean="0">
                <a:solidFill>
                  <a:srgbClr val="FF0000"/>
                </a:solidFill>
              </a:rPr>
              <a:t> информацией </a:t>
            </a:r>
          </a:p>
          <a:p>
            <a:pPr>
              <a:buFontTx/>
              <a:buNone/>
            </a:pPr>
            <a:endParaRPr lang="ru-RU" altLang="ru-RU" sz="2400" kern="0" dirty="0" smtClean="0">
              <a:solidFill>
                <a:schemeClr val="folHlink"/>
              </a:solidFill>
            </a:endParaRPr>
          </a:p>
          <a:p>
            <a:pPr>
              <a:buFontTx/>
              <a:buNone/>
            </a:pPr>
            <a:endParaRPr lang="ru-RU" altLang="ru-RU" sz="2400" kern="0" dirty="0" smtClean="0">
              <a:solidFill>
                <a:schemeClr val="folHlink"/>
              </a:solidFill>
            </a:endParaRPr>
          </a:p>
          <a:p>
            <a:pPr>
              <a:buNone/>
            </a:pPr>
            <a:r>
              <a:rPr lang="ru-RU" altLang="ru-RU" sz="2400" b="1" kern="0" dirty="0">
                <a:solidFill>
                  <a:srgbClr val="FF0000"/>
                </a:solidFill>
              </a:rPr>
              <a:t>3. Распространение информации</a:t>
            </a:r>
          </a:p>
          <a:p>
            <a:pPr>
              <a:buFontTx/>
              <a:buNone/>
            </a:pPr>
            <a:endParaRPr lang="ru-RU" altLang="ru-RU" sz="2400" kern="0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ru-RU" altLang="ru-RU" sz="2400" kern="0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 altLang="ru-RU" sz="2400" b="1" kern="0" dirty="0" smtClean="0">
                <a:solidFill>
                  <a:srgbClr val="FF0000"/>
                </a:solidFill>
              </a:rPr>
              <a:t>4. </a:t>
            </a:r>
            <a:r>
              <a:rPr lang="ru-RU" altLang="ru-RU" sz="2400" b="1" u="sng" kern="0" dirty="0" smtClean="0">
                <a:solidFill>
                  <a:srgbClr val="FF0000"/>
                </a:solidFill>
              </a:rPr>
              <a:t>Сбор</a:t>
            </a:r>
            <a:r>
              <a:rPr lang="ru-RU" altLang="ru-RU" sz="2400" b="1" kern="0" dirty="0" smtClean="0">
                <a:solidFill>
                  <a:srgbClr val="FF0000"/>
                </a:solidFill>
              </a:rPr>
              <a:t> информации приемником</a:t>
            </a:r>
            <a:endParaRPr lang="en-US" altLang="ru-RU" sz="2400" b="1" kern="0" dirty="0">
              <a:solidFill>
                <a:srgbClr val="FF0000"/>
              </a:solidFill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331913" y="260350"/>
            <a:ext cx="6840537" cy="11509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641850" y="3500438"/>
            <a:ext cx="720725" cy="7207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/>
              <a:t>А</a:t>
            </a:r>
            <a:endParaRPr lang="en-US" altLang="ru-RU" sz="3200" b="1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7234238" y="3141663"/>
            <a:ext cx="576262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/>
              <a:t>В</a:t>
            </a:r>
            <a:endParaRPr lang="en-US" altLang="ru-RU" sz="3200" b="1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140200" y="5445125"/>
            <a:ext cx="720725" cy="7207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/>
              <a:t>А</a:t>
            </a:r>
            <a:endParaRPr lang="en-US" altLang="ru-RU" sz="3200" b="1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5362575" y="3860800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1763713" y="5805488"/>
            <a:ext cx="23764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Oval 16"/>
          <p:cNvSpPr>
            <a:spLocks noChangeArrowheads="1"/>
          </p:cNvSpPr>
          <p:nvPr/>
        </p:nvSpPr>
        <p:spPr bwMode="auto">
          <a:xfrm>
            <a:off x="1331913" y="2133600"/>
            <a:ext cx="720725" cy="7207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/>
              <a:t>А</a:t>
            </a:r>
            <a:endParaRPr lang="en-US" altLang="ru-RU" sz="3200" b="1"/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2051050" y="2420938"/>
            <a:ext cx="20875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Oval 18"/>
          <p:cNvSpPr>
            <a:spLocks noChangeArrowheads="1"/>
          </p:cNvSpPr>
          <p:nvPr/>
        </p:nvSpPr>
        <p:spPr bwMode="auto">
          <a:xfrm>
            <a:off x="4140200" y="2060575"/>
            <a:ext cx="720725" cy="7207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/>
              <a:t>В</a:t>
            </a:r>
            <a:endParaRPr lang="en-US" altLang="ru-RU" sz="3200" b="1"/>
          </a:p>
        </p:txBody>
      </p:sp>
      <p:sp>
        <p:nvSpPr>
          <p:cNvPr id="13" name="Oval 19"/>
          <p:cNvSpPr>
            <a:spLocks noChangeArrowheads="1"/>
          </p:cNvSpPr>
          <p:nvPr/>
        </p:nvSpPr>
        <p:spPr bwMode="auto">
          <a:xfrm>
            <a:off x="7234238" y="4005263"/>
            <a:ext cx="576262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ru-RU" sz="3200" b="1"/>
              <a:t>D</a:t>
            </a: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7883525" y="3573463"/>
            <a:ext cx="576263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ru-RU" sz="3200" b="1"/>
              <a:t>C</a:t>
            </a:r>
          </a:p>
        </p:txBody>
      </p:sp>
      <p:sp>
        <p:nvSpPr>
          <p:cNvPr id="15" name="Oval 21"/>
          <p:cNvSpPr>
            <a:spLocks noChangeArrowheads="1"/>
          </p:cNvSpPr>
          <p:nvPr/>
        </p:nvSpPr>
        <p:spPr bwMode="auto">
          <a:xfrm>
            <a:off x="1835150" y="4941888"/>
            <a:ext cx="576263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/>
              <a:t>В</a:t>
            </a:r>
            <a:endParaRPr lang="en-US" altLang="ru-RU" sz="3200" b="1"/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1187450" y="5516563"/>
            <a:ext cx="576263" cy="576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ru-RU" sz="3200" b="1"/>
              <a:t>C</a:t>
            </a: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auto">
          <a:xfrm>
            <a:off x="1835150" y="6092825"/>
            <a:ext cx="576263" cy="5762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ru-RU" sz="3200" b="1"/>
              <a:t>D</a:t>
            </a:r>
          </a:p>
        </p:txBody>
      </p:sp>
      <p:cxnSp>
        <p:nvCxnSpPr>
          <p:cNvPr id="18" name="AutoShape 24"/>
          <p:cNvCxnSpPr>
            <a:cxnSpLocks noChangeShapeType="1"/>
            <a:stCxn id="5" idx="6"/>
            <a:endCxn id="6" idx="2"/>
          </p:cNvCxnSpPr>
          <p:nvPr/>
        </p:nvCxnSpPr>
        <p:spPr bwMode="auto">
          <a:xfrm flipV="1">
            <a:off x="5381625" y="3430588"/>
            <a:ext cx="1833563" cy="4302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25"/>
          <p:cNvCxnSpPr>
            <a:cxnSpLocks noChangeShapeType="1"/>
            <a:stCxn id="5" idx="6"/>
            <a:endCxn id="13" idx="2"/>
          </p:cNvCxnSpPr>
          <p:nvPr/>
        </p:nvCxnSpPr>
        <p:spPr bwMode="auto">
          <a:xfrm>
            <a:off x="5381625" y="3860800"/>
            <a:ext cx="1833563" cy="4333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26"/>
          <p:cNvCxnSpPr>
            <a:cxnSpLocks noChangeShapeType="1"/>
            <a:stCxn id="15" idx="6"/>
            <a:endCxn id="7" idx="2"/>
          </p:cNvCxnSpPr>
          <p:nvPr/>
        </p:nvCxnSpPr>
        <p:spPr bwMode="auto">
          <a:xfrm>
            <a:off x="2430463" y="5230813"/>
            <a:ext cx="1690687" cy="574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27"/>
          <p:cNvCxnSpPr>
            <a:cxnSpLocks noChangeShapeType="1"/>
            <a:stCxn id="17" idx="6"/>
            <a:endCxn id="9" idx="1"/>
          </p:cNvCxnSpPr>
          <p:nvPr/>
        </p:nvCxnSpPr>
        <p:spPr bwMode="auto">
          <a:xfrm flipV="1">
            <a:off x="2430463" y="5819775"/>
            <a:ext cx="1709737" cy="561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7766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913" y="274638"/>
            <a:ext cx="6840537" cy="1138237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altLang="ru-RU" kern="0" smtClean="0"/>
              <a:t>Хранение информации</a:t>
            </a:r>
            <a:endParaRPr lang="en-US" altLang="ru-RU" ker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686800" cy="434975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ru-RU" altLang="ru-RU" kern="0" dirty="0" smtClean="0"/>
              <a:t> </a:t>
            </a:r>
            <a:r>
              <a:rPr lang="ru-RU" altLang="ru-RU" sz="2400" b="1" i="1" kern="0" dirty="0" smtClean="0"/>
              <a:t>- процесс, цель которого сохранить информацию на долгое время.</a:t>
            </a:r>
          </a:p>
          <a:p>
            <a:pPr>
              <a:buFontTx/>
              <a:buNone/>
            </a:pPr>
            <a:r>
              <a:rPr lang="ru-RU" altLang="ru-RU" sz="2400" b="1" kern="0" dirty="0" smtClean="0">
                <a:solidFill>
                  <a:srgbClr val="FF0000"/>
                </a:solidFill>
              </a:rPr>
              <a:t>1. </a:t>
            </a:r>
            <a:r>
              <a:rPr lang="ru-RU" altLang="ru-RU" sz="2400" b="1" u="sng" kern="0" dirty="0" smtClean="0">
                <a:solidFill>
                  <a:srgbClr val="FF0000"/>
                </a:solidFill>
              </a:rPr>
              <a:t>Запись</a:t>
            </a:r>
            <a:r>
              <a:rPr lang="ru-RU" altLang="ru-RU" sz="2400" b="1" kern="0" dirty="0" smtClean="0">
                <a:solidFill>
                  <a:srgbClr val="FF0000"/>
                </a:solidFill>
              </a:rPr>
              <a:t> информации на носитель</a:t>
            </a:r>
          </a:p>
          <a:p>
            <a:pPr>
              <a:buFontTx/>
              <a:buNone/>
            </a:pPr>
            <a:endParaRPr lang="ru-RU" altLang="ru-RU" sz="2400" kern="0" dirty="0" smtClean="0">
              <a:solidFill>
                <a:schemeClr val="folHlink"/>
              </a:solidFill>
            </a:endParaRPr>
          </a:p>
          <a:p>
            <a:pPr>
              <a:buFontTx/>
              <a:buNone/>
            </a:pPr>
            <a:endParaRPr lang="ru-RU" altLang="ru-RU" sz="2400" kern="0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ru-RU" altLang="ru-RU" sz="2400" kern="0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 altLang="ru-RU" sz="2400" b="1" kern="0" dirty="0" smtClean="0">
                <a:solidFill>
                  <a:srgbClr val="FF0000"/>
                </a:solidFill>
              </a:rPr>
              <a:t>2. </a:t>
            </a:r>
            <a:r>
              <a:rPr lang="ru-RU" altLang="ru-RU" sz="2400" b="1" u="sng" kern="0" dirty="0" smtClean="0">
                <a:solidFill>
                  <a:srgbClr val="FF0000"/>
                </a:solidFill>
              </a:rPr>
              <a:t>Считывание</a:t>
            </a:r>
            <a:r>
              <a:rPr lang="ru-RU" altLang="ru-RU" sz="2400" b="1" kern="0" dirty="0" smtClean="0">
                <a:solidFill>
                  <a:srgbClr val="FF0000"/>
                </a:solidFill>
              </a:rPr>
              <a:t> информации с носителя</a:t>
            </a:r>
            <a:endParaRPr lang="en-US" altLang="ru-RU" sz="2400" b="1" kern="0" dirty="0">
              <a:solidFill>
                <a:srgbClr val="FF0000"/>
              </a:solidFill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331913" y="260350"/>
            <a:ext cx="6840537" cy="115093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476375" y="3140075"/>
            <a:ext cx="720725" cy="7207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/>
              <a:t>А</a:t>
            </a:r>
            <a:endParaRPr lang="en-US" altLang="ru-RU" sz="3200" b="1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284663" y="3140075"/>
            <a:ext cx="2447925" cy="720725"/>
          </a:xfrm>
          <a:prstGeom prst="flowChart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/>
              <a:t>Носитель</a:t>
            </a:r>
            <a:endParaRPr lang="en-US" altLang="ru-RU" sz="3200" b="1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011863" y="5013325"/>
            <a:ext cx="720725" cy="7207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/>
              <a:t>А</a:t>
            </a:r>
            <a:endParaRPr lang="en-US" altLang="ru-RU" sz="3200" b="1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476375" y="5013325"/>
            <a:ext cx="2447925" cy="720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b="1"/>
              <a:t>Носитель</a:t>
            </a:r>
            <a:endParaRPr lang="en-US" altLang="ru-RU" sz="3200" b="1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195513" y="3500438"/>
            <a:ext cx="2087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924300" y="5373688"/>
            <a:ext cx="20875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268538" y="3068638"/>
            <a:ext cx="1658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/>
              <a:t>Информация</a:t>
            </a:r>
            <a:endParaRPr lang="en-US" altLang="ru-RU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140200" y="4941888"/>
            <a:ext cx="1658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/>
              <a:t>Информация</a:t>
            </a: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3080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447</TotalTime>
  <Words>240</Words>
  <Application>Microsoft Office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Слои</vt:lpstr>
      <vt:lpstr>Clip</vt:lpstr>
      <vt:lpstr>Презентация PowerPoint</vt:lpstr>
      <vt:lpstr>Информация – сведения о событиях и явлениях окружающего мира.  У человека и животных пять разных чувств восприятия информации: зрение (глаза) слух (уши) обоняние (нос) вкус (язык) осязание (кожа)  Больше всего информации человек воспринимает глазами. Это тексты (текстовая информация),  числа (числовая информация),  картинки (графическая информация).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BONDAR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Пользователь Windows</cp:lastModifiedBy>
  <cp:revision>24</cp:revision>
  <dcterms:created xsi:type="dcterms:W3CDTF">2003-09-01T10:15:31Z</dcterms:created>
  <dcterms:modified xsi:type="dcterms:W3CDTF">2017-08-31T12:42:59Z</dcterms:modified>
</cp:coreProperties>
</file>