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86" r:id="rId13"/>
    <p:sldId id="287" r:id="rId14"/>
    <p:sldId id="288" r:id="rId15"/>
    <p:sldId id="285" r:id="rId16"/>
    <p:sldId id="266" r:id="rId17"/>
    <p:sldId id="272" r:id="rId18"/>
    <p:sldId id="273" r:id="rId19"/>
    <p:sldId id="274" r:id="rId20"/>
    <p:sldId id="276" r:id="rId21"/>
    <p:sldId id="277" r:id="rId22"/>
    <p:sldId id="282" r:id="rId23"/>
    <p:sldId id="281" r:id="rId24"/>
    <p:sldId id="279" r:id="rId25"/>
    <p:sldId id="280" r:id="rId26"/>
    <p:sldId id="284" r:id="rId27"/>
    <p:sldId id="28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63729-7D23-4699-A1C9-DB36E19C11A8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97C46-848D-4DCF-91E0-62B2E22728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4244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7C46-848D-4DCF-91E0-62B2E227283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127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F93B92D-5469-4093-A9AC-7869E14CFFAF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19A37BB-04FA-4869-9F3C-073192113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B92D-5469-4093-A9AC-7869E14CFFAF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37BB-04FA-4869-9F3C-073192113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B92D-5469-4093-A9AC-7869E14CFFAF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37BB-04FA-4869-9F3C-073192113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B3F97EE-3315-4358-B0A6-829AB18D8E57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5280447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93B92D-5469-4093-A9AC-7869E14CFFAF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19A37BB-04FA-4869-9F3C-0731921136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F93B92D-5469-4093-A9AC-7869E14CFFAF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19A37BB-04FA-4869-9F3C-073192113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B92D-5469-4093-A9AC-7869E14CFFAF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37BB-04FA-4869-9F3C-0731921136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B92D-5469-4093-A9AC-7869E14CFFAF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37BB-04FA-4869-9F3C-0731921136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93B92D-5469-4093-A9AC-7869E14CFFAF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19A37BB-04FA-4869-9F3C-0731921136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B92D-5469-4093-A9AC-7869E14CFFAF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37BB-04FA-4869-9F3C-073192113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93B92D-5469-4093-A9AC-7869E14CFFAF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19A37BB-04FA-4869-9F3C-0731921136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93B92D-5469-4093-A9AC-7869E14CFFAF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19A37BB-04FA-4869-9F3C-0731921136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F93B92D-5469-4093-A9AC-7869E14CFFAF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19A37BB-04FA-4869-9F3C-073192113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09" r:id="rId12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D:\ADMIN\Мои рисунки\Картинки ПК\Information-Man-1024x1024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543" b="94141" l="5176" r="944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6"/>
            <a:ext cx="4752528" cy="475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4581128"/>
            <a:ext cx="4064496" cy="98566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Информатика и ИКТ </a:t>
            </a:r>
          </a:p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620688"/>
            <a:ext cx="6462464" cy="1894362"/>
          </a:xfrm>
        </p:spPr>
        <p:txBody>
          <a:bodyPr>
            <a:normAutofit/>
          </a:bodyPr>
          <a:lstStyle/>
          <a:p>
            <a:r>
              <a:rPr lang="ru-RU" dirty="0" smtClean="0"/>
              <a:t>Лекция №1 </a:t>
            </a:r>
            <a:br>
              <a:rPr lang="ru-RU" dirty="0" smtClean="0"/>
            </a:br>
            <a:r>
              <a:rPr lang="ru-RU" dirty="0" smtClean="0"/>
              <a:t>Информатика и информация.</a:t>
            </a:r>
            <a:endParaRPr lang="ru-RU" dirty="0"/>
          </a:p>
        </p:txBody>
      </p:sp>
      <p:pic>
        <p:nvPicPr>
          <p:cNvPr id="2056" name="Picture 8" descr="D:\ADMIN\Мои рисунки\Картинки ПК\0_6f49a_6cf40b02_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280" y="3284984"/>
            <a:ext cx="1606054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42111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7467600" cy="173305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свойства </a:t>
            </a:r>
            <a:r>
              <a:rPr lang="ru-RU" dirty="0" smtClean="0"/>
              <a:t>информации (информационный ресурс)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запоминаемость</a:t>
            </a:r>
            <a:r>
              <a:rPr lang="ru-RU" b="1" dirty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err="1" smtClean="0"/>
              <a:t>передаваемость</a:t>
            </a:r>
            <a:r>
              <a:rPr lang="ru-RU" b="1" dirty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err="1" smtClean="0"/>
              <a:t>воспроизводимость</a:t>
            </a:r>
            <a:r>
              <a:rPr lang="ru-RU" b="1" dirty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err="1" smtClean="0"/>
              <a:t>преобразуемость</a:t>
            </a:r>
            <a:r>
              <a:rPr lang="ru-RU" b="1" dirty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err="1" smtClean="0"/>
              <a:t>стираемость</a:t>
            </a:r>
            <a:r>
              <a:rPr lang="ru-RU" b="1" dirty="0"/>
              <a:t>.</a:t>
            </a:r>
          </a:p>
        </p:txBody>
      </p:sp>
      <p:pic>
        <p:nvPicPr>
          <p:cNvPr id="9219" name="Picture 3" descr="D:\ADMIN\Мои рисунки\Картинки ПК\{724D3C7E-9AB8-40BA-B674-13D19F4A93B7}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88839"/>
            <a:ext cx="5328592" cy="48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99486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7467600" cy="173305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Носители информации: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/>
              <a:t>любой материальный предмет (бумага, камень и т.д.);</a:t>
            </a:r>
          </a:p>
          <a:p>
            <a:pPr>
              <a:buFont typeface="Wingdings" pitchFamily="2" charset="2"/>
              <a:buChar char="v"/>
            </a:pPr>
            <a:r>
              <a:rPr lang="ru-RU" b="1" dirty="0"/>
              <a:t>волны различной природы: акустическая (звук), электромагнитная (</a:t>
            </a:r>
            <a:r>
              <a:rPr lang="ru-RU" b="1" dirty="0" err="1"/>
              <a:t>свет,радиоволна</a:t>
            </a:r>
            <a:r>
              <a:rPr lang="ru-RU" b="1" dirty="0"/>
              <a:t>) и т.д.;</a:t>
            </a:r>
          </a:p>
          <a:p>
            <a:pPr>
              <a:buFont typeface="Wingdings" pitchFamily="2" charset="2"/>
              <a:buChar char="v"/>
            </a:pPr>
            <a:r>
              <a:rPr lang="ru-RU" b="1" dirty="0"/>
              <a:t>вещество в различном состоянии: концентрация молекул в жидком растворе, температура и т.д</a:t>
            </a:r>
            <a:r>
              <a:rPr lang="ru-RU" b="1" dirty="0" smtClean="0"/>
              <a:t>.</a:t>
            </a:r>
            <a:endParaRPr lang="ru-RU" b="1" dirty="0"/>
          </a:p>
          <a:p>
            <a:pPr>
              <a:buFont typeface="Wingdings" pitchFamily="2" charset="2"/>
              <a:buChar char="v"/>
            </a:pPr>
            <a:r>
              <a:rPr lang="ru-RU" b="1" dirty="0"/>
              <a:t>Машинные носители информации: CD, DWD, BR, HDD, </a:t>
            </a:r>
            <a:r>
              <a:rPr lang="ru-RU" b="1" dirty="0" err="1"/>
              <a:t>Flash</a:t>
            </a:r>
            <a:r>
              <a:rPr lang="ru-RU" b="1" dirty="0"/>
              <a:t> и т.д.</a:t>
            </a:r>
          </a:p>
          <a:p>
            <a:pPr>
              <a:buFont typeface="Wingdings" pitchFamily="2" charset="2"/>
              <a:buChar char="v"/>
            </a:pPr>
            <a:endParaRPr lang="ru-RU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05064"/>
            <a:ext cx="4176464" cy="356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660352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ADMIN\Мои рисунки\Картинки ПК\0_6f473_8d7508a4_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29000"/>
            <a:ext cx="493390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Кодирование информации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Представление информации с помощью какого-либо языка называют кодированием.</a:t>
            </a:r>
          </a:p>
          <a:p>
            <a:r>
              <a:rPr lang="ru-RU" u="sng" dirty="0"/>
              <a:t>Код</a:t>
            </a:r>
            <a:r>
              <a:rPr lang="ru-RU" dirty="0"/>
              <a:t> – набор символов для представления информации.</a:t>
            </a:r>
          </a:p>
          <a:p>
            <a:r>
              <a:rPr lang="ru-RU" u="sng" dirty="0"/>
              <a:t>Кодирование</a:t>
            </a:r>
            <a:r>
              <a:rPr lang="ru-RU" dirty="0"/>
              <a:t> – процесс представления информации в виде кода.</a:t>
            </a:r>
          </a:p>
        </p:txBody>
      </p:sp>
      <p:pic>
        <p:nvPicPr>
          <p:cNvPr id="14340" name="Picture 4" descr="D:\ADMIN\Мои рисунки\Картинки ПК\t1@e450a687-7448-4b60-aef7-1a33df33f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67" y="4304367"/>
            <a:ext cx="2088232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39827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D:\ADMIN\Мои рисунки\Картинки ПК\4275840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37112"/>
            <a:ext cx="5544616" cy="236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Двоичная система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Знаменитый немецкий ученый Г.В. Лейбниц предложил еще в XVII веке уникальную и простую систему счисления. «Вычисление с помощью двоек…, сведение чисел к простейшим началам (0 и 1)».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Сегодня такой способ представления информации, с помощью языка содержащего два символа 0 и 1, широко используется  в технических устройствах.</a:t>
            </a:r>
          </a:p>
        </p:txBody>
      </p:sp>
    </p:spTree>
    <p:extLst>
      <p:ext uri="{BB962C8B-B14F-4D97-AF65-F5344CB8AC3E}">
        <p14:creationId xmlns:p14="http://schemas.microsoft.com/office/powerpoint/2010/main" xmlns="" val="20425432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ADMIN\Мои рисунки\Картинки ПК\0_6f472_f86a4a_L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-603448"/>
            <a:ext cx="3754388" cy="375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Биты и байты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552" y="1556792"/>
            <a:ext cx="7467600" cy="48737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2800" dirty="0" smtClean="0"/>
              <a:t>Эти </a:t>
            </a:r>
            <a:r>
              <a:rPr lang="ru-RU" sz="2800" dirty="0"/>
              <a:t>два символа 0 и 1 </a:t>
            </a:r>
            <a:endParaRPr lang="ru-RU" sz="2800" dirty="0" smtClean="0"/>
          </a:p>
          <a:p>
            <a:pPr>
              <a:buFont typeface="Wingdings" pitchFamily="2" charset="2"/>
              <a:buNone/>
            </a:pPr>
            <a:r>
              <a:rPr lang="ru-RU" sz="2800" dirty="0" smtClean="0"/>
              <a:t>принято </a:t>
            </a:r>
            <a:r>
              <a:rPr lang="ru-RU" sz="2800" dirty="0"/>
              <a:t>называть </a:t>
            </a:r>
            <a:r>
              <a:rPr lang="ru-RU" sz="2800" dirty="0" smtClean="0"/>
              <a:t>битами</a:t>
            </a:r>
          </a:p>
          <a:p>
            <a:r>
              <a:rPr lang="ru-RU" sz="2800" b="1" dirty="0" smtClean="0"/>
              <a:t>Бит</a:t>
            </a:r>
            <a:r>
              <a:rPr lang="ru-RU" sz="2800" dirty="0" smtClean="0"/>
              <a:t> </a:t>
            </a:r>
            <a:r>
              <a:rPr lang="ru-RU" sz="2800" dirty="0"/>
              <a:t>– наименьшая единица измерения информации и обозначается двоичным числом.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/>
              <a:t>	Более </a:t>
            </a:r>
            <a:r>
              <a:rPr lang="ru-RU" sz="2800" dirty="0"/>
              <a:t>крупной единицей изменения объема информации принято считать 1 байт, который состоит из 8 бит.</a:t>
            </a:r>
          </a:p>
          <a:p>
            <a:r>
              <a:rPr lang="ru-RU" sz="2800" dirty="0"/>
              <a:t>1 </a:t>
            </a:r>
            <a:r>
              <a:rPr lang="ru-RU" sz="2800" b="1" dirty="0"/>
              <a:t>байт</a:t>
            </a:r>
            <a:r>
              <a:rPr lang="ru-RU" sz="2800" dirty="0"/>
              <a:t> = 8 битов.</a:t>
            </a:r>
          </a:p>
        </p:txBody>
      </p:sp>
    </p:spTree>
    <p:extLst>
      <p:ext uri="{BB962C8B-B14F-4D97-AF65-F5344CB8AC3E}">
        <p14:creationId xmlns:p14="http://schemas.microsoft.com/office/powerpoint/2010/main" xmlns="" val="39951781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008" name="Group 28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4052710225"/>
              </p:ext>
            </p:extLst>
          </p:nvPr>
        </p:nvGraphicFramePr>
        <p:xfrm>
          <a:off x="107950" y="1828800"/>
          <a:ext cx="8496498" cy="4441191"/>
        </p:xfrm>
        <a:graphic>
          <a:graphicData uri="http://schemas.openxmlformats.org/drawingml/2006/table">
            <a:tbl>
              <a:tblPr/>
              <a:tblGrid>
                <a:gridCol w="1373188"/>
                <a:gridCol w="1538287"/>
                <a:gridCol w="5585023"/>
              </a:tblGrid>
              <a:tr h="931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Условное обозначение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Соотношение с другими единицами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Килобит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Кбит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Кбит = 1024 бит = 2</a:t>
                      </a:r>
                      <a:r>
                        <a:rPr kumimoji="0" lang="ru-RU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бит ≈ 1000 бит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Мегабит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Мбит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Мбит = 1024 Кбит = 2</a:t>
                      </a:r>
                      <a:r>
                        <a:rPr kumimoji="0" lang="ru-RU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бит ≈ 1 000 000 бит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Гигабит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Гбит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Гбит = 1024 Мбит = 2</a:t>
                      </a:r>
                      <a:r>
                        <a:rPr kumimoji="0" lang="ru-RU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бит</a:t>
                      </a:r>
                      <a:r>
                        <a:rPr kumimoji="0" lang="ru-RU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≈ 1 000 000 000 бит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Килобайт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Кбайт (Кб)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Кбайт = 1024 байт = 2</a:t>
                      </a:r>
                      <a:r>
                        <a:rPr kumimoji="0" lang="ru-RU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байт ≈ 1000 байт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Мегабайт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Мбайт (Мб)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Мбайт = 1024 Кбайт = 2</a:t>
                      </a:r>
                      <a:r>
                        <a:rPr kumimoji="0" lang="ru-RU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байт</a:t>
                      </a:r>
                      <a:r>
                        <a:rPr kumimoji="0" lang="ru-RU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≈ 1 000 000 байт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Гигабайт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Гбайт (Гб)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Гбайт = 1024 Мбайт = 2</a:t>
                      </a:r>
                      <a:r>
                        <a:rPr kumimoji="0" lang="ru-RU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байт ≈ 1 000 000 000 байт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530" name="Picture 2" descr="D:\ADMIN\Мои рисунки\Картинки ПК\0_6f3fa_a9acce47_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0"/>
            <a:ext cx="3382293" cy="338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Единицы измерения объема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25050014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ADMIN\Мои рисунки\Картинки ПК\l_b712b71c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317" l="8362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90306"/>
            <a:ext cx="55816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7467600" cy="173305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Передача информации: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/>
              <a:t>Сигнал </a:t>
            </a:r>
            <a:r>
              <a:rPr lang="ru-RU" dirty="0"/>
              <a:t>- способ передачи информации. Это физический процесс, имеющий информационное значение. Он может быть непрерывным или дискретным.</a:t>
            </a:r>
          </a:p>
          <a:p>
            <a:pPr>
              <a:buFont typeface="Wingdings" pitchFamily="2" charset="2"/>
              <a:buChar char="v"/>
            </a:pPr>
            <a:r>
              <a:rPr lang="ru-RU" b="1" dirty="0"/>
              <a:t>Сигнал называется дискретным, </a:t>
            </a:r>
            <a:r>
              <a:rPr lang="ru-RU" dirty="0"/>
              <a:t>если он может принимать лишь конечное число значений в конечном числе моментов времени.</a:t>
            </a:r>
          </a:p>
          <a:p>
            <a:pPr>
              <a:buFont typeface="Wingdings" pitchFamily="2" charset="2"/>
              <a:buChar char="v"/>
            </a:pPr>
            <a:r>
              <a:rPr lang="ru-RU" b="1" dirty="0"/>
              <a:t>Аналоговый сигнал - </a:t>
            </a:r>
            <a:r>
              <a:rPr lang="ru-RU" dirty="0"/>
              <a:t>сигнал, непрерывно изменяющийся по амплитуде и во времени.</a:t>
            </a:r>
          </a:p>
          <a:p>
            <a:pPr>
              <a:buFont typeface="Wingdings" pitchFamily="2" charset="2"/>
              <a:buChar char="v"/>
            </a:pPr>
            <a:endParaRPr lang="ru-RU" b="1" dirty="0"/>
          </a:p>
        </p:txBody>
      </p:sp>
      <p:pic>
        <p:nvPicPr>
          <p:cNvPr id="21507" name="Picture 3" descr="D:\ADMIN\Мои рисунки\Картинки ПК\0_c6942_a6d40fd7_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905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48145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информации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/>
              <a:t>по </a:t>
            </a:r>
            <a:r>
              <a:rPr lang="ru-RU" b="1" u="sng" dirty="0"/>
              <a:t>способу восприятия</a:t>
            </a:r>
            <a:r>
              <a:rPr lang="ru-RU" u="sng" dirty="0"/>
              <a:t>:</a:t>
            </a:r>
          </a:p>
          <a:p>
            <a:r>
              <a:rPr lang="ru-RU" b="1" dirty="0"/>
              <a:t>Визуальная</a:t>
            </a:r>
            <a:r>
              <a:rPr lang="ru-RU" dirty="0"/>
              <a:t> — воспринимаемая органами зрения.</a:t>
            </a:r>
          </a:p>
          <a:p>
            <a:r>
              <a:rPr lang="ru-RU" b="1" dirty="0"/>
              <a:t>Аудиальная</a:t>
            </a:r>
            <a:r>
              <a:rPr lang="ru-RU" dirty="0"/>
              <a:t> — воспринимаемая органами слуха.</a:t>
            </a:r>
          </a:p>
          <a:p>
            <a:r>
              <a:rPr lang="ru-RU" b="1" dirty="0"/>
              <a:t>Тактильная</a:t>
            </a:r>
            <a:r>
              <a:rPr lang="ru-RU" dirty="0"/>
              <a:t> — воспринимаемая тактильными рецепторами.</a:t>
            </a:r>
          </a:p>
          <a:p>
            <a:r>
              <a:rPr lang="ru-RU" b="1" dirty="0"/>
              <a:t>Обонятельная</a:t>
            </a:r>
            <a:r>
              <a:rPr lang="ru-RU" dirty="0"/>
              <a:t> — воспринимаемая обонятельными рецепторами.</a:t>
            </a:r>
          </a:p>
          <a:p>
            <a:r>
              <a:rPr lang="ru-RU" b="1" dirty="0"/>
              <a:t>Вкусовая</a:t>
            </a:r>
            <a:r>
              <a:rPr lang="ru-RU" dirty="0"/>
              <a:t> — воспринимаемая вкусовыми рецепторами.</a:t>
            </a:r>
          </a:p>
        </p:txBody>
      </p:sp>
      <p:pic>
        <p:nvPicPr>
          <p:cNvPr id="20482" name="Picture 2" descr="D:\ADMIN\Мои рисунки\Картинки ПК\WQAoq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4288" y="764704"/>
            <a:ext cx="147843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06045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информации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 smtClean="0"/>
              <a:t>по </a:t>
            </a:r>
            <a:r>
              <a:rPr lang="ru-RU" b="1" u="sng" dirty="0" smtClean="0"/>
              <a:t>форме представления</a:t>
            </a:r>
            <a:r>
              <a:rPr lang="ru-RU" u="sng" dirty="0" smtClean="0"/>
              <a:t>:</a:t>
            </a:r>
          </a:p>
          <a:p>
            <a:r>
              <a:rPr lang="ru-RU" b="1" dirty="0"/>
              <a:t>Текстовая — </a:t>
            </a:r>
            <a:r>
              <a:rPr lang="ru-RU" dirty="0"/>
              <a:t>передаваемая в виде символов, предназначенных обозначать лексемы языка.</a:t>
            </a:r>
          </a:p>
          <a:p>
            <a:r>
              <a:rPr lang="ru-RU" b="1" dirty="0"/>
              <a:t>Числовая — </a:t>
            </a:r>
            <a:r>
              <a:rPr lang="ru-RU" dirty="0"/>
              <a:t>в виде цифр и знаков, обозначающих математические действия.</a:t>
            </a:r>
          </a:p>
          <a:p>
            <a:r>
              <a:rPr lang="ru-RU" b="1" dirty="0"/>
              <a:t>Графическая — </a:t>
            </a:r>
            <a:r>
              <a:rPr lang="ru-RU" dirty="0"/>
              <a:t>в виде изображений, предметов, графиков.</a:t>
            </a:r>
          </a:p>
          <a:p>
            <a:r>
              <a:rPr lang="ru-RU" b="1" dirty="0"/>
              <a:t>Звуковая — </a:t>
            </a:r>
            <a:r>
              <a:rPr lang="ru-RU" dirty="0"/>
              <a:t>устная или в виде записи и передачи лексем языка аудиальным путём.</a:t>
            </a:r>
          </a:p>
        </p:txBody>
      </p:sp>
      <p:pic>
        <p:nvPicPr>
          <p:cNvPr id="4" name="Picture 2" descr="D:\ADMIN\Мои рисунки\Картинки ПК\WQAoq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4288" y="764704"/>
            <a:ext cx="147843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16878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ADMIN\Мои рисунки\Картинки ПК\WQAoq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4288" y="764704"/>
            <a:ext cx="147843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информации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u="sng" dirty="0" smtClean="0"/>
              <a:t>по </a:t>
            </a:r>
            <a:r>
              <a:rPr lang="ru-RU" b="1" u="sng" dirty="0" smtClean="0"/>
              <a:t>назначению</a:t>
            </a:r>
            <a:r>
              <a:rPr lang="ru-RU" u="sng" dirty="0" smtClean="0"/>
              <a:t>:</a:t>
            </a:r>
          </a:p>
          <a:p>
            <a:r>
              <a:rPr lang="ru-RU" b="1" dirty="0"/>
              <a:t>Массовая — </a:t>
            </a:r>
            <a:r>
              <a:rPr lang="ru-RU" dirty="0"/>
              <a:t>содержит тривиальные сведения и оперирует набором понятий, понятным большей части социума.</a:t>
            </a:r>
          </a:p>
          <a:p>
            <a:r>
              <a:rPr lang="ru-RU" b="1" dirty="0"/>
              <a:t>Специальная </a:t>
            </a:r>
            <a:r>
              <a:rPr lang="ru-RU" dirty="0"/>
              <a:t>— содержит специфический набор понятий, </a:t>
            </a:r>
            <a:r>
              <a:rPr lang="ru-RU" dirty="0" smtClean="0"/>
              <a:t>которые </a:t>
            </a:r>
            <a:r>
              <a:rPr lang="ru-RU" dirty="0"/>
              <a:t>могут быть не понятны основной массе социума, но необходимы и понятны в рамках узкой социальной группы, где используется данная информация.</a:t>
            </a:r>
          </a:p>
          <a:p>
            <a:r>
              <a:rPr lang="ru-RU" b="1" dirty="0"/>
              <a:t>Секретная — </a:t>
            </a:r>
            <a:r>
              <a:rPr lang="ru-RU" dirty="0"/>
              <a:t>передаваемая узкому кругу лиц и по закрытым (защищённым) каналам.</a:t>
            </a:r>
          </a:p>
          <a:p>
            <a:r>
              <a:rPr lang="ru-RU" b="1" dirty="0"/>
              <a:t>Личная (приватная) — </a:t>
            </a:r>
            <a:r>
              <a:rPr lang="ru-RU" dirty="0"/>
              <a:t>набор сведений о какой-либо </a:t>
            </a:r>
            <a:r>
              <a:rPr lang="ru-RU" dirty="0" smtClean="0"/>
              <a:t>личности.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13795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Информация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это (от лат. </a:t>
            </a:r>
            <a:r>
              <a:rPr lang="ru-RU" dirty="0" err="1"/>
              <a:t>informatio</a:t>
            </a:r>
            <a:r>
              <a:rPr lang="ru-RU" dirty="0"/>
              <a:t>, разъяснение, изложение, осведомлённость</a:t>
            </a:r>
            <a:r>
              <a:rPr lang="ru-RU" dirty="0" smtClean="0"/>
              <a:t>) </a:t>
            </a:r>
            <a:r>
              <a:rPr lang="ru-RU" dirty="0"/>
              <a:t>знания или сведения о ком-либо или о чем-либо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или</a:t>
            </a:r>
          </a:p>
          <a:p>
            <a:r>
              <a:rPr lang="ru-RU" dirty="0"/>
              <a:t>это сведения, которые можно собирать, хранить, передавать, обрабатывать, использовать.</a:t>
            </a:r>
          </a:p>
        </p:txBody>
      </p:sp>
      <p:pic>
        <p:nvPicPr>
          <p:cNvPr id="3075" name="Picture 3" descr="D:\ADMIN\Мои рисунки\Картинки ПК\золотые человечки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7716" y="3481292"/>
            <a:ext cx="3740748" cy="274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26259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908720"/>
            <a:ext cx="7488832" cy="1894362"/>
          </a:xfrm>
        </p:spPr>
        <p:txBody>
          <a:bodyPr/>
          <a:lstStyle/>
          <a:p>
            <a:r>
              <a:rPr lang="ru-RU" dirty="0"/>
              <a:t>Основные понятия информатики</a:t>
            </a:r>
          </a:p>
        </p:txBody>
      </p:sp>
      <p:pic>
        <p:nvPicPr>
          <p:cNvPr id="16388" name="Picture 4" descr="D:\ADMIN\Мои рисунки\Картинки ПК\1289727534_jxbvzgtu2pe5kz4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8612" y="2780928"/>
            <a:ext cx="528058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96553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- это молодая </a:t>
            </a:r>
            <a:r>
              <a:rPr lang="ru-RU" dirty="0"/>
              <a:t>научная дисциплина, изучающая вопросы, связанные с поиском, сбором, хранением, преобразованием и использованием информации в самых различных сферах человеческой деятельности.</a:t>
            </a:r>
          </a:p>
        </p:txBody>
      </p:sp>
      <p:pic>
        <p:nvPicPr>
          <p:cNvPr id="18434" name="Picture 2" descr="D:\ADMIN\Мои рисунки\Картинки ПК\0_6f475_cc87135d_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1640" y="3612867"/>
            <a:ext cx="5043746" cy="323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77872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404664"/>
            <a:ext cx="7488832" cy="1894362"/>
          </a:xfrm>
        </p:spPr>
        <p:txBody>
          <a:bodyPr/>
          <a:lstStyle/>
          <a:p>
            <a:r>
              <a:rPr lang="ru-RU" dirty="0"/>
              <a:t>Структура информатики</a:t>
            </a:r>
          </a:p>
        </p:txBody>
      </p:sp>
      <p:pic>
        <p:nvPicPr>
          <p:cNvPr id="15365" name="Picture 5" descr="D:\ADMIN\Мои рисунки\Картинки ПК\0_6f3eb_9969e16e_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5112568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22591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информатики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7064586"/>
              </p:ext>
            </p:extLst>
          </p:nvPr>
        </p:nvGraphicFramePr>
        <p:xfrm>
          <a:off x="2571" y="0"/>
          <a:ext cx="9143996" cy="6858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032"/>
                <a:gridCol w="286030"/>
                <a:gridCol w="479553"/>
                <a:gridCol w="3384376"/>
                <a:gridCol w="4644005"/>
              </a:tblGrid>
              <a:tr h="56283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 Roman" pitchFamily="2" charset="0"/>
                        </a:rPr>
                        <a:t>Теоретическая информатика</a:t>
                      </a:r>
                      <a:endParaRPr lang="ru-RU" sz="1600">
                        <a:effectLst/>
                        <a:latin typeface="Time Roman" pitchFamily="2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73050" algn="l"/>
                        </a:tabLst>
                      </a:pPr>
                      <a:r>
                        <a:rPr lang="ru-RU" sz="1600" dirty="0" smtClean="0">
                          <a:effectLst/>
                          <a:latin typeface="Time Roman" pitchFamily="2" charset="0"/>
                        </a:rPr>
                        <a:t>Математические </a:t>
                      </a:r>
                      <a:r>
                        <a:rPr lang="ru-RU" sz="1600" dirty="0">
                          <a:effectLst/>
                          <a:latin typeface="Time Roman" pitchFamily="2" charset="0"/>
                        </a:rPr>
                        <a:t>основы информатики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73050" algn="l"/>
                        </a:tabLst>
                      </a:pPr>
                      <a:r>
                        <a:rPr lang="ru-RU" sz="1600" dirty="0" smtClean="0">
                          <a:effectLst/>
                          <a:latin typeface="Time Roman" pitchFamily="2" charset="0"/>
                        </a:rPr>
                        <a:t>Теория алгоритмов</a:t>
                      </a:r>
                      <a:endParaRPr lang="ru-RU" sz="1600" dirty="0">
                        <a:effectLst/>
                        <a:latin typeface="Time Roman" pitchFamily="2" charset="0"/>
                      </a:endParaRPr>
                    </a:p>
                  </a:txBody>
                  <a:tcPr marL="0" marR="0" marT="0" marB="0" anchor="ctr"/>
                </a:tc>
              </a:tr>
              <a:tr h="1150123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 Roman" pitchFamily="2" charset="0"/>
                        </a:rPr>
                        <a:t>Средства информатизации</a:t>
                      </a:r>
                      <a:endParaRPr lang="ru-RU" sz="1600" dirty="0">
                        <a:effectLst/>
                        <a:latin typeface="Time Roman" pitchFamily="2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 Roman" pitchFamily="2" charset="0"/>
                        </a:rPr>
                        <a:t>Технические</a:t>
                      </a:r>
                      <a:endParaRPr lang="ru-RU" sz="1600" dirty="0">
                        <a:effectLst/>
                        <a:latin typeface="Time Roman" pitchFamily="2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 anchor="ctr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 Roman" pitchFamily="2" charset="0"/>
                        </a:rPr>
                        <a:t>Хранения и обработки данных</a:t>
                      </a:r>
                      <a:endParaRPr lang="ru-RU" sz="1600">
                        <a:effectLst/>
                        <a:latin typeface="Time Roman" pitchFamily="2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73050" algn="l"/>
                        </a:tabLst>
                      </a:pPr>
                      <a:r>
                        <a:rPr lang="ru-RU" sz="1600" dirty="0">
                          <a:effectLst/>
                          <a:latin typeface="Time Roman" pitchFamily="2" charset="0"/>
                        </a:rPr>
                        <a:t>Персональные компьютеры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73050" algn="l"/>
                        </a:tabLst>
                      </a:pPr>
                      <a:r>
                        <a:rPr lang="ru-RU" sz="1600" dirty="0" smtClean="0">
                          <a:effectLst/>
                          <a:latin typeface="Time Roman" pitchFamily="2" charset="0"/>
                        </a:rPr>
                        <a:t>Устройства </a:t>
                      </a:r>
                      <a:r>
                        <a:rPr lang="ru-RU" sz="1600" dirty="0">
                          <a:effectLst/>
                          <a:latin typeface="Time Roman" pitchFamily="2" charset="0"/>
                        </a:rPr>
                        <a:t>ввода/вывода информации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73050" algn="l"/>
                        </a:tabLst>
                      </a:pPr>
                      <a:r>
                        <a:rPr lang="ru-RU" sz="1600" dirty="0">
                          <a:effectLst/>
                          <a:latin typeface="Time Roman" pitchFamily="2" charset="0"/>
                        </a:rPr>
                        <a:t>Накопители (магнитные, оптические, смешанные)</a:t>
                      </a:r>
                      <a:endParaRPr lang="ru-RU" sz="1600" dirty="0">
                        <a:effectLst/>
                        <a:latin typeface="Time Roman" pitchFamily="2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575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 Roman" pitchFamily="2" charset="0"/>
                        </a:rPr>
                        <a:t>Передачи данных</a:t>
                      </a:r>
                      <a:endParaRPr lang="ru-RU" sz="1600" dirty="0">
                        <a:effectLst/>
                        <a:latin typeface="Time Roman" pitchFamily="2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73050" algn="l"/>
                        </a:tabLst>
                      </a:pPr>
                      <a:r>
                        <a:rPr lang="ru-RU" sz="1600" dirty="0" smtClean="0">
                          <a:effectLst/>
                          <a:latin typeface="Time Roman" pitchFamily="2" charset="0"/>
                        </a:rPr>
                        <a:t>Цифровые </a:t>
                      </a:r>
                      <a:r>
                        <a:rPr lang="ru-RU" sz="1600" dirty="0">
                          <a:effectLst/>
                          <a:latin typeface="Time Roman" pitchFamily="2" charset="0"/>
                        </a:rPr>
                        <a:t>технические средства связи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73050" algn="l"/>
                        </a:tabLst>
                      </a:pPr>
                      <a:r>
                        <a:rPr lang="ru-RU" sz="1600" dirty="0">
                          <a:effectLst/>
                          <a:latin typeface="Time Roman" pitchFamily="2" charset="0"/>
                        </a:rPr>
                        <a:t>Телекоммуникационные системы передачи аудио, видео и мультимедийной информации</a:t>
                      </a:r>
                      <a:endParaRPr lang="ru-RU" sz="1600" dirty="0">
                        <a:effectLst/>
                        <a:latin typeface="Time Roman" pitchFamily="2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64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 Roman" pitchFamily="2" charset="0"/>
                        </a:rPr>
                        <a:t>Программные</a:t>
                      </a:r>
                      <a:endParaRPr lang="ru-RU" sz="1600" dirty="0">
                        <a:effectLst/>
                        <a:latin typeface="Time Roman" pitchFamily="2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 anchor="ctr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 Roman" pitchFamily="2" charset="0"/>
                        </a:rPr>
                        <a:t>Системное ПО</a:t>
                      </a:r>
                      <a:br>
                        <a:rPr lang="ru-RU" sz="1600">
                          <a:effectLst/>
                          <a:latin typeface="Time Roman" pitchFamily="2" charset="0"/>
                        </a:rPr>
                      </a:br>
                      <a:r>
                        <a:rPr lang="ru-RU" sz="1600">
                          <a:effectLst/>
                          <a:latin typeface="Time Roman" pitchFamily="2" charset="0"/>
                        </a:rPr>
                        <a:t>и системы программирования</a:t>
                      </a:r>
                      <a:endParaRPr lang="ru-RU" sz="1600">
                        <a:effectLst/>
                        <a:latin typeface="Time Roman" pitchFamily="2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73050" algn="l"/>
                        </a:tabLst>
                      </a:pPr>
                      <a:r>
                        <a:rPr lang="ru-RU" sz="1600" dirty="0">
                          <a:effectLst/>
                          <a:latin typeface="Time Roman" pitchFamily="2" charset="0"/>
                        </a:rPr>
                        <a:t>Операционные системы и среды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73050" algn="l"/>
                        </a:tabLst>
                      </a:pPr>
                      <a:r>
                        <a:rPr lang="ru-RU" sz="1600" dirty="0" smtClean="0">
                          <a:effectLst/>
                          <a:latin typeface="Time Roman" pitchFamily="2" charset="0"/>
                        </a:rPr>
                        <a:t>Системы </a:t>
                      </a:r>
                      <a:r>
                        <a:rPr lang="ru-RU" sz="1600" dirty="0">
                          <a:effectLst/>
                          <a:latin typeface="Time Roman" pitchFamily="2" charset="0"/>
                        </a:rPr>
                        <a:t>и языки программирования</a:t>
                      </a:r>
                      <a:endParaRPr lang="ru-RU" sz="1600" dirty="0">
                        <a:effectLst/>
                        <a:latin typeface="Time Roman" pitchFamily="2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575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 Roman" pitchFamily="2" charset="0"/>
                        </a:rPr>
                        <a:t>Реализации технологий</a:t>
                      </a:r>
                      <a:endParaRPr lang="ru-RU" sz="1600" dirty="0">
                        <a:effectLst/>
                        <a:latin typeface="Time Roman" pitchFamily="2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 Roman" pitchFamily="2" charset="0"/>
                        </a:rPr>
                        <a:t>Универсальных</a:t>
                      </a:r>
                      <a:endParaRPr lang="ru-RU" sz="1600">
                        <a:effectLst/>
                        <a:latin typeface="Time Roman" pitchFamily="2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73050" algn="l"/>
                        </a:tabLst>
                      </a:pPr>
                      <a:r>
                        <a:rPr lang="ru-RU" sz="1600" dirty="0">
                          <a:effectLst/>
                          <a:latin typeface="Time Roman" pitchFamily="2" charset="0"/>
                        </a:rPr>
                        <a:t>Текстовые и графические редакторы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73050" algn="l"/>
                        </a:tabLst>
                      </a:pPr>
                      <a:r>
                        <a:rPr lang="ru-RU" sz="1600" dirty="0">
                          <a:effectLst/>
                          <a:latin typeface="Time Roman" pitchFamily="2" charset="0"/>
                        </a:rPr>
                        <a:t>Системы управления базами данных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73050" algn="l"/>
                        </a:tabLst>
                      </a:pPr>
                      <a:r>
                        <a:rPr lang="ru-RU" sz="1600" dirty="0">
                          <a:effectLst/>
                          <a:latin typeface="Time Roman" pitchFamily="2" charset="0"/>
                        </a:rPr>
                        <a:t>Табличные </a:t>
                      </a:r>
                      <a:r>
                        <a:rPr lang="ru-RU" sz="1600" dirty="0" smtClean="0">
                          <a:effectLst/>
                          <a:latin typeface="Time Roman" pitchFamily="2" charset="0"/>
                        </a:rPr>
                        <a:t>процессоры</a:t>
                      </a:r>
                      <a:endParaRPr lang="ru-RU" sz="1600" dirty="0">
                        <a:effectLst/>
                        <a:latin typeface="Time Roman" pitchFamily="2" charset="0"/>
                      </a:endParaRPr>
                    </a:p>
                  </a:txBody>
                  <a:tcPr marL="0" marR="0" marT="0" marB="0" anchor="ctr"/>
                </a:tc>
              </a:tr>
              <a:tr h="8575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 Roman" pitchFamily="2" charset="0"/>
                        </a:rPr>
                        <a:t>Профессионально-ориентированных</a:t>
                      </a:r>
                      <a:endParaRPr lang="ru-RU" sz="1600">
                        <a:effectLst/>
                        <a:latin typeface="Time Roman" pitchFamily="2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73050" algn="l"/>
                        </a:tabLst>
                      </a:pPr>
                      <a:r>
                        <a:rPr lang="ru-RU" sz="1600" dirty="0">
                          <a:effectLst/>
                          <a:latin typeface="Time Roman" pitchFamily="2" charset="0"/>
                        </a:rPr>
                        <a:t>Издательские системы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73050" algn="l"/>
                        </a:tabLst>
                      </a:pPr>
                      <a:r>
                        <a:rPr lang="ru-RU" sz="1600" dirty="0">
                          <a:effectLst/>
                          <a:latin typeface="Time Roman" pitchFamily="2" charset="0"/>
                        </a:rPr>
                        <a:t>Профессионально-ориентированные системы автоматизации </a:t>
                      </a:r>
                      <a:r>
                        <a:rPr lang="ru-RU" sz="1600" dirty="0" smtClean="0">
                          <a:effectLst/>
                          <a:latin typeface="Time Roman" pitchFamily="2" charset="0"/>
                        </a:rPr>
                        <a:t>расчетов</a:t>
                      </a:r>
                      <a:endParaRPr lang="ru-RU" sz="1600" dirty="0">
                        <a:effectLst/>
                        <a:latin typeface="Time Roman" pitchFamily="2" charset="0"/>
                      </a:endParaRPr>
                    </a:p>
                  </a:txBody>
                  <a:tcPr marL="0" marR="0" marT="0" marB="0" anchor="ctr"/>
                </a:tc>
              </a:tr>
              <a:tr h="115012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 Roman" pitchFamily="2" charset="0"/>
                        </a:rPr>
                        <a:t>Информационные технологии</a:t>
                      </a:r>
                      <a:endParaRPr lang="ru-RU" sz="1600">
                        <a:effectLst/>
                        <a:latin typeface="Time Roman" pitchFamily="2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73050" algn="l"/>
                        </a:tabLst>
                      </a:pPr>
                      <a:r>
                        <a:rPr lang="ru-RU" sz="1600" dirty="0">
                          <a:effectLst/>
                          <a:latin typeface="Time Roman" pitchFamily="2" charset="0"/>
                        </a:rPr>
                        <a:t>Ввода/вывода, сбора, хранения, передачи данных;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73050" algn="l"/>
                        </a:tabLst>
                      </a:pPr>
                      <a:r>
                        <a:rPr lang="ru-RU" sz="1600" dirty="0">
                          <a:effectLst/>
                          <a:latin typeface="Time Roman" pitchFamily="2" charset="0"/>
                        </a:rPr>
                        <a:t>Подготовки текстовых и графических документов, технической документации</a:t>
                      </a:r>
                      <a:r>
                        <a:rPr lang="ru-RU" sz="1600" dirty="0" smtClean="0">
                          <a:effectLst/>
                          <a:latin typeface="Time Roman" pitchFamily="2" charset="0"/>
                        </a:rPr>
                        <a:t>;</a:t>
                      </a:r>
                      <a:endParaRPr lang="ru-RU" sz="1600" dirty="0">
                        <a:effectLst/>
                        <a:latin typeface="Time Roman" pitchFamily="2" charset="0"/>
                      </a:endParaRPr>
                    </a:p>
                  </a:txBody>
                  <a:tcPr marL="0" marR="0" marT="0" marB="0" anchor="ctr"/>
                </a:tc>
              </a:tr>
              <a:tr h="85750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 Roman" pitchFamily="2" charset="0"/>
                        </a:rPr>
                        <a:t>Социальная информатика</a:t>
                      </a:r>
                      <a:endParaRPr lang="ru-RU" sz="1600" dirty="0">
                        <a:effectLst/>
                        <a:latin typeface="Time Roman" pitchFamily="2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73050" algn="l"/>
                        </a:tabLst>
                      </a:pPr>
                      <a:r>
                        <a:rPr lang="ru-RU" sz="1600" dirty="0" smtClean="0">
                          <a:effectLst/>
                          <a:latin typeface="Time Roman" pitchFamily="2" charset="0"/>
                        </a:rPr>
                        <a:t>Информационное </a:t>
                      </a:r>
                      <a:r>
                        <a:rPr lang="ru-RU" sz="1600" dirty="0">
                          <a:effectLst/>
                          <a:latin typeface="Time Roman" pitchFamily="2" charset="0"/>
                        </a:rPr>
                        <a:t>общество – закономерности и проблемы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73050" algn="l"/>
                        </a:tabLst>
                      </a:pPr>
                      <a:r>
                        <a:rPr lang="ru-RU" sz="1600" dirty="0" smtClean="0">
                          <a:effectLst/>
                          <a:latin typeface="Time Roman" pitchFamily="2" charset="0"/>
                        </a:rPr>
                        <a:t>Информационная </a:t>
                      </a:r>
                      <a:r>
                        <a:rPr lang="ru-RU" sz="1600" dirty="0">
                          <a:effectLst/>
                          <a:latin typeface="Time Roman" pitchFamily="2" charset="0"/>
                        </a:rPr>
                        <a:t>безопасность</a:t>
                      </a:r>
                      <a:endParaRPr lang="ru-RU" sz="1600" dirty="0">
                        <a:effectLst/>
                        <a:latin typeface="Time Roman" pitchFamily="2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1025" name="Picture 1" descr="D:\ADMIN\Мои рисунки\Картинки ПК\0_6f475_cc87135d_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826" y="52292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73169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термины</a:t>
            </a:r>
          </a:p>
        </p:txBody>
      </p:sp>
      <p:pic>
        <p:nvPicPr>
          <p:cNvPr id="17410" name="Picture 2" descr="D:\ADMIN\Мои рисунки\Картинки ПК\0_6f467_63833285_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28800"/>
            <a:ext cx="3914502" cy="391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Информационные ресурсы </a:t>
            </a:r>
            <a:r>
              <a:rPr lang="ru-RU" dirty="0"/>
              <a:t>— различные формализованные знания (теории, идеи, изобретения), данные (в том числе документы), технологии и средства их сбора, обработки, анализа, интерпретации и применения, а также обмена между источниками и потребителями информации.</a:t>
            </a:r>
          </a:p>
          <a:p>
            <a:r>
              <a:rPr lang="ru-RU" b="1" dirty="0" smtClean="0"/>
              <a:t>Информационный </a:t>
            </a:r>
            <a:r>
              <a:rPr lang="ru-RU" b="1" dirty="0"/>
              <a:t>процесс </a:t>
            </a:r>
            <a:r>
              <a:rPr lang="ru-RU" dirty="0"/>
              <a:t>— последовательность действий (операций) по сбору, передаче, обработке, анализу, выделению и использованию с различной целью информации (и/или её носителей) в ходе функционирования и взаимодействия материальных объектов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55140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ADMIN\Мои рисунки\Картинки ПК\0_6f467_63833285_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28800"/>
            <a:ext cx="3914502" cy="391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термины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ru-RU" b="1" dirty="0"/>
              <a:t>Информационная </a:t>
            </a:r>
            <a:r>
              <a:rPr lang="ru-RU" b="1" dirty="0" smtClean="0"/>
              <a:t>технология </a:t>
            </a:r>
            <a:r>
              <a:rPr lang="ru-RU" dirty="0" smtClean="0"/>
              <a:t>- совокупность </a:t>
            </a:r>
            <a:r>
              <a:rPr lang="ru-RU" dirty="0"/>
              <a:t>научных дисциплин, занимающихся изучением, созданием и применением методов, </a:t>
            </a:r>
            <a:r>
              <a:rPr lang="ru-RU" dirty="0" smtClean="0"/>
              <a:t>способов используемых </a:t>
            </a:r>
            <a:r>
              <a:rPr lang="ru-RU" dirty="0"/>
              <a:t>для получения новой </a:t>
            </a:r>
            <a:r>
              <a:rPr lang="ru-RU" dirty="0" smtClean="0"/>
              <a:t>информации, </a:t>
            </a:r>
            <a:r>
              <a:rPr lang="ru-RU" dirty="0"/>
              <a:t>сбора, обработки, </a:t>
            </a:r>
            <a:r>
              <a:rPr lang="ru-RU" dirty="0" smtClean="0"/>
              <a:t>анализа и т.д.</a:t>
            </a:r>
          </a:p>
          <a:p>
            <a:pPr>
              <a:buFont typeface="Courier New" pitchFamily="49" charset="0"/>
              <a:buChar char="o"/>
            </a:pPr>
            <a:r>
              <a:rPr lang="ru-RU" b="1" dirty="0"/>
              <a:t>Информационный технологический процесс </a:t>
            </a:r>
            <a:r>
              <a:rPr lang="ru-RU" dirty="0"/>
              <a:t>— компонент информационной технологии как практического инструмента рецептурной деятельности, часть производственного процесса, состоящая из последовательности согласованных технологических операций, связанных со сбором и обработкой &lt;данных&gt; как носителей информации, выделением из них необходимых сведений, новостей, знаний, их накоплением, анализом, интерпретацией и применением.</a:t>
            </a:r>
          </a:p>
          <a:p>
            <a:pPr>
              <a:buFont typeface="Courier New" pitchFamily="49" charset="0"/>
              <a:buChar char="o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86200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ADMIN\Мои рисунки\Картинки ПК\1298869811_golden_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58" b="99474" l="36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8601"/>
            <a:ext cx="2448272" cy="26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Информация не существует сама по себе, она проявляется в информационных процессах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Информация и информатика неразрывно связаны между собой.</a:t>
            </a:r>
          </a:p>
          <a:p>
            <a:r>
              <a:rPr lang="ru-RU" dirty="0"/>
              <a:t>Информационные процессы происходят:</a:t>
            </a:r>
            <a:br>
              <a:rPr lang="ru-RU" dirty="0"/>
            </a:br>
            <a:r>
              <a:rPr lang="ru-RU" dirty="0"/>
              <a:t>в обществе, в живой природе, в </a:t>
            </a:r>
            <a:r>
              <a:rPr lang="ru-RU" dirty="0" smtClean="0"/>
              <a:t>технике и </a:t>
            </a:r>
            <a:r>
              <a:rPr lang="ru-RU" dirty="0" err="1" smtClean="0"/>
              <a:t>тд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76" y="3979819"/>
            <a:ext cx="2158826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 descr="D:\ADMIN\Мои рисунки\Картинки ПК\goldbarusbdrive_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4402" y="4403599"/>
            <a:ext cx="2459038" cy="18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98539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ADMIN\Мои рисунки\Картинки ПК\picture-24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0912"/>
            <a:ext cx="6344473" cy="634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2576" y="-27384"/>
            <a:ext cx="10116616" cy="151216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 Roman" pitchFamily="2" charset="0"/>
              </a:rPr>
              <a:t>«Кто </a:t>
            </a:r>
            <a:r>
              <a:rPr lang="ru-RU" sz="2800" dirty="0">
                <a:latin typeface="Time Roman" pitchFamily="2" charset="0"/>
              </a:rPr>
              <a:t>владеет </a:t>
            </a:r>
            <a:r>
              <a:rPr lang="ru-RU" sz="2800" b="1" dirty="0">
                <a:latin typeface="Time Roman" pitchFamily="2" charset="0"/>
              </a:rPr>
              <a:t>информацией</a:t>
            </a:r>
            <a:r>
              <a:rPr lang="ru-RU" sz="2800" dirty="0">
                <a:latin typeface="Time Roman" pitchFamily="2" charset="0"/>
              </a:rPr>
              <a:t> </a:t>
            </a:r>
            <a:r>
              <a:rPr lang="ru-RU" sz="2800" dirty="0" smtClean="0">
                <a:latin typeface="Time Roman" pitchFamily="2" charset="0"/>
              </a:rPr>
              <a:t>— тот </a:t>
            </a:r>
            <a:r>
              <a:rPr lang="ru-RU" sz="2800" dirty="0">
                <a:latin typeface="Time Roman" pitchFamily="2" charset="0"/>
              </a:rPr>
              <a:t>владеет </a:t>
            </a:r>
            <a:r>
              <a:rPr lang="ru-RU" sz="2800" b="1" dirty="0" smtClean="0">
                <a:latin typeface="Time Roman" pitchFamily="2" charset="0"/>
              </a:rPr>
              <a:t>миром</a:t>
            </a:r>
            <a:r>
              <a:rPr lang="ru-RU" sz="2800" dirty="0" smtClean="0">
                <a:latin typeface="Time Roman" pitchFamily="2" charset="0"/>
              </a:rPr>
              <a:t>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              </a:t>
            </a:r>
            <a:r>
              <a:rPr lang="ru-RU" sz="2000" dirty="0" smtClean="0"/>
              <a:t>Майер </a:t>
            </a:r>
            <a:r>
              <a:rPr lang="ru-RU" sz="2000" dirty="0"/>
              <a:t>Ротшильд</a:t>
            </a:r>
          </a:p>
        </p:txBody>
      </p:sp>
    </p:spTree>
    <p:extLst>
      <p:ext uri="{BB962C8B-B14F-4D97-AF65-F5344CB8AC3E}">
        <p14:creationId xmlns:p14="http://schemas.microsoft.com/office/powerpoint/2010/main" xmlns="" val="40541073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Информатика – наука об информации</a:t>
            </a:r>
          </a:p>
        </p:txBody>
      </p:sp>
      <p:pic>
        <p:nvPicPr>
          <p:cNvPr id="5123" name="Picture 3" descr="D:\ADMIN\Мои рисунки\Картинки ПК\d187d0b8d181d182d0b0d18f-d0b8d0bdd184d0bed180d0bcd0b0d186d0b8d18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381" b="92381" l="4476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77072"/>
            <a:ext cx="640871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467600" cy="4873752"/>
          </a:xfrm>
        </p:spPr>
        <p:txBody>
          <a:bodyPr/>
          <a:lstStyle/>
          <a:p>
            <a:r>
              <a:rPr lang="ru-RU" dirty="0"/>
              <a:t>– это наука о структуре и свойствах информации, способах сбора, обработки и передачи информации  </a:t>
            </a:r>
          </a:p>
          <a:p>
            <a:pPr marL="0" indent="0">
              <a:buNone/>
            </a:pPr>
            <a:r>
              <a:rPr lang="ru-RU" dirty="0"/>
              <a:t>или</a:t>
            </a:r>
          </a:p>
          <a:p>
            <a:r>
              <a:rPr lang="ru-RU" dirty="0"/>
              <a:t>– информатика, изучает технологию сбора, хранения и переработки информации, а компьютер основной инструмент в этой технологии.</a:t>
            </a:r>
          </a:p>
        </p:txBody>
      </p:sp>
    </p:spTree>
    <p:extLst>
      <p:ext uri="{BB962C8B-B14F-4D97-AF65-F5344CB8AC3E}">
        <p14:creationId xmlns:p14="http://schemas.microsoft.com/office/powerpoint/2010/main" xmlns="" val="38999489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D:\ADMIN\Мои рисунки\Картинки ПК\4071573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7624" y="3312876"/>
            <a:ext cx="7520364" cy="354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7467600" cy="173305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Информация в </a:t>
            </a:r>
            <a:r>
              <a:rPr lang="ru-RU" dirty="0"/>
              <a:t>различных отраслях человеческой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быту информацией называют любые данные, сведения, знания, которые кого-либо интересуют. Например, сообщение о каких-либо событиях, о чьей-либо деятельности и т.п.;</a:t>
            </a:r>
          </a:p>
          <a:p>
            <a:r>
              <a:rPr lang="ru-RU" dirty="0" smtClean="0"/>
              <a:t>в </a:t>
            </a:r>
            <a:r>
              <a:rPr lang="ru-RU" dirty="0"/>
              <a:t>технике под информацией понимают сообщения, передаваемые в форме знаков или сигналов (в этом случае есть источник сообщений, получатель (приемник) сообщений, канал связи</a:t>
            </a:r>
            <a:r>
              <a:rPr lang="ru-RU" dirty="0" smtClean="0"/>
              <a:t>);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13342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:\ADMIN\Мои рисунки\Картинки ПК\4071573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7624" y="3340260"/>
            <a:ext cx="7520364" cy="354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7467600" cy="173305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Информация в </a:t>
            </a:r>
            <a:r>
              <a:rPr lang="ru-RU" dirty="0"/>
              <a:t>различных отраслях человеческой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кибернетике под информацией понимают ту часть знаний, которая используется для ориентирования, активного действия, управления, т.е. в целях сохранения, совершенствования, развития системы;</a:t>
            </a:r>
          </a:p>
          <a:p>
            <a:r>
              <a:rPr lang="ru-RU" dirty="0" smtClean="0"/>
              <a:t>в </a:t>
            </a:r>
            <a:r>
              <a:rPr lang="ru-RU" dirty="0"/>
              <a:t>теории информации под информацией понимают сведения об объектах и явлениях окружающей среды, их параметрах, свойствах и состоянии, которые уменьшают имеющуюся о них степень неопределенности, неполноты знаний.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19785108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1654284" y="620688"/>
            <a:ext cx="6337300" cy="10080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990000"/>
                </a:solidFill>
              </a:rPr>
              <a:t>Схема передачи информации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990000"/>
                </a:solidFill>
              </a:rPr>
              <a:t>по техническим каналам связи:</a:t>
            </a:r>
          </a:p>
        </p:txBody>
      </p:sp>
      <p:pic>
        <p:nvPicPr>
          <p:cNvPr id="7172" name="Picture 4" descr="D:\ADMIN\Мои рисунки\Картинки ПК\images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44456"/>
            <a:ext cx="7237412" cy="256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ADMIN\Мои рисунки\Картинки ПК\zCEnv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1" y="4149080"/>
            <a:ext cx="633670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56086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ADMIN\Мои рисунки\Картинки ПК\0_6f3f3_b8f203ec_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8880"/>
            <a:ext cx="4608512" cy="449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7467600" cy="173305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Информация –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/>
          </a:bodyPr>
          <a:lstStyle/>
          <a:p>
            <a:r>
              <a:rPr lang="ru-RU" dirty="0"/>
              <a:t>Информация – это отражение внешнего мира с помощью знаков или сигналов.</a:t>
            </a:r>
          </a:p>
        </p:txBody>
      </p:sp>
    </p:spTree>
    <p:extLst>
      <p:ext uri="{BB962C8B-B14F-4D97-AF65-F5344CB8AC3E}">
        <p14:creationId xmlns:p14="http://schemas.microsoft.com/office/powerpoint/2010/main" xmlns="" val="2789615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ADMIN\Мои рисунки\Картинки ПК\images (3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5927" y="5343525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7467600" cy="173305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Свойства информации (материальный ресурс)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полнота</a:t>
            </a:r>
            <a:r>
              <a:rPr lang="ru-RU" dirty="0" smtClean="0"/>
              <a:t> — свойство информации исчерпывающе (для данного потребителя) характеризовать отображаемый объект или процесс;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актуальность</a:t>
            </a:r>
            <a:r>
              <a:rPr lang="ru-RU" dirty="0" smtClean="0"/>
              <a:t>— способность информации соответствовать нуждам потребителя в нужный момент времени;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достоверность</a:t>
            </a:r>
            <a:r>
              <a:rPr lang="ru-RU" dirty="0" smtClean="0"/>
              <a:t> — свойство информации не иметь скрытых ошибок. Достоверная информация со временем может стать недостоверной, если устареет и перестанет отражать истинное положение дел;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16131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ADMIN\Мои рисунки\Картинки ПК\images (3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5927" y="5343525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ru-RU" b="1" dirty="0" smtClean="0"/>
              <a:t>доступность</a:t>
            </a:r>
            <a:r>
              <a:rPr lang="ru-RU" dirty="0" smtClean="0"/>
              <a:t> </a:t>
            </a:r>
            <a:r>
              <a:rPr lang="ru-RU" dirty="0"/>
              <a:t>— свойство информации, характеризующее возможность ее получения данным потребителем;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ru-RU" b="1" dirty="0" smtClean="0"/>
              <a:t>релевантность</a:t>
            </a:r>
            <a:r>
              <a:rPr lang="ru-RU" dirty="0" smtClean="0"/>
              <a:t> </a:t>
            </a:r>
            <a:r>
              <a:rPr lang="ru-RU" dirty="0"/>
              <a:t>— способность информации соответствовать нуждам (запросам) потребителя;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ru-RU" b="1" dirty="0" smtClean="0"/>
              <a:t>защищенность</a:t>
            </a:r>
            <a:r>
              <a:rPr lang="ru-RU" dirty="0" smtClean="0"/>
              <a:t> </a:t>
            </a:r>
            <a:r>
              <a:rPr lang="ru-RU" dirty="0"/>
              <a:t>— свойство, характеризующее невозможность несанкционированного использования или изменения информации;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ru-RU" b="1" dirty="0" smtClean="0"/>
              <a:t>эргономичность</a:t>
            </a:r>
            <a:r>
              <a:rPr lang="ru-RU" dirty="0" smtClean="0"/>
              <a:t> </a:t>
            </a:r>
            <a:r>
              <a:rPr lang="ru-RU" dirty="0"/>
              <a:t>— свойство, характеризующее удобство формы или объема информации с точки зрения данного потребителя.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-163016"/>
            <a:ext cx="7467600" cy="173305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Свойства информации (материальный ресурс)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85015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1216</Words>
  <Application>Microsoft Office PowerPoint</Application>
  <PresentationFormat>Экран (4:3)</PresentationFormat>
  <Paragraphs>145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Эркер</vt:lpstr>
      <vt:lpstr>Лекция №1  Информатика и информация.</vt:lpstr>
      <vt:lpstr>Информация</vt:lpstr>
      <vt:lpstr>Информатика – наука об информации</vt:lpstr>
      <vt:lpstr>Информация в различных отраслях человеческой деятельности</vt:lpstr>
      <vt:lpstr>Информация в различных отраслях человеческой деятельности</vt:lpstr>
      <vt:lpstr>Слайд 6</vt:lpstr>
      <vt:lpstr>Информация – </vt:lpstr>
      <vt:lpstr>Свойства информации (материальный ресурс)</vt:lpstr>
      <vt:lpstr>Слайд 9</vt:lpstr>
      <vt:lpstr>свойства информации (информационный ресурс)</vt:lpstr>
      <vt:lpstr>Носители информации:</vt:lpstr>
      <vt:lpstr>Кодирование информации</vt:lpstr>
      <vt:lpstr>Двоичная система</vt:lpstr>
      <vt:lpstr>Биты и байты</vt:lpstr>
      <vt:lpstr>Единицы измерения объема информации.</vt:lpstr>
      <vt:lpstr>Передача информации:</vt:lpstr>
      <vt:lpstr>Классификация информации</vt:lpstr>
      <vt:lpstr>Классификация информации</vt:lpstr>
      <vt:lpstr>Классификация информации</vt:lpstr>
      <vt:lpstr>Основные понятия информатики</vt:lpstr>
      <vt:lpstr>Информатика</vt:lpstr>
      <vt:lpstr>Структура информатики</vt:lpstr>
      <vt:lpstr>Структура информатики</vt:lpstr>
      <vt:lpstr>Основные термины</vt:lpstr>
      <vt:lpstr>Основные термины</vt:lpstr>
      <vt:lpstr>Вывод:</vt:lpstr>
      <vt:lpstr>«Кто владеет информацией — тот владеет миром»                                                                 Майер Ротшильд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№1  Информатика и информация.</dc:title>
  <dc:creator>Александр</dc:creator>
  <cp:lastModifiedBy>Ёля</cp:lastModifiedBy>
  <cp:revision>32</cp:revision>
  <dcterms:created xsi:type="dcterms:W3CDTF">2013-08-23T00:16:07Z</dcterms:created>
  <dcterms:modified xsi:type="dcterms:W3CDTF">2014-05-21T13:55:43Z</dcterms:modified>
</cp:coreProperties>
</file>