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34" r:id="rId3"/>
    <p:sldId id="257" r:id="rId4"/>
    <p:sldId id="258" r:id="rId5"/>
    <p:sldId id="326" r:id="rId6"/>
    <p:sldId id="259" r:id="rId7"/>
    <p:sldId id="327" r:id="rId8"/>
    <p:sldId id="270" r:id="rId9"/>
    <p:sldId id="328" r:id="rId10"/>
    <p:sldId id="269" r:id="rId11"/>
    <p:sldId id="324" r:id="rId12"/>
    <p:sldId id="261" r:id="rId13"/>
    <p:sldId id="264" r:id="rId14"/>
    <p:sldId id="262" r:id="rId15"/>
    <p:sldId id="307" r:id="rId16"/>
    <p:sldId id="329" r:id="rId17"/>
    <p:sldId id="330" r:id="rId18"/>
    <p:sldId id="310" r:id="rId19"/>
    <p:sldId id="318" r:id="rId20"/>
    <p:sldId id="316" r:id="rId21"/>
    <p:sldId id="331" r:id="rId22"/>
    <p:sldId id="317" r:id="rId23"/>
    <p:sldId id="311" r:id="rId24"/>
    <p:sldId id="332" r:id="rId25"/>
    <p:sldId id="322" r:id="rId26"/>
    <p:sldId id="303" r:id="rId27"/>
    <p:sldId id="325" r:id="rId28"/>
    <p:sldId id="321" r:id="rId29"/>
    <p:sldId id="26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000066"/>
    <a:srgbClr val="660033"/>
    <a:srgbClr val="660066"/>
    <a:srgbClr val="003300"/>
    <a:srgbClr val="000000"/>
    <a:srgbClr val="8E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31.10.2017</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31.10.2017</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31.10.2017</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31.10.2017</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31.10.2017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31.10.2017</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268760"/>
            <a:ext cx="8964488" cy="1728192"/>
          </a:xfrm>
        </p:spPr>
        <p:txBody>
          <a:bodyPr>
            <a:normAutofit/>
          </a:bodyPr>
          <a:lstStyle/>
          <a:p>
            <a:r>
              <a:rPr lang="en-US" sz="4000" dirty="0" smtClean="0">
                <a:solidFill>
                  <a:srgbClr val="002060"/>
                </a:solidFill>
                <a:latin typeface="Times New Roman" pitchFamily="18" charset="0"/>
                <a:cs typeface="Times New Roman" pitchFamily="18" charset="0"/>
              </a:rPr>
              <a:t/>
            </a:r>
            <a:br>
              <a:rPr lang="en-US" sz="4000" dirty="0" smtClean="0">
                <a:solidFill>
                  <a:srgbClr val="002060"/>
                </a:solidFill>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   </a:t>
            </a:r>
            <a:r>
              <a:rPr lang="ru-RU" sz="4000"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Human anatomy</a:t>
            </a:r>
            <a:r>
              <a:rPr lang="ru-RU" sz="2800" dirty="0" smtClean="0">
                <a:solidFill>
                  <a:srgbClr val="002060"/>
                </a:solidFill>
                <a:latin typeface="Times New Roman" pitchFamily="18" charset="0"/>
                <a:cs typeface="Times New Roman" pitchFamily="18" charset="0"/>
              </a:rPr>
              <a:t>.</a:t>
            </a:r>
            <a:br>
              <a:rPr lang="ru-RU" sz="2800" dirty="0" smtClean="0">
                <a:solidFill>
                  <a:srgbClr val="002060"/>
                </a:solidFill>
                <a:latin typeface="Times New Roman" pitchFamily="18" charset="0"/>
                <a:cs typeface="Times New Roman" pitchFamily="18" charset="0"/>
              </a:rPr>
            </a:br>
            <a:r>
              <a:rPr lang="en-US" sz="2800" dirty="0" smtClean="0">
                <a:solidFill>
                  <a:srgbClr val="002060"/>
                </a:solidFill>
                <a:latin typeface="Times New Roman" pitchFamily="18" charset="0"/>
                <a:cs typeface="Times New Roman" pitchFamily="18" charset="0"/>
              </a:rPr>
              <a:t>     The noun. The plural forms</a:t>
            </a:r>
            <a:r>
              <a:rPr lang="ru-RU" sz="2800"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of the noun</a:t>
            </a:r>
            <a:r>
              <a:rPr lang="ru-RU" sz="2800" dirty="0" smtClean="0">
                <a:solidFill>
                  <a:srgbClr val="002060"/>
                </a:solidFill>
                <a:latin typeface="Times New Roman" pitchFamily="18" charset="0"/>
                <a:cs typeface="Times New Roman" pitchFamily="18" charset="0"/>
              </a:rPr>
              <a:t>.</a:t>
            </a:r>
            <a:r>
              <a:rPr lang="en-US" sz="2800" dirty="0" smtClean="0">
                <a:solidFill>
                  <a:srgbClr val="002060"/>
                </a:solidFill>
                <a:latin typeface="Times New Roman" pitchFamily="18" charset="0"/>
                <a:cs typeface="Times New Roman" pitchFamily="18" charset="0"/>
              </a:rPr>
              <a:t> </a:t>
            </a:r>
            <a:endParaRPr lang="ru-RU" sz="2800" dirty="0">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548680"/>
            <a:ext cx="4680520" cy="2520280"/>
          </a:xfrm>
        </p:spPr>
        <p:txBody>
          <a:bodyPr>
            <a:noAutofit/>
          </a:bodyPr>
          <a:lstStyle/>
          <a:p>
            <a:r>
              <a:rPr lang="ru-RU" sz="2000" b="0" dirty="0" smtClean="0">
                <a:solidFill>
                  <a:srgbClr val="002060"/>
                </a:solidFill>
                <a:effectLst/>
                <a:latin typeface="Times New Roman" pitchFamily="18" charset="0"/>
                <a:cs typeface="Times New Roman" pitchFamily="18" charset="0"/>
              </a:rPr>
              <a:t>    </a:t>
            </a:r>
            <a:r>
              <a:rPr lang="en-US" sz="2000" b="0" dirty="0" smtClean="0">
                <a:solidFill>
                  <a:srgbClr val="002060"/>
                </a:solidFill>
                <a:effectLst/>
                <a:latin typeface="Times New Roman" pitchFamily="18" charset="0"/>
                <a:cs typeface="Times New Roman" pitchFamily="18" charset="0"/>
              </a:rPr>
              <a:t>The  upper  extremity  is  connected  with  the  chest  by  the  shoulder.  Each  arm  consists of  the  upper  arm,  forearm,  elbow,  wrist  and  hand.  We  have  four  fingers  and  a  thumb on each hand. </a:t>
            </a:r>
            <a:r>
              <a:rPr lang="en-US" sz="2400" dirty="0" smtClean="0">
                <a:solidFill>
                  <a:srgbClr val="002060"/>
                </a:solidFill>
                <a:effectLst/>
                <a:latin typeface="Times New Roman" pitchFamily="18" charset="0"/>
                <a:cs typeface="Times New Roman" pitchFamily="18" charset="0"/>
              </a:rPr>
              <a:t/>
            </a:r>
            <a:br>
              <a:rPr lang="en-US" sz="2400" dirty="0" smtClean="0">
                <a:solidFill>
                  <a:srgbClr val="002060"/>
                </a:solidFill>
                <a:effectLst/>
                <a:latin typeface="Times New Roman" pitchFamily="18" charset="0"/>
                <a:cs typeface="Times New Roman" pitchFamily="18" charset="0"/>
              </a:rPr>
            </a:br>
            <a:endParaRPr lang="ru-RU" sz="2400" dirty="0">
              <a:effectLst/>
              <a:latin typeface="Times New Roman" pitchFamily="18" charset="0"/>
              <a:cs typeface="Times New Roman" pitchFamily="18" charset="0"/>
            </a:endParaRPr>
          </a:p>
        </p:txBody>
      </p:sp>
      <p:pic>
        <p:nvPicPr>
          <p:cNvPr id="4098" name="Picture 2" descr="C:\Users\Администратор\Pictures\arm_hand_pain.jpg"/>
          <p:cNvPicPr>
            <a:picLocks noGrp="1" noChangeAspect="1" noChangeArrowheads="1"/>
          </p:cNvPicPr>
          <p:nvPr>
            <p:ph idx="1"/>
          </p:nvPr>
        </p:nvPicPr>
        <p:blipFill>
          <a:blip r:embed="rId2" cstate="print"/>
          <a:srcRect/>
          <a:stretch>
            <a:fillRect/>
          </a:stretch>
        </p:blipFill>
        <p:spPr bwMode="auto">
          <a:xfrm>
            <a:off x="4860032" y="332656"/>
            <a:ext cx="3888432" cy="3384376"/>
          </a:xfrm>
          <a:prstGeom prst="rect">
            <a:avLst/>
          </a:prstGeom>
          <a:noFill/>
        </p:spPr>
      </p:pic>
      <p:pic>
        <p:nvPicPr>
          <p:cNvPr id="4099" name="Picture 3" descr="C:\Users\Администратор\Pictures\parts-of-the-body-7-638.jpg"/>
          <p:cNvPicPr>
            <a:picLocks noChangeAspect="1" noChangeArrowheads="1"/>
          </p:cNvPicPr>
          <p:nvPr/>
        </p:nvPicPr>
        <p:blipFill>
          <a:blip r:embed="rId3" cstate="print"/>
          <a:srcRect/>
          <a:stretch>
            <a:fillRect/>
          </a:stretch>
        </p:blipFill>
        <p:spPr bwMode="auto">
          <a:xfrm>
            <a:off x="251520" y="2924944"/>
            <a:ext cx="4032448" cy="3528392"/>
          </a:xfrm>
          <a:prstGeom prst="rect">
            <a:avLst/>
          </a:prstGeom>
          <a:noFill/>
        </p:spPr>
      </p:pic>
      <p:sp>
        <p:nvSpPr>
          <p:cNvPr id="6" name="Прямоугольник 5"/>
          <p:cNvSpPr/>
          <p:nvPr/>
        </p:nvSpPr>
        <p:spPr>
          <a:xfrm>
            <a:off x="4427984" y="4005064"/>
            <a:ext cx="3600400" cy="2308324"/>
          </a:xfrm>
          <a:prstGeom prst="rect">
            <a:avLst/>
          </a:prstGeom>
        </p:spPr>
        <p:txBody>
          <a:bodyPr wrap="square">
            <a:spAutoFit/>
          </a:bodyPr>
          <a:lstStyle/>
          <a:p>
            <a:r>
              <a:rPr lang="ru-RU" sz="2400"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The  lower  extremity  (the  leg)  consists  of  the  hip  (the  thigh),  knee,  calf,  ankle  and foot. </a:t>
            </a:r>
            <a:br>
              <a:rPr lang="en-US"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The body</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is covered by</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the skin.</a:t>
            </a:r>
            <a:r>
              <a:rPr lang="en-US" sz="2400" b="1" dirty="0" smtClean="0">
                <a:latin typeface="Times New Roman" pitchFamily="18" charset="0"/>
                <a:cs typeface="Times New Roman" pitchFamily="18" charset="0"/>
              </a:rPr>
              <a:t> </a:t>
            </a:r>
            <a:endParaRPr lang="ru-RU"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6672"/>
            <a:ext cx="8229600" cy="5976664"/>
          </a:xfrm>
        </p:spPr>
        <p:txBody>
          <a:bodyPr>
            <a:normAutofit fontScale="77500" lnSpcReduction="20000"/>
          </a:bodyPr>
          <a:lstStyle/>
          <a:p>
            <a:r>
              <a:rPr lang="ru-RU" b="1" i="1" dirty="0" smtClean="0">
                <a:solidFill>
                  <a:srgbClr val="0000CC"/>
                </a:solidFill>
                <a:latin typeface="Times New Roman" pitchFamily="18" charset="0"/>
                <a:cs typeface="Times New Roman" pitchFamily="18" charset="0"/>
              </a:rPr>
              <a:t>Найдите в тексте эквиваленты следующих слов и словосочетаний.</a:t>
            </a:r>
          </a:p>
          <a:p>
            <a:r>
              <a:rPr lang="ru-RU" b="1" i="1" dirty="0" smtClean="0">
                <a:solidFill>
                  <a:srgbClr val="000066"/>
                </a:solidFill>
                <a:latin typeface="Times New Roman" pitchFamily="18" charset="0"/>
                <a:cs typeface="Times New Roman" pitchFamily="18" charset="0"/>
              </a:rPr>
              <a:t>- защищает органы от повреждений;</a:t>
            </a:r>
          </a:p>
          <a:p>
            <a:r>
              <a:rPr lang="ru-RU" b="1" i="1" dirty="0" smtClean="0">
                <a:solidFill>
                  <a:srgbClr val="000066"/>
                </a:solidFill>
                <a:latin typeface="Times New Roman" pitchFamily="18" charset="0"/>
                <a:cs typeface="Times New Roman" pitchFamily="18" charset="0"/>
              </a:rPr>
              <a:t>- верхняя часть туловища;</a:t>
            </a:r>
          </a:p>
          <a:p>
            <a:r>
              <a:rPr lang="ru-RU" b="1" i="1" dirty="0" smtClean="0">
                <a:solidFill>
                  <a:srgbClr val="000066"/>
                </a:solidFill>
                <a:latin typeface="Times New Roman" pitchFamily="18" charset="0"/>
                <a:cs typeface="Times New Roman" pitchFamily="18" charset="0"/>
              </a:rPr>
              <a:t>- верхние конечности – руки; </a:t>
            </a:r>
            <a:endParaRPr lang="en-US" b="1" i="1" dirty="0" smtClean="0">
              <a:solidFill>
                <a:srgbClr val="000066"/>
              </a:solidFill>
              <a:latin typeface="Times New Roman" pitchFamily="18" charset="0"/>
              <a:cs typeface="Times New Roman" pitchFamily="18" charset="0"/>
            </a:endParaRPr>
          </a:p>
          <a:p>
            <a:r>
              <a:rPr lang="en-US"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нижние конечности – ноги;</a:t>
            </a:r>
          </a:p>
          <a:p>
            <a:r>
              <a:rPr lang="ru-RU" b="1" i="1" dirty="0" smtClean="0">
                <a:solidFill>
                  <a:srgbClr val="000066"/>
                </a:solidFill>
                <a:latin typeface="Times New Roman" pitchFamily="18" charset="0"/>
                <a:cs typeface="Times New Roman" pitchFamily="18" charset="0"/>
              </a:rPr>
              <a:t>- легкие, сердце, пищевод – основные органы в </a:t>
            </a:r>
            <a:r>
              <a:rPr lang="en-US" b="1" i="1" dirty="0" smtClean="0">
                <a:solidFill>
                  <a:srgbClr val="000066"/>
                </a:solidFill>
                <a:latin typeface="Times New Roman" pitchFamily="18" charset="0"/>
                <a:cs typeface="Times New Roman" pitchFamily="18" charset="0"/>
              </a:rPr>
              <a:t>  </a:t>
            </a:r>
          </a:p>
          <a:p>
            <a:pPr>
              <a:buNone/>
            </a:pPr>
            <a:r>
              <a:rPr lang="en-US"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грудной клетки;</a:t>
            </a:r>
          </a:p>
          <a:p>
            <a:r>
              <a:rPr lang="ru-RU" b="1" i="1" dirty="0" smtClean="0">
                <a:solidFill>
                  <a:srgbClr val="000066"/>
                </a:solidFill>
                <a:latin typeface="Times New Roman" pitchFamily="18" charset="0"/>
                <a:cs typeface="Times New Roman" pitchFamily="18" charset="0"/>
              </a:rPr>
              <a:t>- печень, селезенка, желудок, почки, желчный </a:t>
            </a:r>
            <a:r>
              <a:rPr lang="en-US" b="1" i="1" dirty="0" smtClean="0">
                <a:solidFill>
                  <a:srgbClr val="000066"/>
                </a:solidFill>
                <a:latin typeface="Times New Roman" pitchFamily="18" charset="0"/>
                <a:cs typeface="Times New Roman" pitchFamily="18" charset="0"/>
              </a:rPr>
              <a:t> </a:t>
            </a:r>
          </a:p>
          <a:p>
            <a:pPr>
              <a:buNone/>
            </a:pPr>
            <a:r>
              <a:rPr lang="en-US"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пузырь, кишечник,</a:t>
            </a:r>
            <a:r>
              <a:rPr lang="en-US"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мочевой пузырь – основные </a:t>
            </a:r>
            <a:r>
              <a:rPr lang="en-US" b="1" i="1" dirty="0" smtClean="0">
                <a:solidFill>
                  <a:srgbClr val="000066"/>
                </a:solidFill>
                <a:latin typeface="Times New Roman" pitchFamily="18" charset="0"/>
                <a:cs typeface="Times New Roman" pitchFamily="18" charset="0"/>
              </a:rPr>
              <a:t>  </a:t>
            </a:r>
          </a:p>
          <a:p>
            <a:pPr>
              <a:buNone/>
            </a:pPr>
            <a:r>
              <a:rPr lang="en-US"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органы в абдоминальной полости;</a:t>
            </a:r>
          </a:p>
          <a:p>
            <a:r>
              <a:rPr lang="ru-RU" b="1" i="1" dirty="0" smtClean="0">
                <a:solidFill>
                  <a:srgbClr val="000066"/>
                </a:solidFill>
                <a:latin typeface="Times New Roman" pitchFamily="18" charset="0"/>
                <a:cs typeface="Times New Roman" pitchFamily="18" charset="0"/>
              </a:rPr>
              <a:t>- голова состоит из двух частей - черепа, лица;</a:t>
            </a:r>
          </a:p>
          <a:p>
            <a:r>
              <a:rPr lang="ru-RU" b="1" i="1" dirty="0" smtClean="0">
                <a:solidFill>
                  <a:srgbClr val="000066"/>
                </a:solidFill>
                <a:latin typeface="Times New Roman" pitchFamily="18" charset="0"/>
                <a:cs typeface="Times New Roman" pitchFamily="18" charset="0"/>
              </a:rPr>
              <a:t>- головной мозг;</a:t>
            </a:r>
          </a:p>
          <a:p>
            <a:r>
              <a:rPr lang="ru-RU" b="1" i="1" dirty="0" smtClean="0">
                <a:solidFill>
                  <a:srgbClr val="000066"/>
                </a:solidFill>
                <a:latin typeface="Times New Roman" pitchFamily="18" charset="0"/>
                <a:cs typeface="Times New Roman" pitchFamily="18" charset="0"/>
              </a:rPr>
              <a:t>- лицо состоит изо лба, глаз, щек, ушей, носа, рта, </a:t>
            </a:r>
            <a:endParaRPr lang="en-US" b="1" i="1" dirty="0" smtClean="0">
              <a:solidFill>
                <a:srgbClr val="000066"/>
              </a:solidFill>
              <a:latin typeface="Times New Roman" pitchFamily="18" charset="0"/>
              <a:cs typeface="Times New Roman" pitchFamily="18" charset="0"/>
            </a:endParaRPr>
          </a:p>
          <a:p>
            <a:pPr>
              <a:buNone/>
            </a:pPr>
            <a:r>
              <a:rPr lang="en-US" b="1" i="1" dirty="0" smtClean="0">
                <a:solidFill>
                  <a:srgbClr val="000066"/>
                </a:solidFill>
                <a:latin typeface="Times New Roman" pitchFamily="18" charset="0"/>
                <a:cs typeface="Times New Roman" pitchFamily="18" charset="0"/>
              </a:rPr>
              <a:t>     </a:t>
            </a:r>
            <a:r>
              <a:rPr lang="ru-RU" b="1" i="1" dirty="0" smtClean="0">
                <a:solidFill>
                  <a:srgbClr val="000066"/>
                </a:solidFill>
                <a:latin typeface="Times New Roman" pitchFamily="18" charset="0"/>
                <a:cs typeface="Times New Roman" pitchFamily="18" charset="0"/>
              </a:rPr>
              <a:t>подбородка;</a:t>
            </a:r>
          </a:p>
          <a:p>
            <a:r>
              <a:rPr lang="ru-RU" b="1" i="1" dirty="0" smtClean="0">
                <a:solidFill>
                  <a:srgbClr val="000066"/>
                </a:solidFill>
                <a:latin typeface="Times New Roman" pitchFamily="18" charset="0"/>
                <a:cs typeface="Times New Roman" pitchFamily="18" charset="0"/>
              </a:rPr>
              <a:t>- десны, зубы, язык, нёбо находятся во рту;</a:t>
            </a:r>
          </a:p>
          <a:p>
            <a:r>
              <a:rPr lang="ru-RU" b="1" i="1" dirty="0" smtClean="0">
                <a:solidFill>
                  <a:srgbClr val="000066"/>
                </a:solidFill>
                <a:latin typeface="Times New Roman" pitchFamily="18" charset="0"/>
                <a:cs typeface="Times New Roman" pitchFamily="18" charset="0"/>
              </a:rPr>
              <a:t>- сердце совершает 60-80 ударов в минуту;</a:t>
            </a:r>
          </a:p>
          <a:p>
            <a:r>
              <a:rPr lang="ru-RU" b="1" i="1" dirty="0" smtClean="0">
                <a:solidFill>
                  <a:srgbClr val="000066"/>
                </a:solidFill>
                <a:latin typeface="Times New Roman" pitchFamily="18" charset="0"/>
                <a:cs typeface="Times New Roman" pitchFamily="18" charset="0"/>
              </a:rPr>
              <a:t>- кости покрыты мышцами.</a:t>
            </a:r>
            <a:endParaRPr lang="ru-RU" b="1" i="1" dirty="0">
              <a:solidFill>
                <a:srgbClr val="000066"/>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476672"/>
            <a:ext cx="8496944" cy="5832648"/>
          </a:xfrm>
        </p:spPr>
        <p:txBody>
          <a:bodyPr>
            <a:normAutofit fontScale="92500" lnSpcReduction="20000"/>
          </a:bodyPr>
          <a:lstStyle/>
          <a:p>
            <a:pPr>
              <a:spcBef>
                <a:spcPts val="0"/>
              </a:spcBef>
              <a:buNone/>
            </a:pPr>
            <a:r>
              <a:rPr lang="ru-RU" sz="2000" b="1" dirty="0" smtClean="0">
                <a:solidFill>
                  <a:srgbClr val="0000CC"/>
                </a:solidFill>
                <a:latin typeface="Times New Roman" pitchFamily="18" charset="0"/>
                <a:cs typeface="Times New Roman" pitchFamily="18" charset="0"/>
              </a:rPr>
              <a:t>Закончите предложения, заменив русские слова в скобках их английскими </a:t>
            </a:r>
          </a:p>
          <a:p>
            <a:pPr>
              <a:spcBef>
                <a:spcPts val="0"/>
              </a:spcBef>
              <a:buNone/>
            </a:pPr>
            <a:r>
              <a:rPr lang="ru-RU" sz="2000" b="1" dirty="0" smtClean="0">
                <a:solidFill>
                  <a:srgbClr val="0000CC"/>
                </a:solidFill>
                <a:latin typeface="Times New Roman" pitchFamily="18" charset="0"/>
                <a:cs typeface="Times New Roman" pitchFamily="18" charset="0"/>
              </a:rPr>
              <a:t>эквивалентами. </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1.  </a:t>
            </a:r>
            <a:r>
              <a:rPr lang="en-US" sz="2400" b="1" dirty="0" smtClean="0">
                <a:solidFill>
                  <a:srgbClr val="000066"/>
                </a:solidFill>
                <a:latin typeface="Times New Roman" pitchFamily="18" charset="0"/>
                <a:cs typeface="Times New Roman" pitchFamily="18" charset="0"/>
              </a:rPr>
              <a:t>A man has four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конечностей)</a:t>
            </a:r>
            <a:r>
              <a:rPr lang="en-US" sz="2400" b="1" dirty="0" smtClean="0">
                <a:solidFill>
                  <a:srgbClr val="C00000"/>
                </a:solidFill>
                <a:latin typeface="Times New Roman" pitchFamily="18" charset="0"/>
                <a:cs typeface="Times New Roman" pitchFamily="18" charset="0"/>
              </a:rPr>
              <a:t> </a:t>
            </a:r>
            <a:r>
              <a:rPr lang="ru-RU" sz="2400" b="1" dirty="0" smtClean="0">
                <a:solidFill>
                  <a:srgbClr val="000066"/>
                </a:solidFill>
                <a:latin typeface="Times New Roman" pitchFamily="18" charset="0"/>
                <a:cs typeface="Times New Roman" pitchFamily="18" charset="0"/>
              </a:rPr>
              <a:t>……………………… </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2.</a:t>
            </a:r>
            <a:r>
              <a:rPr lang="ru-RU" sz="2400" b="1" dirty="0" smtClean="0">
                <a:solidFill>
                  <a:srgbClr val="000099"/>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(Глаза) </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are</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under the</a:t>
            </a:r>
            <a:r>
              <a:rPr lang="ru-RU" sz="2400" b="1" dirty="0" smtClean="0">
                <a:solidFill>
                  <a:srgbClr val="000066"/>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лоб) </a:t>
            </a:r>
            <a:r>
              <a:rPr lang="ru-RU" sz="2400" b="1" dirty="0" smtClean="0">
                <a:solidFill>
                  <a:srgbClr val="000066"/>
                </a:solidFill>
                <a:latin typeface="Times New Roman" pitchFamily="18" charset="0"/>
                <a:cs typeface="Times New Roman" pitchFamily="18" charset="0"/>
              </a:rPr>
              <a:t>………………</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3.</a:t>
            </a:r>
            <a:r>
              <a:rPr lang="ru-RU" sz="2400" b="1" dirty="0" smtClean="0">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(Язык) </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is the organ for speech. </a:t>
            </a:r>
          </a:p>
          <a:p>
            <a:pPr>
              <a:lnSpc>
                <a:spcPct val="150000"/>
              </a:lnSpc>
              <a:spcBef>
                <a:spcPts val="0"/>
              </a:spcBef>
              <a:buNone/>
            </a:pPr>
            <a:r>
              <a:rPr lang="en-US" sz="2400" b="1" dirty="0" smtClean="0">
                <a:solidFill>
                  <a:srgbClr val="000066"/>
                </a:solidFill>
                <a:latin typeface="Times New Roman" pitchFamily="18" charset="0"/>
                <a:cs typeface="Times New Roman" pitchFamily="18" charset="0"/>
              </a:rPr>
              <a:t>4.  The heart is in the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грудная клетка) </a:t>
            </a:r>
            <a:r>
              <a:rPr lang="ru-RU" sz="2400" b="1" dirty="0" smtClean="0">
                <a:solidFill>
                  <a:srgbClr val="000066"/>
                </a:solidFill>
                <a:latin typeface="Times New Roman" pitchFamily="18" charset="0"/>
                <a:cs typeface="Times New Roman" pitchFamily="18" charset="0"/>
              </a:rPr>
              <a:t>…………………….. </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5.  </a:t>
            </a:r>
            <a:r>
              <a:rPr lang="en-US" sz="2400" b="1" dirty="0" smtClean="0">
                <a:solidFill>
                  <a:srgbClr val="000066"/>
                </a:solidFill>
                <a:latin typeface="Times New Roman" pitchFamily="18" charset="0"/>
                <a:cs typeface="Times New Roman" pitchFamily="18" charset="0"/>
              </a:rPr>
              <a:t>We breathe with the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легкие) </a:t>
            </a:r>
            <a:r>
              <a:rPr lang="ru-RU" sz="2400" b="1" dirty="0" smtClean="0">
                <a:solidFill>
                  <a:srgbClr val="000066"/>
                </a:solidFill>
                <a:latin typeface="Times New Roman" pitchFamily="18" charset="0"/>
                <a:cs typeface="Times New Roman" pitchFamily="18" charset="0"/>
              </a:rPr>
              <a:t>……………………..</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6.  </a:t>
            </a:r>
            <a:r>
              <a:rPr lang="en-US" sz="2400" b="1" dirty="0" smtClean="0">
                <a:solidFill>
                  <a:srgbClr val="000066"/>
                </a:solidFill>
                <a:latin typeface="Times New Roman" pitchFamily="18" charset="0"/>
                <a:cs typeface="Times New Roman" pitchFamily="18" charset="0"/>
              </a:rPr>
              <a:t>The skull contains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головной мозг) </a:t>
            </a:r>
            <a:r>
              <a:rPr lang="ru-RU" sz="2400" b="1" dirty="0" smtClean="0">
                <a:solidFill>
                  <a:srgbClr val="000066"/>
                </a:solidFill>
                <a:latin typeface="Times New Roman" pitchFamily="18" charset="0"/>
                <a:cs typeface="Times New Roman" pitchFamily="18" charset="0"/>
              </a:rPr>
              <a:t>………………………</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7.  (Шея) </a:t>
            </a:r>
            <a:r>
              <a:rPr lang="en-US" sz="2400" b="1" dirty="0" smtClean="0">
                <a:solidFill>
                  <a:srgbClr val="000066"/>
                </a:solidFill>
                <a:latin typeface="Times New Roman" pitchFamily="18" charset="0"/>
                <a:cs typeface="Times New Roman" pitchFamily="18" charset="0"/>
              </a:rPr>
              <a:t>connects the</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head with</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the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туловище) </a:t>
            </a:r>
            <a:r>
              <a:rPr lang="ru-RU" sz="2400" b="1" dirty="0" smtClean="0">
                <a:solidFill>
                  <a:srgbClr val="000066"/>
                </a:solidFill>
                <a:latin typeface="Times New Roman" pitchFamily="18" charset="0"/>
                <a:cs typeface="Times New Roman" pitchFamily="18" charset="0"/>
              </a:rPr>
              <a:t>………………..</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8.  </a:t>
            </a:r>
            <a:r>
              <a:rPr lang="en-US" sz="2400" b="1" dirty="0" smtClean="0">
                <a:solidFill>
                  <a:srgbClr val="000066"/>
                </a:solidFill>
                <a:latin typeface="Times New Roman" pitchFamily="18" charset="0"/>
                <a:cs typeface="Times New Roman" pitchFamily="18" charset="0"/>
              </a:rPr>
              <a:t>The spleen is in</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the </a:t>
            </a:r>
            <a:r>
              <a:rPr lang="en-US"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брюшная полость) </a:t>
            </a:r>
            <a:r>
              <a:rPr lang="ru-RU" sz="2400" b="1" dirty="0" smtClean="0">
                <a:solidFill>
                  <a:srgbClr val="000066"/>
                </a:solidFill>
                <a:latin typeface="Times New Roman" pitchFamily="18" charset="0"/>
                <a:cs typeface="Times New Roman" pitchFamily="18" charset="0"/>
              </a:rPr>
              <a:t>………………………</a:t>
            </a:r>
          </a:p>
          <a:p>
            <a:pPr>
              <a:lnSpc>
                <a:spcPct val="150000"/>
              </a:lnSpc>
              <a:spcBef>
                <a:spcPts val="0"/>
              </a:spcBef>
              <a:buNone/>
            </a:pPr>
            <a:r>
              <a:rPr lang="ru-RU" sz="2400" b="1" dirty="0" smtClean="0">
                <a:solidFill>
                  <a:srgbClr val="000066"/>
                </a:solidFill>
                <a:latin typeface="Times New Roman" pitchFamily="18" charset="0"/>
                <a:cs typeface="Times New Roman" pitchFamily="18" charset="0"/>
              </a:rPr>
              <a:t>9.  </a:t>
            </a:r>
            <a:r>
              <a:rPr lang="ru-RU" sz="2400" b="1" dirty="0" smtClean="0">
                <a:solidFill>
                  <a:srgbClr val="C00000"/>
                </a:solidFill>
                <a:latin typeface="Times New Roman" pitchFamily="18" charset="0"/>
                <a:cs typeface="Times New Roman" pitchFamily="18" charset="0"/>
              </a:rPr>
              <a:t>(Плечо) </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connects the</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upper extremity with</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the chest. </a:t>
            </a:r>
          </a:p>
          <a:p>
            <a:pPr>
              <a:lnSpc>
                <a:spcPct val="150000"/>
              </a:lnSpc>
              <a:spcBef>
                <a:spcPts val="0"/>
              </a:spcBef>
              <a:buNone/>
            </a:pPr>
            <a:r>
              <a:rPr lang="en-US" sz="2400" b="1" dirty="0" smtClean="0">
                <a:solidFill>
                  <a:srgbClr val="000066"/>
                </a:solidFill>
                <a:latin typeface="Times New Roman" pitchFamily="18" charset="0"/>
                <a:cs typeface="Times New Roman" pitchFamily="18" charset="0"/>
              </a:rPr>
              <a:t>10.  The leg consists of the hip, thigh, knee, </a:t>
            </a:r>
            <a:endParaRPr lang="ru-RU" sz="2400" b="1" dirty="0" smtClean="0">
              <a:solidFill>
                <a:srgbClr val="000066"/>
              </a:solidFill>
              <a:latin typeface="Times New Roman" pitchFamily="18" charset="0"/>
              <a:cs typeface="Times New Roman" pitchFamily="18" charset="0"/>
            </a:endParaRPr>
          </a:p>
          <a:p>
            <a:pPr>
              <a:lnSpc>
                <a:spcPct val="150000"/>
              </a:lnSpc>
              <a:spcBef>
                <a:spcPts val="0"/>
              </a:spcBef>
              <a:buNone/>
            </a:pPr>
            <a:r>
              <a:rPr lang="en-US" sz="2400" b="1" dirty="0" smtClean="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голень) </a:t>
            </a:r>
            <a:r>
              <a:rPr lang="ru-RU" sz="2400" b="1" dirty="0" smtClean="0">
                <a:solidFill>
                  <a:srgbClr val="000066"/>
                </a:solidFill>
                <a:latin typeface="Times New Roman" pitchFamily="18" charset="0"/>
                <a:cs typeface="Times New Roman" pitchFamily="18" charset="0"/>
              </a:rPr>
              <a:t>……………………… </a:t>
            </a:r>
            <a:r>
              <a:rPr lang="en-US" sz="2400" b="1" dirty="0" smtClean="0">
                <a:solidFill>
                  <a:srgbClr val="000066"/>
                </a:solidFill>
                <a:latin typeface="Times New Roman" pitchFamily="18" charset="0"/>
                <a:cs typeface="Times New Roman" pitchFamily="18" charset="0"/>
              </a:rPr>
              <a:t>ankle and the foot.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404664"/>
            <a:ext cx="8568952" cy="5976664"/>
          </a:xfrm>
        </p:spPr>
        <p:txBody>
          <a:bodyPr>
            <a:normAutofit lnSpcReduction="10000"/>
          </a:bodyPr>
          <a:lstStyle/>
          <a:p>
            <a:pPr>
              <a:spcBef>
                <a:spcPts val="0"/>
              </a:spcBef>
              <a:buNone/>
            </a:pPr>
            <a:r>
              <a:rPr lang="en-US" sz="2600" b="1" dirty="0" smtClean="0">
                <a:latin typeface="Times New Roman" pitchFamily="18" charset="0"/>
                <a:cs typeface="Times New Roman" pitchFamily="18" charset="0"/>
              </a:rPr>
              <a:t>            </a:t>
            </a:r>
            <a:r>
              <a:rPr lang="ru-RU" sz="2600" b="1" dirty="0" smtClean="0">
                <a:solidFill>
                  <a:srgbClr val="0000CC"/>
                </a:solidFill>
                <a:latin typeface="Times New Roman" pitchFamily="18" charset="0"/>
                <a:cs typeface="Times New Roman" pitchFamily="18" charset="0"/>
              </a:rPr>
              <a:t>Найдите и переведите существительные, </a:t>
            </a:r>
            <a:r>
              <a:rPr lang="en-US" sz="2600" b="1" dirty="0" smtClean="0">
                <a:solidFill>
                  <a:srgbClr val="0000CC"/>
                </a:solidFill>
                <a:latin typeface="Times New Roman" pitchFamily="18" charset="0"/>
                <a:cs typeface="Times New Roman" pitchFamily="18" charset="0"/>
              </a:rPr>
              <a:t> </a:t>
            </a:r>
          </a:p>
          <a:p>
            <a:pPr>
              <a:spcBef>
                <a:spcPts val="0"/>
              </a:spcBef>
              <a:buNone/>
            </a:pPr>
            <a:r>
              <a:rPr lang="en-US" sz="2600" b="1" dirty="0" smtClean="0">
                <a:solidFill>
                  <a:srgbClr val="0000CC"/>
                </a:solidFill>
                <a:latin typeface="Times New Roman" pitchFamily="18" charset="0"/>
                <a:cs typeface="Times New Roman" pitchFamily="18" charset="0"/>
              </a:rPr>
              <a:t>                 </a:t>
            </a:r>
            <a:r>
              <a:rPr lang="ru-RU" sz="2600" b="1" dirty="0" smtClean="0">
                <a:solidFill>
                  <a:srgbClr val="0000CC"/>
                </a:solidFill>
                <a:latin typeface="Times New Roman" pitchFamily="18" charset="0"/>
                <a:cs typeface="Times New Roman" pitchFamily="18" charset="0"/>
              </a:rPr>
              <a:t>соответствующие данным глаголам. </a:t>
            </a:r>
          </a:p>
          <a:p>
            <a:pPr>
              <a:spcBef>
                <a:spcPts val="0"/>
              </a:spcBef>
              <a:buNone/>
            </a:pPr>
            <a:endParaRPr lang="ru-RU" sz="3200" b="1" dirty="0">
              <a:solidFill>
                <a:srgbClr val="000099"/>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99"/>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to smell</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speech </a:t>
            </a:r>
          </a:p>
          <a:p>
            <a:pPr>
              <a:lnSpc>
                <a:spcPct val="70000"/>
              </a:lnSpc>
              <a:spcBef>
                <a:spcPts val="0"/>
              </a:spcBef>
              <a:buNone/>
            </a:pPr>
            <a:endParaRPr lang="en-US" sz="3200" b="1" dirty="0" smtClean="0">
              <a:solidFill>
                <a:srgbClr val="000066"/>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66"/>
                </a:solidFill>
                <a:latin typeface="Times New Roman" pitchFamily="18" charset="0"/>
                <a:cs typeface="Times New Roman" pitchFamily="18" charset="0"/>
              </a:rPr>
              <a:t>          to hear</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touch</a:t>
            </a:r>
          </a:p>
          <a:p>
            <a:pPr>
              <a:lnSpc>
                <a:spcPct val="70000"/>
              </a:lnSpc>
              <a:spcBef>
                <a:spcPts val="0"/>
              </a:spcBef>
              <a:buNone/>
            </a:pPr>
            <a:endParaRPr lang="en-US" sz="3200" b="1" dirty="0" smtClean="0">
              <a:solidFill>
                <a:srgbClr val="000066"/>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66"/>
                </a:solidFill>
                <a:latin typeface="Times New Roman" pitchFamily="18" charset="0"/>
                <a:cs typeface="Times New Roman" pitchFamily="18" charset="0"/>
              </a:rPr>
              <a:t>          to taste</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taste</a:t>
            </a:r>
          </a:p>
          <a:p>
            <a:pPr>
              <a:lnSpc>
                <a:spcPct val="70000"/>
              </a:lnSpc>
              <a:spcBef>
                <a:spcPts val="0"/>
              </a:spcBef>
              <a:buNone/>
            </a:pPr>
            <a:endParaRPr lang="ru-RU" sz="3200" b="1" dirty="0" smtClean="0">
              <a:solidFill>
                <a:srgbClr val="000066"/>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66"/>
                </a:solidFill>
                <a:latin typeface="Times New Roman" pitchFamily="18" charset="0"/>
                <a:cs typeface="Times New Roman" pitchFamily="18" charset="0"/>
              </a:rPr>
              <a:t>          to touch</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hearing </a:t>
            </a:r>
          </a:p>
          <a:p>
            <a:pPr>
              <a:lnSpc>
                <a:spcPct val="70000"/>
              </a:lnSpc>
              <a:spcBef>
                <a:spcPts val="0"/>
              </a:spcBef>
              <a:buNone/>
            </a:pPr>
            <a:endParaRPr lang="en-US" sz="3200" b="1" dirty="0" smtClean="0">
              <a:solidFill>
                <a:srgbClr val="000066"/>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66"/>
                </a:solidFill>
                <a:latin typeface="Times New Roman" pitchFamily="18" charset="0"/>
                <a:cs typeface="Times New Roman" pitchFamily="18" charset="0"/>
              </a:rPr>
              <a:t>          to think</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thinking</a:t>
            </a:r>
          </a:p>
          <a:p>
            <a:pPr>
              <a:lnSpc>
                <a:spcPct val="70000"/>
              </a:lnSpc>
              <a:spcBef>
                <a:spcPts val="0"/>
              </a:spcBef>
              <a:buNone/>
            </a:pPr>
            <a:endParaRPr lang="ru-RU" sz="3200" b="1" dirty="0" smtClean="0">
              <a:solidFill>
                <a:srgbClr val="000066"/>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66"/>
                </a:solidFill>
                <a:latin typeface="Times New Roman" pitchFamily="18" charset="0"/>
                <a:cs typeface="Times New Roman" pitchFamily="18" charset="0"/>
              </a:rPr>
              <a:t>          to see</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sight </a:t>
            </a:r>
          </a:p>
          <a:p>
            <a:pPr>
              <a:lnSpc>
                <a:spcPct val="70000"/>
              </a:lnSpc>
              <a:spcBef>
                <a:spcPts val="0"/>
              </a:spcBef>
              <a:buNone/>
            </a:pPr>
            <a:endParaRPr lang="en-US" sz="3200" b="1" dirty="0" smtClean="0">
              <a:solidFill>
                <a:srgbClr val="000066"/>
              </a:solidFill>
              <a:latin typeface="Times New Roman" pitchFamily="18" charset="0"/>
              <a:cs typeface="Times New Roman" pitchFamily="18" charset="0"/>
            </a:endParaRPr>
          </a:p>
          <a:p>
            <a:pPr>
              <a:lnSpc>
                <a:spcPct val="70000"/>
              </a:lnSpc>
              <a:spcBef>
                <a:spcPts val="0"/>
              </a:spcBef>
              <a:buNone/>
            </a:pPr>
            <a:r>
              <a:rPr lang="en-US" sz="3200" b="1" dirty="0" smtClean="0">
                <a:solidFill>
                  <a:srgbClr val="000066"/>
                </a:solidFill>
                <a:latin typeface="Times New Roman" pitchFamily="18" charset="0"/>
                <a:cs typeface="Times New Roman" pitchFamily="18" charset="0"/>
              </a:rPr>
              <a:t>          to speak</a:t>
            </a:r>
            <a:r>
              <a:rPr lang="ru-RU" sz="3200" b="1" dirty="0" smtClean="0">
                <a:solidFill>
                  <a:srgbClr val="000066"/>
                </a:solidFill>
                <a:latin typeface="Times New Roman" pitchFamily="18" charset="0"/>
                <a:cs typeface="Times New Roman" pitchFamily="18" charset="0"/>
              </a:rPr>
              <a:t>                    </a:t>
            </a:r>
            <a:r>
              <a:rPr lang="en-US" sz="3200" b="1" dirty="0" smtClean="0">
                <a:solidFill>
                  <a:srgbClr val="000066"/>
                </a:solidFill>
                <a:latin typeface="Times New Roman" pitchFamily="18" charset="0"/>
                <a:cs typeface="Times New Roman" pitchFamily="18" charset="0"/>
              </a:rPr>
              <a:t>    smell</a:t>
            </a:r>
          </a:p>
          <a:p>
            <a:pPr>
              <a:buNone/>
            </a:pPr>
            <a:r>
              <a:rPr lang="en-US" sz="2000" dirty="0" smtClean="0">
                <a:solidFill>
                  <a:srgbClr val="000099"/>
                </a:solidFill>
                <a:latin typeface="Times New Roman" pitchFamily="18" charset="0"/>
                <a:cs typeface="Times New Roman" pitchFamily="18" charset="0"/>
              </a:rPr>
              <a:t> </a:t>
            </a:r>
          </a:p>
          <a:p>
            <a:pPr>
              <a:buNone/>
            </a:pPr>
            <a:r>
              <a:rPr lang="en-US"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48680"/>
            <a:ext cx="8229600" cy="5616624"/>
          </a:xfrm>
        </p:spPr>
        <p:txBody>
          <a:bodyPr>
            <a:normAutofit/>
          </a:bodyPr>
          <a:lstStyle/>
          <a:p>
            <a:pPr>
              <a:buNone/>
            </a:pPr>
            <a:r>
              <a:rPr lang="en-US" sz="2800" b="1" dirty="0" smtClean="0">
                <a:solidFill>
                  <a:srgbClr val="0000CC"/>
                </a:solidFill>
                <a:latin typeface="Times New Roman" pitchFamily="18" charset="0"/>
                <a:cs typeface="Times New Roman" pitchFamily="18" charset="0"/>
              </a:rPr>
              <a:t>Вставьте соответствующие слова в пропуски. </a:t>
            </a:r>
            <a:endParaRPr lang="en-US" sz="2800" dirty="0" smtClean="0">
              <a:solidFill>
                <a:srgbClr val="0000CC"/>
              </a:solidFill>
              <a:latin typeface="Times New Roman" pitchFamily="18" charset="0"/>
              <a:cs typeface="Times New Roman" pitchFamily="18" charset="0"/>
            </a:endParaRPr>
          </a:p>
          <a:p>
            <a:pPr>
              <a:lnSpc>
                <a:spcPct val="150000"/>
              </a:lnSpc>
              <a:buNone/>
            </a:pPr>
            <a:r>
              <a:rPr lang="en-US" sz="3200" b="1" dirty="0" smtClean="0">
                <a:solidFill>
                  <a:srgbClr val="002060"/>
                </a:solidFill>
                <a:latin typeface="Times New Roman" pitchFamily="18" charset="0"/>
                <a:cs typeface="Times New Roman" pitchFamily="18" charset="0"/>
              </a:rPr>
              <a:t>1. The brain is the organ of …………..</a:t>
            </a:r>
          </a:p>
          <a:p>
            <a:pPr>
              <a:lnSpc>
                <a:spcPct val="150000"/>
              </a:lnSpc>
              <a:buNone/>
            </a:pPr>
            <a:r>
              <a:rPr lang="en-US" sz="3200" b="1" dirty="0" smtClean="0">
                <a:solidFill>
                  <a:srgbClr val="002060"/>
                </a:solidFill>
                <a:latin typeface="Times New Roman" pitchFamily="18" charset="0"/>
                <a:cs typeface="Times New Roman" pitchFamily="18" charset="0"/>
              </a:rPr>
              <a:t>2. The eye is the organ of ……………..</a:t>
            </a:r>
          </a:p>
          <a:p>
            <a:pPr>
              <a:lnSpc>
                <a:spcPct val="150000"/>
              </a:lnSpc>
              <a:buNone/>
            </a:pPr>
            <a:r>
              <a:rPr lang="en-US" sz="3200" b="1" dirty="0" smtClean="0">
                <a:solidFill>
                  <a:srgbClr val="002060"/>
                </a:solidFill>
                <a:latin typeface="Times New Roman" pitchFamily="18" charset="0"/>
                <a:cs typeface="Times New Roman" pitchFamily="18" charset="0"/>
              </a:rPr>
              <a:t>3. The nose is the organ of …………… </a:t>
            </a:r>
          </a:p>
          <a:p>
            <a:pPr>
              <a:lnSpc>
                <a:spcPct val="150000"/>
              </a:lnSpc>
              <a:buNone/>
            </a:pPr>
            <a:r>
              <a:rPr lang="en-US" sz="3200" b="1" dirty="0" smtClean="0">
                <a:solidFill>
                  <a:srgbClr val="002060"/>
                </a:solidFill>
                <a:latin typeface="Times New Roman" pitchFamily="18" charset="0"/>
                <a:cs typeface="Times New Roman" pitchFamily="18" charset="0"/>
              </a:rPr>
              <a:t>4. The tongue is the organ of …………</a:t>
            </a:r>
          </a:p>
          <a:p>
            <a:pPr>
              <a:lnSpc>
                <a:spcPct val="150000"/>
              </a:lnSpc>
              <a:buNone/>
            </a:pPr>
            <a:r>
              <a:rPr lang="en-US" sz="3200" b="1" dirty="0" smtClean="0">
                <a:solidFill>
                  <a:srgbClr val="002060"/>
                </a:solidFill>
                <a:latin typeface="Times New Roman" pitchFamily="18" charset="0"/>
                <a:cs typeface="Times New Roman" pitchFamily="18" charset="0"/>
              </a:rPr>
              <a:t>5. The ear is the organ of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92696"/>
            <a:ext cx="8229600" cy="5314595"/>
          </a:xfrm>
        </p:spPr>
        <p:txBody>
          <a:bodyPr/>
          <a:lstStyle/>
          <a:p>
            <a:pPr>
              <a:buNone/>
            </a:pPr>
            <a:r>
              <a:rPr lang="en-US" dirty="0" smtClean="0"/>
              <a:t>    </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2800" b="1" dirty="0" smtClean="0">
                <a:latin typeface="Times New Roman" pitchFamily="18" charset="0"/>
                <a:cs typeface="Times New Roman" pitchFamily="18" charset="0"/>
              </a:rPr>
              <a:t>The Noun.</a:t>
            </a:r>
            <a:r>
              <a:rPr lang="en-US" sz="2800" b="1" dirty="0" smtClean="0">
                <a:latin typeface="Times New Roman" pitchFamily="18" charset="0"/>
                <a:cs typeface="Times New Roman" pitchFamily="18" charset="0"/>
              </a:rPr>
              <a:t> The plural form of the nouns-</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Имя существительное. </a:t>
            </a:r>
            <a:r>
              <a:rPr lang="en-US" sz="2800" b="1" dirty="0" smtClean="0">
                <a:latin typeface="Times New Roman" pitchFamily="18" charset="0"/>
                <a:cs typeface="Times New Roman" pitchFamily="18" charset="0"/>
              </a:rPr>
              <a:t>  </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2800" b="1" dirty="0" smtClean="0">
                <a:latin typeface="Times New Roman" pitchFamily="18" charset="0"/>
                <a:cs typeface="Times New Roman" pitchFamily="18" charset="0"/>
              </a:rPr>
              <a:t>Множественное число имен существительных</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a:buNone/>
            </a:pPr>
            <a:r>
              <a:rPr lang="ru-RU" sz="2800" b="1" dirty="0" smtClean="0">
                <a:solidFill>
                  <a:srgbClr val="000066"/>
                </a:solidFill>
                <a:latin typeface="Times New Roman" pitchFamily="18" charset="0"/>
                <a:cs typeface="Times New Roman" pitchFamily="18" charset="0"/>
              </a:rPr>
              <a:t>           </a:t>
            </a:r>
            <a:r>
              <a:rPr lang="ru-RU" sz="2800" b="1" dirty="0" smtClean="0">
                <a:solidFill>
                  <a:srgbClr val="0000CC"/>
                </a:solidFill>
                <a:latin typeface="Times New Roman" pitchFamily="18" charset="0"/>
                <a:cs typeface="Times New Roman" pitchFamily="18" charset="0"/>
              </a:rPr>
              <a:t>Именем существительным называется часть речи, которая обозначает предмет и отвечает на вопросы  </a:t>
            </a:r>
            <a:r>
              <a:rPr lang="en-US" sz="2800" b="1" i="1" dirty="0" smtClean="0">
                <a:solidFill>
                  <a:srgbClr val="0000CC"/>
                </a:solidFill>
                <a:latin typeface="Times New Roman" pitchFamily="18" charset="0"/>
                <a:cs typeface="Times New Roman" pitchFamily="18" charset="0"/>
              </a:rPr>
              <a:t>who is this</a:t>
            </a:r>
            <a:r>
              <a:rPr lang="ru-RU" sz="2800" b="1" i="1" dirty="0" smtClean="0">
                <a:solidFill>
                  <a:srgbClr val="0000CC"/>
                </a:solidFill>
                <a:latin typeface="Times New Roman" pitchFamily="18" charset="0"/>
                <a:cs typeface="Times New Roman" pitchFamily="18" charset="0"/>
              </a:rPr>
              <a:t>?- кто  это?</a:t>
            </a:r>
            <a:r>
              <a:rPr lang="ru-RU" sz="2800" b="1" dirty="0" smtClean="0">
                <a:solidFill>
                  <a:srgbClr val="0000CC"/>
                </a:solidFill>
                <a:latin typeface="Times New Roman" pitchFamily="18" charset="0"/>
                <a:cs typeface="Times New Roman" pitchFamily="18" charset="0"/>
              </a:rPr>
              <a:t> </a:t>
            </a:r>
            <a:r>
              <a:rPr lang="kk-KZ" sz="2800" b="1" dirty="0" smtClean="0">
                <a:solidFill>
                  <a:srgbClr val="0000CC"/>
                </a:solidFill>
                <a:latin typeface="Times New Roman" pitchFamily="18" charset="0"/>
                <a:cs typeface="Times New Roman" pitchFamily="18" charset="0"/>
              </a:rPr>
              <a:t>и </a:t>
            </a:r>
            <a:r>
              <a:rPr lang="en-US" sz="2800" b="1" i="1" dirty="0" smtClean="0">
                <a:solidFill>
                  <a:srgbClr val="0000CC"/>
                </a:solidFill>
                <a:latin typeface="Times New Roman" pitchFamily="18" charset="0"/>
                <a:cs typeface="Times New Roman" pitchFamily="18" charset="0"/>
              </a:rPr>
              <a:t>what is this</a:t>
            </a:r>
            <a:r>
              <a:rPr lang="ru-RU" sz="2800" b="1" i="1" dirty="0" smtClean="0">
                <a:solidFill>
                  <a:srgbClr val="0000CC"/>
                </a:solidFill>
                <a:latin typeface="Times New Roman" pitchFamily="18" charset="0"/>
                <a:cs typeface="Times New Roman" pitchFamily="18" charset="0"/>
              </a:rPr>
              <a:t>?- </a:t>
            </a:r>
            <a:r>
              <a:rPr lang="kk-KZ" sz="2800" b="1" i="1" dirty="0" smtClean="0">
                <a:solidFill>
                  <a:srgbClr val="0000CC"/>
                </a:solidFill>
                <a:latin typeface="Times New Roman" pitchFamily="18" charset="0"/>
                <a:cs typeface="Times New Roman" pitchFamily="18" charset="0"/>
              </a:rPr>
              <a:t>что это? </a:t>
            </a:r>
            <a:endParaRPr lang="en-US" sz="2800" b="1" dirty="0" smtClean="0">
              <a:solidFill>
                <a:srgbClr val="0000CC"/>
              </a:solidFill>
              <a:latin typeface="Times New Roman" pitchFamily="18" charset="0"/>
              <a:cs typeface="Times New Roman" pitchFamily="18" charset="0"/>
            </a:endParaRPr>
          </a:p>
          <a:p>
            <a:pPr>
              <a:buNone/>
            </a:pPr>
            <a:r>
              <a:rPr lang="ru-RU" sz="2800" b="1" dirty="0" smtClean="0">
                <a:solidFill>
                  <a:srgbClr val="0000CC"/>
                </a:solidFill>
                <a:latin typeface="Times New Roman" pitchFamily="18" charset="0"/>
                <a:cs typeface="Times New Roman" pitchFamily="18" charset="0"/>
              </a:rPr>
              <a:t>       Имена существительные имеют два числа:  единственное и множественное. </a:t>
            </a:r>
            <a:endParaRPr lang="ru-RU" sz="2800" b="1" dirty="0">
              <a:solidFill>
                <a:srgbClr val="0000CC"/>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06462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274638"/>
            <a:ext cx="7848872" cy="1642194"/>
          </a:xfrm>
        </p:spPr>
        <p:txBody>
          <a:bodyPr>
            <a:noAutofit/>
          </a:bodyPr>
          <a:lstStyle/>
          <a:p>
            <a:r>
              <a:rPr lang="en-US" sz="2800" dirty="0" smtClean="0">
                <a:latin typeface="Times New Roman" pitchFamily="18" charset="0"/>
                <a:cs typeface="Times New Roman" pitchFamily="18" charset="0"/>
              </a:rPr>
              <a:t>   </a:t>
            </a:r>
            <a:r>
              <a:rPr lang="en-US" sz="2800" b="0" dirty="0" smtClean="0">
                <a:latin typeface="Times New Roman" pitchFamily="18" charset="0"/>
                <a:cs typeface="Times New Roman" pitchFamily="18" charset="0"/>
              </a:rPr>
              <a:t>      </a:t>
            </a:r>
            <a:r>
              <a:rPr lang="ru-RU" sz="2800" b="0" dirty="0" smtClean="0">
                <a:solidFill>
                  <a:srgbClr val="000066"/>
                </a:solidFill>
                <a:latin typeface="Times New Roman" pitchFamily="18" charset="0"/>
                <a:cs typeface="Times New Roman" pitchFamily="18" charset="0"/>
              </a:rPr>
              <a:t>Имена существительные образуют множественное число путем прибавления к форме единственного числа окончания </a:t>
            </a:r>
            <a:r>
              <a:rPr lang="ru-RU" sz="2800" b="0" dirty="0" smtClean="0">
                <a:solidFill>
                  <a:srgbClr val="FF0000"/>
                </a:solidFill>
                <a:latin typeface="Times New Roman" pitchFamily="18" charset="0"/>
                <a:cs typeface="Times New Roman" pitchFamily="18" charset="0"/>
              </a:rPr>
              <a:t>– </a:t>
            </a:r>
            <a:r>
              <a:rPr lang="en-US" sz="2800" b="0" dirty="0" smtClean="0">
                <a:solidFill>
                  <a:srgbClr val="FF0000"/>
                </a:solidFill>
                <a:latin typeface="Times New Roman" pitchFamily="18" charset="0"/>
                <a:cs typeface="Times New Roman" pitchFamily="18" charset="0"/>
              </a:rPr>
              <a:t>s</a:t>
            </a:r>
            <a:endParaRPr lang="ru-RU" sz="2800" b="0" dirty="0">
              <a:solidFill>
                <a:srgbClr val="FF0000"/>
              </a:solidFill>
              <a:latin typeface="Times New Roman" pitchFamily="18" charset="0"/>
              <a:cs typeface="Times New Roman" pitchFamily="18" charset="0"/>
            </a:endParaRPr>
          </a:p>
        </p:txBody>
      </p:sp>
      <p:pic>
        <p:nvPicPr>
          <p:cNvPr id="4" name="Содержимое 3" descr="https://3.bp.blogspot.com/-_vaLbkStra4/Vs2kt2HTh-I/AAAAAAAAFo4/MIXz1Lp-cRs/s1600/singu%2B6%2Bss.jpg"/>
          <p:cNvPicPr>
            <a:picLocks noGrp="1"/>
          </p:cNvPicPr>
          <p:nvPr>
            <p:ph idx="1"/>
          </p:nvPr>
        </p:nvPicPr>
        <p:blipFill>
          <a:blip r:embed="rId2" cstate="print"/>
          <a:stretch>
            <a:fillRect/>
          </a:stretch>
        </p:blipFill>
        <p:spPr bwMode="auto">
          <a:xfrm>
            <a:off x="1500187" y="2161381"/>
            <a:ext cx="5153025" cy="3743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ww.clipartkid.com/images/96/common-noun-clipart-match-the-singular-noun-to-0hXFHC-clipart.png"/>
          <p:cNvPicPr>
            <a:picLocks noGrp="1"/>
          </p:cNvPicPr>
          <p:nvPr>
            <p:ph idx="1"/>
          </p:nvPr>
        </p:nvPicPr>
        <p:blipFill>
          <a:blip r:embed="rId2" cstate="print"/>
          <a:srcRect/>
          <a:stretch>
            <a:fillRect/>
          </a:stretch>
        </p:blipFill>
        <p:spPr bwMode="auto">
          <a:xfrm>
            <a:off x="899592" y="836712"/>
            <a:ext cx="7560839" cy="540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истратор\Pictures\nb1-singular-and-plural-5-638.jpg"/>
          <p:cNvPicPr>
            <a:picLocks noGrp="1" noChangeAspect="1" noChangeArrowheads="1"/>
          </p:cNvPicPr>
          <p:nvPr>
            <p:ph idx="1"/>
          </p:nvPr>
        </p:nvPicPr>
        <p:blipFill>
          <a:blip r:embed="rId2" cstate="print"/>
          <a:srcRect/>
          <a:stretch>
            <a:fillRect/>
          </a:stretch>
        </p:blipFill>
        <p:spPr bwMode="auto">
          <a:xfrm>
            <a:off x="251521" y="404664"/>
            <a:ext cx="8640960" cy="6192688"/>
          </a:xfrm>
          <a:prstGeom prst="rect">
            <a:avLst/>
          </a:prstGeom>
          <a:noFill/>
        </p:spPr>
      </p:pic>
    </p:spTree>
    <p:extLst>
      <p:ext uri="{BB962C8B-B14F-4D97-AF65-F5344CB8AC3E}">
        <p14:creationId xmlns="" xmlns:p14="http://schemas.microsoft.com/office/powerpoint/2010/main" val="1402310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498178"/>
          </a:xfrm>
        </p:spPr>
        <p:txBody>
          <a:bodyPr>
            <a:normAutofit fontScale="90000"/>
          </a:bodyPr>
          <a:lstStyle/>
          <a:p>
            <a:pPr algn="l"/>
            <a:r>
              <a:rPr lang="en-US" sz="4000" dirty="0">
                <a:solidFill>
                  <a:srgbClr val="000099"/>
                </a:solidFill>
              </a:rPr>
              <a:t>Some nouns that end in </a:t>
            </a:r>
            <a:r>
              <a:rPr lang="en-US" sz="4000" dirty="0">
                <a:solidFill>
                  <a:srgbClr val="C00000"/>
                </a:solidFill>
              </a:rPr>
              <a:t>o</a:t>
            </a:r>
            <a:r>
              <a:rPr lang="en-US" sz="4000" dirty="0">
                <a:solidFill>
                  <a:srgbClr val="000099"/>
                </a:solidFill>
              </a:rPr>
              <a:t> change to </a:t>
            </a:r>
            <a:r>
              <a:rPr lang="en-US" sz="4000" dirty="0" err="1">
                <a:solidFill>
                  <a:srgbClr val="C00000"/>
                </a:solidFill>
              </a:rPr>
              <a:t>es</a:t>
            </a:r>
            <a:r>
              <a:rPr lang="en-US" sz="4000" dirty="0">
                <a:solidFill>
                  <a:srgbClr val="000099"/>
                </a:solidFill>
              </a:rPr>
              <a:t> when made plural.  Some change to </a:t>
            </a:r>
            <a:r>
              <a:rPr lang="en-US" sz="4000" dirty="0">
                <a:solidFill>
                  <a:srgbClr val="C00000"/>
                </a:solidFill>
              </a:rPr>
              <a:t>s</a:t>
            </a:r>
            <a:r>
              <a:rPr lang="en-US" sz="4000" dirty="0">
                <a:solidFill>
                  <a:srgbClr val="000099"/>
                </a:solidFill>
              </a:rPr>
              <a:t>:</a:t>
            </a:r>
          </a:p>
        </p:txBody>
      </p:sp>
      <p:sp>
        <p:nvSpPr>
          <p:cNvPr id="12291" name="Rectangle 3"/>
          <p:cNvSpPr>
            <a:spLocks noGrp="1" noChangeArrowheads="1"/>
          </p:cNvSpPr>
          <p:nvPr>
            <p:ph idx="1"/>
          </p:nvPr>
        </p:nvSpPr>
        <p:spPr>
          <a:xfrm>
            <a:off x="457200" y="2327275"/>
            <a:ext cx="8229600" cy="4530725"/>
          </a:xfrm>
        </p:spPr>
        <p:txBody>
          <a:bodyPr/>
          <a:lstStyle/>
          <a:p>
            <a:pPr>
              <a:lnSpc>
                <a:spcPct val="90000"/>
              </a:lnSpc>
            </a:pPr>
            <a:r>
              <a:rPr lang="en-US" sz="4000" dirty="0"/>
              <a:t>kangaroo</a:t>
            </a:r>
          </a:p>
          <a:p>
            <a:pPr lvl="1">
              <a:lnSpc>
                <a:spcPct val="90000"/>
              </a:lnSpc>
            </a:pPr>
            <a:r>
              <a:rPr lang="en-US" sz="3600" dirty="0"/>
              <a:t>kangaroos</a:t>
            </a:r>
          </a:p>
          <a:p>
            <a:pPr lvl="1">
              <a:lnSpc>
                <a:spcPct val="90000"/>
              </a:lnSpc>
            </a:pPr>
            <a:endParaRPr lang="en-US" sz="3600" dirty="0"/>
          </a:p>
          <a:p>
            <a:pPr lvl="1">
              <a:lnSpc>
                <a:spcPct val="90000"/>
              </a:lnSpc>
            </a:pPr>
            <a:endParaRPr lang="en-US" sz="3600" dirty="0"/>
          </a:p>
          <a:p>
            <a:pPr>
              <a:lnSpc>
                <a:spcPct val="90000"/>
              </a:lnSpc>
            </a:pPr>
            <a:r>
              <a:rPr lang="en-US" sz="4000" dirty="0"/>
              <a:t>potato</a:t>
            </a:r>
          </a:p>
          <a:p>
            <a:pPr lvl="1">
              <a:lnSpc>
                <a:spcPct val="90000"/>
              </a:lnSpc>
            </a:pPr>
            <a:r>
              <a:rPr lang="en-US" sz="3600" dirty="0"/>
              <a:t>potatoes</a:t>
            </a:r>
          </a:p>
        </p:txBody>
      </p:sp>
      <p:sp>
        <p:nvSpPr>
          <p:cNvPr id="12293" name="Oval 5"/>
          <p:cNvSpPr>
            <a:spLocks noChangeArrowheads="1"/>
          </p:cNvSpPr>
          <p:nvPr/>
        </p:nvSpPr>
        <p:spPr bwMode="auto">
          <a:xfrm>
            <a:off x="2133600" y="4557713"/>
            <a:ext cx="609600" cy="533400"/>
          </a:xfrm>
          <a:prstGeom prst="ellipse">
            <a:avLst/>
          </a:prstGeom>
          <a:noFill/>
          <a:ln w="38100">
            <a:solidFill>
              <a:srgbClr val="990033"/>
            </a:solidFill>
            <a:round/>
            <a:headEnd/>
            <a:tailEnd/>
          </a:ln>
          <a:effectLst/>
        </p:spPr>
        <p:txBody>
          <a:bodyPr wrap="none" anchor="ctr"/>
          <a:lstStyle/>
          <a:p>
            <a:endParaRPr lang="ru-RU"/>
          </a:p>
        </p:txBody>
      </p:sp>
      <p:pic>
        <p:nvPicPr>
          <p:cNvPr id="12296" name="Picture 8" descr="kangaro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1295400"/>
            <a:ext cx="2971800" cy="2601913"/>
          </a:xfrm>
          <a:prstGeom prst="rect">
            <a:avLst/>
          </a:prstGeom>
          <a:noFill/>
        </p:spPr>
      </p:pic>
      <p:sp>
        <p:nvSpPr>
          <p:cNvPr id="12297" name="Rectangle 9"/>
          <p:cNvSpPr>
            <a:spLocks noChangeArrowheads="1"/>
          </p:cNvSpPr>
          <p:nvPr/>
        </p:nvSpPr>
        <p:spPr bwMode="auto">
          <a:xfrm flipV="1">
            <a:off x="4499992" y="1268760"/>
            <a:ext cx="1066800" cy="529558"/>
          </a:xfrm>
          <a:prstGeom prst="rect">
            <a:avLst/>
          </a:prstGeom>
          <a:solidFill>
            <a:srgbClr val="6E7161"/>
          </a:solidFill>
          <a:ln w="9525">
            <a:noFill/>
            <a:miter lim="800000"/>
            <a:headEnd/>
            <a:tailEnd/>
          </a:ln>
          <a:effectLst/>
        </p:spPr>
        <p:txBody>
          <a:bodyPr wrap="none" anchor="ctr"/>
          <a:lstStyle/>
          <a:p>
            <a:endParaRPr lang="ru-RU"/>
          </a:p>
        </p:txBody>
      </p:sp>
      <p:sp>
        <p:nvSpPr>
          <p:cNvPr id="12298" name="Oval 10"/>
          <p:cNvSpPr>
            <a:spLocks noChangeArrowheads="1"/>
          </p:cNvSpPr>
          <p:nvPr/>
        </p:nvSpPr>
        <p:spPr bwMode="auto">
          <a:xfrm>
            <a:off x="2555776" y="2329656"/>
            <a:ext cx="706076" cy="533400"/>
          </a:xfrm>
          <a:prstGeom prst="ellipse">
            <a:avLst/>
          </a:prstGeom>
          <a:noFill/>
          <a:ln w="38100">
            <a:solidFill>
              <a:srgbClr val="990033"/>
            </a:solidFill>
            <a:round/>
            <a:headEnd/>
            <a:tailEnd/>
          </a:ln>
          <a:effectLst/>
        </p:spPr>
        <p:txBody>
          <a:bodyPr wrap="none" anchor="ctr"/>
          <a:lstStyle/>
          <a:p>
            <a:endParaRPr lang="ru-RU"/>
          </a:p>
        </p:txBody>
      </p:sp>
      <p:pic>
        <p:nvPicPr>
          <p:cNvPr id="12300" name="Picture 12" descr="potato1"/>
          <p:cNvPicPr>
            <a:picLocks noChangeAspect="1" noChangeArrowheads="1"/>
          </p:cNvPicPr>
          <p:nvPr/>
        </p:nvPicPr>
        <p:blipFill>
          <a:blip r:embed="rId3" cstate="print"/>
          <a:srcRect/>
          <a:stretch>
            <a:fillRect/>
          </a:stretch>
        </p:blipFill>
        <p:spPr bwMode="auto">
          <a:xfrm>
            <a:off x="4724400" y="4557713"/>
            <a:ext cx="2514600" cy="2300287"/>
          </a:xfrm>
          <a:prstGeom prst="rect">
            <a:avLst/>
          </a:prstGeom>
          <a:noFill/>
        </p:spPr>
      </p:pic>
    </p:spTree>
    <p:extLst>
      <p:ext uri="{BB962C8B-B14F-4D97-AF65-F5344CB8AC3E}">
        <p14:creationId xmlns="" xmlns:p14="http://schemas.microsoft.com/office/powerpoint/2010/main" val="122330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188640"/>
            <a:ext cx="8229600" cy="1800200"/>
          </a:xfrm>
        </p:spPr>
        <p:txBody>
          <a:bodyPr>
            <a:normAutofit fontScale="90000"/>
          </a:bodyPr>
          <a:lstStyle/>
          <a:p>
            <a:r>
              <a:rPr lang="en-US" sz="3600" dirty="0" smtClean="0">
                <a:solidFill>
                  <a:srgbClr val="0000CC"/>
                </a:solidFill>
                <a:latin typeface="Times New Roman" pitchFamily="18" charset="0"/>
                <a:cs typeface="Times New Roman" pitchFamily="18" charset="0"/>
              </a:rPr>
              <a:t/>
            </a:r>
            <a:br>
              <a:rPr lang="en-US" sz="3600" dirty="0" smtClean="0">
                <a:solidFill>
                  <a:srgbClr val="0000CC"/>
                </a:solidFill>
                <a:latin typeface="Times New Roman" pitchFamily="18" charset="0"/>
                <a:cs typeface="Times New Roman" pitchFamily="18" charset="0"/>
              </a:rPr>
            </a:br>
            <a:r>
              <a:rPr lang="en-US" sz="3600" dirty="0" smtClean="0">
                <a:solidFill>
                  <a:srgbClr val="0000CC"/>
                </a:solidFill>
                <a:latin typeface="Times New Roman" pitchFamily="18" charset="0"/>
                <a:cs typeface="Times New Roman" pitchFamily="18" charset="0"/>
              </a:rPr>
              <a:t>                      Human anatomy</a:t>
            </a:r>
            <a:r>
              <a:rPr lang="ru-RU" sz="3600" dirty="0" smtClean="0">
                <a:solidFill>
                  <a:srgbClr val="0000CC"/>
                </a:solidFill>
                <a:latin typeface="Times New Roman" pitchFamily="18" charset="0"/>
                <a:cs typeface="Times New Roman" pitchFamily="18" charset="0"/>
              </a:rPr>
              <a:t/>
            </a:r>
            <a:br>
              <a:rPr lang="ru-RU" sz="3600" dirty="0" smtClean="0">
                <a:solidFill>
                  <a:srgbClr val="0000CC"/>
                </a:solidFill>
                <a:latin typeface="Times New Roman" pitchFamily="18" charset="0"/>
                <a:cs typeface="Times New Roman" pitchFamily="18" charset="0"/>
              </a:rPr>
            </a:br>
            <a:r>
              <a:rPr lang="en-US" sz="3600" dirty="0" smtClean="0">
                <a:solidFill>
                  <a:srgbClr val="0000CC"/>
                </a:solidFill>
                <a:latin typeface="Times New Roman" pitchFamily="18" charset="0"/>
                <a:cs typeface="Times New Roman" pitchFamily="18" charset="0"/>
              </a:rPr>
              <a:t>      </a:t>
            </a:r>
            <a:r>
              <a:rPr lang="ru-RU" sz="3600" dirty="0" smtClean="0">
                <a:solidFill>
                  <a:srgbClr val="0000CC"/>
                </a:solidFill>
                <a:latin typeface="Times New Roman" pitchFamily="18" charset="0"/>
                <a:cs typeface="Times New Roman" pitchFamily="18" charset="0"/>
              </a:rPr>
              <a:t>        </a:t>
            </a:r>
            <a:r>
              <a:rPr lang="en-US" sz="2700" dirty="0" smtClean="0">
                <a:solidFill>
                  <a:srgbClr val="0000CC"/>
                </a:solidFill>
                <a:latin typeface="Times New Roman" pitchFamily="18" charset="0"/>
                <a:cs typeface="Times New Roman" pitchFamily="18" charset="0"/>
              </a:rPr>
              <a:t>Vocabulary list</a:t>
            </a:r>
            <a:r>
              <a:rPr lang="ru-RU" dirty="0" smtClean="0"/>
              <a:t/>
            </a:r>
            <a:br>
              <a:rPr lang="ru-RU" dirty="0" smtClean="0"/>
            </a:br>
            <a:endParaRPr lang="ru-RU" dirty="0"/>
          </a:p>
        </p:txBody>
      </p:sp>
      <p:sp>
        <p:nvSpPr>
          <p:cNvPr id="2" name="Содержимое 1"/>
          <p:cNvSpPr>
            <a:spLocks noGrp="1"/>
          </p:cNvSpPr>
          <p:nvPr>
            <p:ph idx="1"/>
          </p:nvPr>
        </p:nvSpPr>
        <p:spPr>
          <a:xfrm>
            <a:off x="1547664" y="1481328"/>
            <a:ext cx="6768752" cy="4900000"/>
          </a:xfrm>
        </p:spPr>
        <p:txBody>
          <a:bodyPr>
            <a:noAutofit/>
          </a:bodyPr>
          <a:lstStyle/>
          <a:p>
            <a:pPr marL="0" indent="0">
              <a:spcBef>
                <a:spcPts val="0"/>
              </a:spcBef>
            </a:pPr>
            <a:r>
              <a:rPr lang="en-US" sz="2000" b="1" dirty="0" smtClean="0">
                <a:latin typeface="Times New Roman" pitchFamily="18" charset="0"/>
                <a:cs typeface="Times New Roman" pitchFamily="18" charset="0"/>
              </a:rPr>
              <a:t>head</a:t>
            </a:r>
            <a:r>
              <a:rPr lang="ru-RU" sz="2000" b="1" dirty="0" smtClean="0">
                <a:latin typeface="Times New Roman" pitchFamily="18" charset="0"/>
                <a:cs typeface="Times New Roman" pitchFamily="18" charset="0"/>
              </a:rPr>
              <a:t>- голова</a:t>
            </a:r>
          </a:p>
          <a:p>
            <a:pPr marL="0" indent="0">
              <a:spcBef>
                <a:spcPts val="0"/>
              </a:spcBef>
            </a:pPr>
            <a:r>
              <a:rPr lang="en-US" sz="2000" b="1" dirty="0" smtClean="0">
                <a:latin typeface="Times New Roman" pitchFamily="18" charset="0"/>
                <a:cs typeface="Times New Roman" pitchFamily="18" charset="0"/>
              </a:rPr>
              <a:t>trunk</a:t>
            </a:r>
            <a:r>
              <a:rPr lang="ru-RU" sz="2000" b="1" dirty="0" smtClean="0">
                <a:latin typeface="Times New Roman" pitchFamily="18" charset="0"/>
                <a:cs typeface="Times New Roman" pitchFamily="18" charset="0"/>
              </a:rPr>
              <a:t>- туловище</a:t>
            </a:r>
          </a:p>
          <a:p>
            <a:pPr marL="0" indent="0">
              <a:spcBef>
                <a:spcPts val="0"/>
              </a:spcBef>
            </a:pPr>
            <a:r>
              <a:rPr lang="en-US" sz="2000" b="1" dirty="0" smtClean="0">
                <a:latin typeface="Times New Roman" pitchFamily="18" charset="0"/>
                <a:cs typeface="Times New Roman" pitchFamily="18" charset="0"/>
              </a:rPr>
              <a:t>limb</a:t>
            </a:r>
            <a:r>
              <a:rPr lang="ru-RU" sz="2000" b="1" dirty="0" smtClean="0">
                <a:latin typeface="Times New Roman" pitchFamily="18" charset="0"/>
                <a:cs typeface="Times New Roman" pitchFamily="18" charset="0"/>
              </a:rPr>
              <a:t>- конечность</a:t>
            </a:r>
          </a:p>
          <a:p>
            <a:pPr marL="0" indent="0">
              <a:spcBef>
                <a:spcPts val="0"/>
              </a:spcBef>
            </a:pPr>
            <a:r>
              <a:rPr lang="en-US" sz="2000" b="1" dirty="0" smtClean="0">
                <a:latin typeface="Times New Roman" pitchFamily="18" charset="0"/>
                <a:cs typeface="Times New Roman" pitchFamily="18" charset="0"/>
              </a:rPr>
              <a:t>forehead</a:t>
            </a:r>
            <a:r>
              <a:rPr lang="ru-RU" sz="2000" b="1" dirty="0" smtClean="0">
                <a:latin typeface="Times New Roman" pitchFamily="18" charset="0"/>
                <a:cs typeface="Times New Roman" pitchFamily="18" charset="0"/>
              </a:rPr>
              <a:t>- лоб</a:t>
            </a:r>
          </a:p>
          <a:p>
            <a:pPr marL="0" indent="0">
              <a:spcBef>
                <a:spcPts val="0"/>
              </a:spcBef>
            </a:pPr>
            <a:r>
              <a:rPr lang="en-US" sz="2000" b="1" dirty="0" smtClean="0">
                <a:latin typeface="Times New Roman" pitchFamily="18" charset="0"/>
                <a:cs typeface="Times New Roman" pitchFamily="18" charset="0"/>
              </a:rPr>
              <a:t>mouth</a:t>
            </a:r>
            <a:r>
              <a:rPr lang="ru-RU" sz="2000" b="1" dirty="0" smtClean="0">
                <a:latin typeface="Times New Roman" pitchFamily="18" charset="0"/>
                <a:cs typeface="Times New Roman" pitchFamily="18" charset="0"/>
              </a:rPr>
              <a:t>- рот</a:t>
            </a:r>
          </a:p>
          <a:p>
            <a:pPr marL="0" indent="0">
              <a:spcBef>
                <a:spcPts val="0"/>
              </a:spcBef>
            </a:pPr>
            <a:r>
              <a:rPr lang="en-US" sz="2000" b="1" dirty="0" smtClean="0">
                <a:latin typeface="Times New Roman" pitchFamily="18" charset="0"/>
                <a:cs typeface="Times New Roman" pitchFamily="18" charset="0"/>
              </a:rPr>
              <a:t>tongue</a:t>
            </a:r>
            <a:r>
              <a:rPr lang="ru-RU" sz="2000" b="1" dirty="0" smtClean="0">
                <a:latin typeface="Times New Roman" pitchFamily="18" charset="0"/>
                <a:cs typeface="Times New Roman" pitchFamily="18" charset="0"/>
              </a:rPr>
              <a:t>- язык</a:t>
            </a:r>
          </a:p>
          <a:p>
            <a:pPr marL="0" indent="0">
              <a:spcBef>
                <a:spcPts val="0"/>
              </a:spcBef>
            </a:pPr>
            <a:r>
              <a:rPr lang="en-US" sz="2000" b="1" dirty="0" smtClean="0">
                <a:latin typeface="Times New Roman" pitchFamily="18" charset="0"/>
                <a:cs typeface="Times New Roman" pitchFamily="18" charset="0"/>
              </a:rPr>
              <a:t>palate</a:t>
            </a:r>
            <a:r>
              <a:rPr lang="ru-RU" sz="2000" b="1" dirty="0" smtClean="0">
                <a:latin typeface="Times New Roman" pitchFamily="18" charset="0"/>
                <a:cs typeface="Times New Roman" pitchFamily="18" charset="0"/>
              </a:rPr>
              <a:t>- нёбо</a:t>
            </a:r>
          </a:p>
          <a:p>
            <a:pPr marL="0" indent="0">
              <a:spcBef>
                <a:spcPts val="0"/>
              </a:spcBef>
            </a:pPr>
            <a:r>
              <a:rPr lang="en-US" sz="2000" b="1" dirty="0" smtClean="0">
                <a:latin typeface="Times New Roman" pitchFamily="18" charset="0"/>
                <a:cs typeface="Times New Roman" pitchFamily="18" charset="0"/>
              </a:rPr>
              <a:t>gums</a:t>
            </a:r>
            <a:r>
              <a:rPr lang="ru-RU" sz="2000" b="1" dirty="0" smtClean="0">
                <a:latin typeface="Times New Roman" pitchFamily="18" charset="0"/>
                <a:cs typeface="Times New Roman" pitchFamily="18" charset="0"/>
              </a:rPr>
              <a:t>- десны</a:t>
            </a:r>
          </a:p>
          <a:p>
            <a:pPr marL="0" indent="0">
              <a:spcBef>
                <a:spcPts val="0"/>
              </a:spcBef>
            </a:pPr>
            <a:r>
              <a:rPr lang="en-US" sz="2000" b="1" dirty="0" smtClean="0">
                <a:latin typeface="Times New Roman" pitchFamily="18" charset="0"/>
                <a:cs typeface="Times New Roman" pitchFamily="18" charset="0"/>
              </a:rPr>
              <a:t>tooth</a:t>
            </a:r>
            <a:r>
              <a:rPr lang="ru-RU" sz="2000" b="1" dirty="0" smtClean="0">
                <a:latin typeface="Times New Roman" pitchFamily="18" charset="0"/>
                <a:cs typeface="Times New Roman" pitchFamily="18" charset="0"/>
              </a:rPr>
              <a:t>- зуб</a:t>
            </a:r>
          </a:p>
          <a:p>
            <a:pPr marL="0" indent="0">
              <a:spcBef>
                <a:spcPts val="0"/>
              </a:spcBef>
            </a:pPr>
            <a:r>
              <a:rPr lang="en-US" sz="2000" b="1" dirty="0" smtClean="0">
                <a:latin typeface="Times New Roman" pitchFamily="18" charset="0"/>
                <a:cs typeface="Times New Roman" pitchFamily="18" charset="0"/>
              </a:rPr>
              <a:t>to breathe</a:t>
            </a:r>
            <a:r>
              <a:rPr lang="ru-RU" sz="2000" b="1" dirty="0" smtClean="0">
                <a:latin typeface="Times New Roman" pitchFamily="18" charset="0"/>
                <a:cs typeface="Times New Roman" pitchFamily="18" charset="0"/>
              </a:rPr>
              <a:t>- дышать</a:t>
            </a:r>
          </a:p>
          <a:p>
            <a:pPr marL="0" indent="0">
              <a:spcBef>
                <a:spcPts val="0"/>
              </a:spcBef>
            </a:pPr>
            <a:r>
              <a:rPr lang="en-US" sz="2000" b="1" dirty="0" smtClean="0">
                <a:latin typeface="Times New Roman" pitchFamily="18" charset="0"/>
                <a:cs typeface="Times New Roman" pitchFamily="18" charset="0"/>
              </a:rPr>
              <a:t>stomach</a:t>
            </a:r>
            <a:r>
              <a:rPr lang="ru-RU" sz="2000" b="1" dirty="0" smtClean="0">
                <a:latin typeface="Times New Roman" pitchFamily="18" charset="0"/>
                <a:cs typeface="Times New Roman" pitchFamily="18" charset="0"/>
              </a:rPr>
              <a:t>- желудок</a:t>
            </a:r>
          </a:p>
          <a:p>
            <a:pPr marL="0" indent="0">
              <a:spcBef>
                <a:spcPts val="0"/>
              </a:spcBef>
            </a:pPr>
            <a:r>
              <a:rPr lang="en-US" sz="2000" b="1" dirty="0" smtClean="0">
                <a:latin typeface="Times New Roman" pitchFamily="18" charset="0"/>
                <a:cs typeface="Times New Roman" pitchFamily="18" charset="0"/>
              </a:rPr>
              <a:t>liver</a:t>
            </a:r>
            <a:r>
              <a:rPr lang="ru-RU" sz="2000" b="1" dirty="0" smtClean="0">
                <a:latin typeface="Times New Roman" pitchFamily="18" charset="0"/>
                <a:cs typeface="Times New Roman" pitchFamily="18" charset="0"/>
              </a:rPr>
              <a:t>- печень</a:t>
            </a:r>
          </a:p>
          <a:p>
            <a:pPr marL="0" indent="0">
              <a:spcBef>
                <a:spcPts val="0"/>
              </a:spcBef>
            </a:pPr>
            <a:r>
              <a:rPr lang="en-US" sz="2000" b="1" dirty="0" smtClean="0">
                <a:latin typeface="Times New Roman" pitchFamily="18" charset="0"/>
                <a:cs typeface="Times New Roman" pitchFamily="18" charset="0"/>
              </a:rPr>
              <a:t>spleen</a:t>
            </a:r>
            <a:r>
              <a:rPr lang="ru-RU" sz="2000" b="1" dirty="0" smtClean="0">
                <a:latin typeface="Times New Roman" pitchFamily="18" charset="0"/>
                <a:cs typeface="Times New Roman" pitchFamily="18" charset="0"/>
              </a:rPr>
              <a:t>- селезенка</a:t>
            </a:r>
          </a:p>
          <a:p>
            <a:pPr marL="0" indent="0">
              <a:spcBef>
                <a:spcPts val="0"/>
              </a:spcBef>
            </a:pPr>
            <a:r>
              <a:rPr lang="en-US" sz="2000" b="1" dirty="0" smtClean="0">
                <a:latin typeface="Times New Roman" pitchFamily="18" charset="0"/>
                <a:cs typeface="Times New Roman" pitchFamily="18" charset="0"/>
              </a:rPr>
              <a:t>kidney</a:t>
            </a:r>
            <a:r>
              <a:rPr lang="ru-RU" sz="2000" b="1" dirty="0" smtClean="0">
                <a:latin typeface="Times New Roman" pitchFamily="18" charset="0"/>
                <a:cs typeface="Times New Roman" pitchFamily="18" charset="0"/>
              </a:rPr>
              <a:t>- почка</a:t>
            </a:r>
          </a:p>
          <a:p>
            <a:pPr marL="0" indent="0">
              <a:spcBef>
                <a:spcPts val="0"/>
              </a:spcBef>
            </a:pPr>
            <a:r>
              <a:rPr lang="en-US" sz="2000" b="1" dirty="0" smtClean="0">
                <a:latin typeface="Times New Roman" pitchFamily="18" charset="0"/>
                <a:cs typeface="Times New Roman" pitchFamily="18" charset="0"/>
              </a:rPr>
              <a:t>gall-bladder</a:t>
            </a:r>
            <a:r>
              <a:rPr lang="ru-RU" sz="2000" b="1" dirty="0" smtClean="0">
                <a:latin typeface="Times New Roman" pitchFamily="18" charset="0"/>
                <a:cs typeface="Times New Roman" pitchFamily="18" charset="0"/>
              </a:rPr>
              <a:t>- желчный пузырь</a:t>
            </a:r>
          </a:p>
          <a:p>
            <a:endParaRPr lang="ru-RU" sz="1100" dirty="0" smtClean="0"/>
          </a:p>
          <a:p>
            <a:endParaRPr lang="ru-RU"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l"/>
            <a:r>
              <a:rPr lang="en-US" sz="4000" dirty="0">
                <a:solidFill>
                  <a:srgbClr val="000099"/>
                </a:solidFill>
              </a:rPr>
              <a:t>Add </a:t>
            </a:r>
            <a:r>
              <a:rPr lang="en-US" sz="4000" dirty="0" err="1">
                <a:solidFill>
                  <a:srgbClr val="C00000"/>
                </a:solidFill>
              </a:rPr>
              <a:t>ies</a:t>
            </a:r>
            <a:r>
              <a:rPr lang="en-US" sz="4000" dirty="0">
                <a:solidFill>
                  <a:srgbClr val="000099"/>
                </a:solidFill>
              </a:rPr>
              <a:t> to make nouns plural that </a:t>
            </a:r>
            <a:r>
              <a:rPr lang="en-US" sz="4000" b="1" dirty="0">
                <a:solidFill>
                  <a:srgbClr val="000099"/>
                </a:solidFill>
              </a:rPr>
              <a:t>end</a:t>
            </a:r>
            <a:r>
              <a:rPr lang="en-US" sz="4000" dirty="0">
                <a:solidFill>
                  <a:srgbClr val="000099"/>
                </a:solidFill>
              </a:rPr>
              <a:t> with a consonant and a </a:t>
            </a:r>
            <a:r>
              <a:rPr lang="en-US" sz="4000" dirty="0">
                <a:solidFill>
                  <a:srgbClr val="C00000"/>
                </a:solidFill>
              </a:rPr>
              <a:t>y</a:t>
            </a:r>
            <a:r>
              <a:rPr lang="en-US" sz="4000" dirty="0">
                <a:solidFill>
                  <a:srgbClr val="000099"/>
                </a:solidFill>
              </a:rPr>
              <a:t>:</a:t>
            </a:r>
          </a:p>
        </p:txBody>
      </p:sp>
      <p:sp>
        <p:nvSpPr>
          <p:cNvPr id="10243" name="Rectangle 3"/>
          <p:cNvSpPr>
            <a:spLocks noGrp="1" noChangeArrowheads="1"/>
          </p:cNvSpPr>
          <p:nvPr>
            <p:ph idx="1"/>
          </p:nvPr>
        </p:nvSpPr>
        <p:spPr>
          <a:xfrm>
            <a:off x="457200" y="1447800"/>
            <a:ext cx="8229600" cy="4530725"/>
          </a:xfrm>
        </p:spPr>
        <p:txBody>
          <a:bodyPr/>
          <a:lstStyle/>
          <a:p>
            <a:pPr>
              <a:lnSpc>
                <a:spcPct val="90000"/>
              </a:lnSpc>
            </a:pPr>
            <a:r>
              <a:rPr lang="en-US" sz="4000" dirty="0"/>
              <a:t>lady</a:t>
            </a:r>
          </a:p>
          <a:p>
            <a:pPr lvl="1">
              <a:lnSpc>
                <a:spcPct val="90000"/>
              </a:lnSpc>
            </a:pPr>
            <a:r>
              <a:rPr lang="en-US" sz="3600" dirty="0"/>
              <a:t>ladies</a:t>
            </a:r>
          </a:p>
          <a:p>
            <a:pPr lvl="1">
              <a:lnSpc>
                <a:spcPct val="90000"/>
              </a:lnSpc>
            </a:pPr>
            <a:endParaRPr lang="en-US" sz="3600" dirty="0"/>
          </a:p>
          <a:p>
            <a:pPr lvl="1">
              <a:lnSpc>
                <a:spcPct val="90000"/>
              </a:lnSpc>
            </a:pPr>
            <a:endParaRPr lang="en-US" sz="3600" dirty="0"/>
          </a:p>
          <a:p>
            <a:pPr>
              <a:lnSpc>
                <a:spcPct val="90000"/>
              </a:lnSpc>
            </a:pPr>
            <a:r>
              <a:rPr lang="en-US" sz="4000" dirty="0"/>
              <a:t>fry</a:t>
            </a:r>
          </a:p>
          <a:p>
            <a:pPr lvl="1">
              <a:lnSpc>
                <a:spcPct val="90000"/>
              </a:lnSpc>
            </a:pPr>
            <a:r>
              <a:rPr lang="en-US" sz="3600" dirty="0"/>
              <a:t>fries</a:t>
            </a:r>
          </a:p>
        </p:txBody>
      </p:sp>
      <p:sp>
        <p:nvSpPr>
          <p:cNvPr id="10244" name="Oval 4"/>
          <p:cNvSpPr>
            <a:spLocks noChangeArrowheads="1"/>
          </p:cNvSpPr>
          <p:nvPr/>
        </p:nvSpPr>
        <p:spPr bwMode="auto">
          <a:xfrm>
            <a:off x="1331640" y="1412776"/>
            <a:ext cx="685800" cy="609600"/>
          </a:xfrm>
          <a:prstGeom prst="ellipse">
            <a:avLst/>
          </a:prstGeom>
          <a:noFill/>
          <a:ln w="38100">
            <a:solidFill>
              <a:srgbClr val="990033"/>
            </a:solidFill>
            <a:round/>
            <a:headEnd/>
            <a:tailEnd/>
          </a:ln>
          <a:effectLst/>
        </p:spPr>
        <p:txBody>
          <a:bodyPr wrap="none" anchor="ctr"/>
          <a:lstStyle/>
          <a:p>
            <a:endParaRPr lang="ru-RU"/>
          </a:p>
        </p:txBody>
      </p:sp>
      <p:sp>
        <p:nvSpPr>
          <p:cNvPr id="10246" name="Oval 6"/>
          <p:cNvSpPr>
            <a:spLocks noChangeArrowheads="1"/>
          </p:cNvSpPr>
          <p:nvPr/>
        </p:nvSpPr>
        <p:spPr bwMode="auto">
          <a:xfrm>
            <a:off x="1043608" y="3717032"/>
            <a:ext cx="609600" cy="533400"/>
          </a:xfrm>
          <a:prstGeom prst="ellipse">
            <a:avLst/>
          </a:prstGeom>
          <a:noFill/>
          <a:ln w="38100">
            <a:solidFill>
              <a:srgbClr val="990033"/>
            </a:solidFill>
            <a:round/>
            <a:headEnd/>
            <a:tailEnd/>
          </a:ln>
          <a:effectLst/>
        </p:spPr>
        <p:txBody>
          <a:bodyPr wrap="none" anchor="ctr"/>
          <a:lstStyle/>
          <a:p>
            <a:endParaRPr lang="ru-RU"/>
          </a:p>
        </p:txBody>
      </p:sp>
      <p:pic>
        <p:nvPicPr>
          <p:cNvPr id="10248" name="Picture 8" descr="fries"/>
          <p:cNvPicPr>
            <a:picLocks noChangeAspect="1" noChangeArrowheads="1"/>
          </p:cNvPicPr>
          <p:nvPr/>
        </p:nvPicPr>
        <p:blipFill>
          <a:blip r:embed="rId2" cstate="print"/>
          <a:srcRect/>
          <a:stretch>
            <a:fillRect/>
          </a:stretch>
        </p:blipFill>
        <p:spPr bwMode="auto">
          <a:xfrm>
            <a:off x="3048000" y="3810000"/>
            <a:ext cx="3276600" cy="1965325"/>
          </a:xfrm>
          <a:prstGeom prst="rect">
            <a:avLst/>
          </a:prstGeom>
          <a:noFill/>
        </p:spPr>
      </p:pic>
      <p:pic>
        <p:nvPicPr>
          <p:cNvPr id="10249" name="Picture 9" descr="LADIES"/>
          <p:cNvPicPr>
            <a:picLocks noChangeAspect="1" noChangeArrowheads="1"/>
          </p:cNvPicPr>
          <p:nvPr/>
        </p:nvPicPr>
        <p:blipFill>
          <a:blip r:embed="rId3" cstate="print"/>
          <a:srcRect/>
          <a:stretch>
            <a:fillRect/>
          </a:stretch>
        </p:blipFill>
        <p:spPr bwMode="auto">
          <a:xfrm>
            <a:off x="3276600" y="1447800"/>
            <a:ext cx="2019300" cy="2133600"/>
          </a:xfrm>
          <a:prstGeom prst="rect">
            <a:avLst/>
          </a:prstGeom>
          <a:noFill/>
        </p:spPr>
      </p:pic>
    </p:spTree>
    <p:extLst>
      <p:ext uri="{BB962C8B-B14F-4D97-AF65-F5344CB8AC3E}">
        <p14:creationId xmlns="" xmlns:p14="http://schemas.microsoft.com/office/powerpoint/2010/main" val="2627667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ages.slideplayer.com/9/2563801/slides/slide_6.jpg"/>
          <p:cNvPicPr>
            <a:picLocks noGrp="1"/>
          </p:cNvPicPr>
          <p:nvPr>
            <p:ph idx="1"/>
          </p:nvPr>
        </p:nvPicPr>
        <p:blipFill>
          <a:blip r:embed="rId2" cstate="print"/>
          <a:srcRect/>
          <a:stretch>
            <a:fillRect/>
          </a:stretch>
        </p:blipFill>
        <p:spPr bwMode="auto">
          <a:xfrm>
            <a:off x="827584" y="764704"/>
            <a:ext cx="7632848" cy="50405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algn="l"/>
            <a:r>
              <a:rPr lang="en-US" sz="3200" dirty="0">
                <a:solidFill>
                  <a:srgbClr val="000099"/>
                </a:solidFill>
              </a:rPr>
              <a:t>Some nouns that end in </a:t>
            </a:r>
            <a:r>
              <a:rPr lang="en-US" sz="3200" dirty="0">
                <a:solidFill>
                  <a:srgbClr val="C00000"/>
                </a:solidFill>
              </a:rPr>
              <a:t>f</a:t>
            </a:r>
            <a:r>
              <a:rPr lang="en-US" sz="3200" dirty="0">
                <a:solidFill>
                  <a:srgbClr val="000099"/>
                </a:solidFill>
              </a:rPr>
              <a:t> or </a:t>
            </a:r>
            <a:r>
              <a:rPr lang="en-US" sz="3200" dirty="0" err="1">
                <a:solidFill>
                  <a:srgbClr val="C00000"/>
                </a:solidFill>
              </a:rPr>
              <a:t>fe</a:t>
            </a:r>
            <a:r>
              <a:rPr lang="en-US" sz="3200" dirty="0">
                <a:solidFill>
                  <a:srgbClr val="000099"/>
                </a:solidFill>
              </a:rPr>
              <a:t> change to </a:t>
            </a:r>
            <a:r>
              <a:rPr lang="en-US" sz="3200" dirty="0" err="1">
                <a:solidFill>
                  <a:srgbClr val="C00000"/>
                </a:solidFill>
              </a:rPr>
              <a:t>ves</a:t>
            </a:r>
            <a:r>
              <a:rPr lang="en-US" sz="3200" dirty="0">
                <a:solidFill>
                  <a:srgbClr val="000099"/>
                </a:solidFill>
              </a:rPr>
              <a:t> when made plural:</a:t>
            </a:r>
          </a:p>
        </p:txBody>
      </p:sp>
      <p:sp>
        <p:nvSpPr>
          <p:cNvPr id="11267" name="Rectangle 3"/>
          <p:cNvSpPr>
            <a:spLocks noGrp="1" noChangeArrowheads="1"/>
          </p:cNvSpPr>
          <p:nvPr>
            <p:ph idx="1"/>
          </p:nvPr>
        </p:nvSpPr>
        <p:spPr>
          <a:xfrm>
            <a:off x="457200" y="1447800"/>
            <a:ext cx="8229600" cy="4530725"/>
          </a:xfrm>
        </p:spPr>
        <p:txBody>
          <a:bodyPr/>
          <a:lstStyle/>
          <a:p>
            <a:pPr>
              <a:lnSpc>
                <a:spcPct val="90000"/>
              </a:lnSpc>
            </a:pPr>
            <a:r>
              <a:rPr lang="en-US" sz="4000" dirty="0"/>
              <a:t>calf</a:t>
            </a:r>
          </a:p>
          <a:p>
            <a:pPr lvl="1">
              <a:lnSpc>
                <a:spcPct val="90000"/>
              </a:lnSpc>
            </a:pPr>
            <a:r>
              <a:rPr lang="en-US" sz="3600" dirty="0"/>
              <a:t>calves</a:t>
            </a:r>
          </a:p>
          <a:p>
            <a:pPr lvl="1">
              <a:lnSpc>
                <a:spcPct val="90000"/>
              </a:lnSpc>
            </a:pPr>
            <a:endParaRPr lang="en-US" sz="3600" dirty="0"/>
          </a:p>
          <a:p>
            <a:pPr lvl="1">
              <a:lnSpc>
                <a:spcPct val="90000"/>
              </a:lnSpc>
            </a:pPr>
            <a:endParaRPr lang="en-US" sz="3600" dirty="0"/>
          </a:p>
          <a:p>
            <a:pPr>
              <a:lnSpc>
                <a:spcPct val="90000"/>
              </a:lnSpc>
            </a:pPr>
            <a:r>
              <a:rPr lang="en-US" sz="4000" dirty="0"/>
              <a:t>knife</a:t>
            </a:r>
          </a:p>
          <a:p>
            <a:pPr lvl="1">
              <a:lnSpc>
                <a:spcPct val="90000"/>
              </a:lnSpc>
            </a:pPr>
            <a:r>
              <a:rPr lang="en-US" sz="3600" dirty="0"/>
              <a:t>knives</a:t>
            </a:r>
          </a:p>
        </p:txBody>
      </p:sp>
      <p:sp>
        <p:nvSpPr>
          <p:cNvPr id="11268" name="Oval 4"/>
          <p:cNvSpPr>
            <a:spLocks noChangeArrowheads="1"/>
          </p:cNvSpPr>
          <p:nvPr/>
        </p:nvSpPr>
        <p:spPr bwMode="auto">
          <a:xfrm>
            <a:off x="1547664" y="1412776"/>
            <a:ext cx="381000" cy="504056"/>
          </a:xfrm>
          <a:prstGeom prst="ellipse">
            <a:avLst/>
          </a:prstGeom>
          <a:noFill/>
          <a:ln w="38100">
            <a:solidFill>
              <a:srgbClr val="990033"/>
            </a:solidFill>
            <a:round/>
            <a:headEnd/>
            <a:tailEnd/>
          </a:ln>
          <a:effectLst/>
        </p:spPr>
        <p:txBody>
          <a:bodyPr wrap="none" anchor="ctr"/>
          <a:lstStyle/>
          <a:p>
            <a:endParaRPr lang="ru-RU"/>
          </a:p>
        </p:txBody>
      </p:sp>
      <p:sp>
        <p:nvSpPr>
          <p:cNvPr id="11269" name="Oval 5"/>
          <p:cNvSpPr>
            <a:spLocks noChangeArrowheads="1"/>
          </p:cNvSpPr>
          <p:nvPr/>
        </p:nvSpPr>
        <p:spPr bwMode="auto">
          <a:xfrm>
            <a:off x="1619672" y="3645024"/>
            <a:ext cx="609600" cy="533400"/>
          </a:xfrm>
          <a:prstGeom prst="ellipse">
            <a:avLst/>
          </a:prstGeom>
          <a:noFill/>
          <a:ln w="38100">
            <a:solidFill>
              <a:srgbClr val="990033"/>
            </a:solidFill>
            <a:round/>
            <a:headEnd/>
            <a:tailEnd/>
          </a:ln>
          <a:effectLst/>
        </p:spPr>
        <p:txBody>
          <a:bodyPr wrap="none" anchor="ctr"/>
          <a:lstStyle/>
          <a:p>
            <a:endParaRPr lang="ru-RU"/>
          </a:p>
        </p:txBody>
      </p:sp>
      <p:pic>
        <p:nvPicPr>
          <p:cNvPr id="11272" name="Picture 8" descr="calf"/>
          <p:cNvPicPr>
            <a:picLocks noChangeAspect="1" noChangeArrowheads="1"/>
          </p:cNvPicPr>
          <p:nvPr/>
        </p:nvPicPr>
        <p:blipFill>
          <a:blip r:embed="rId2" cstate="print"/>
          <a:srcRect/>
          <a:stretch>
            <a:fillRect/>
          </a:stretch>
        </p:blipFill>
        <p:spPr bwMode="auto">
          <a:xfrm>
            <a:off x="3733800" y="1676400"/>
            <a:ext cx="3400425" cy="2495550"/>
          </a:xfrm>
          <a:prstGeom prst="rect">
            <a:avLst/>
          </a:prstGeom>
          <a:noFill/>
        </p:spPr>
      </p:pic>
      <p:pic>
        <p:nvPicPr>
          <p:cNvPr id="11273" name="Picture 9" descr="knif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4241800"/>
            <a:ext cx="3505200" cy="2359025"/>
          </a:xfrm>
          <a:prstGeom prst="rect">
            <a:avLst/>
          </a:prstGeom>
          <a:noFill/>
        </p:spPr>
      </p:pic>
    </p:spTree>
    <p:extLst>
      <p:ext uri="{BB962C8B-B14F-4D97-AF65-F5344CB8AC3E}">
        <p14:creationId xmlns="" xmlns:p14="http://schemas.microsoft.com/office/powerpoint/2010/main" val="1520755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дминистратор\Pictures\nb1-singular-and-plural-8-638.jpg"/>
          <p:cNvPicPr>
            <a:picLocks noGrp="1" noChangeAspect="1" noChangeArrowheads="1"/>
          </p:cNvPicPr>
          <p:nvPr>
            <p:ph idx="1"/>
          </p:nvPr>
        </p:nvPicPr>
        <p:blipFill>
          <a:blip r:embed="rId2" cstate="print"/>
          <a:srcRect/>
          <a:stretch>
            <a:fillRect/>
          </a:stretch>
        </p:blipFill>
        <p:spPr bwMode="auto">
          <a:xfrm>
            <a:off x="323528" y="260648"/>
            <a:ext cx="8568952" cy="6336704"/>
          </a:xfrm>
          <a:prstGeom prst="rect">
            <a:avLst/>
          </a:prstGeom>
          <a:noFill/>
        </p:spPr>
      </p:pic>
    </p:spTree>
    <p:extLst>
      <p:ext uri="{BB962C8B-B14F-4D97-AF65-F5344CB8AC3E}">
        <p14:creationId xmlns="" xmlns:p14="http://schemas.microsoft.com/office/powerpoint/2010/main" val="754270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274320"/>
          <a:ext cx="8229600" cy="6192539"/>
        </p:xfrm>
        <a:graphic>
          <a:graphicData uri="http://schemas.openxmlformats.org/drawingml/2006/table">
            <a:tbl>
              <a:tblPr firstRow="1" bandRow="1">
                <a:tableStyleId>{5C22544A-7EE6-4342-B048-85BDC9FD1C3A}</a:tableStyleId>
              </a:tblPr>
              <a:tblGrid>
                <a:gridCol w="4114800"/>
                <a:gridCol w="4114800"/>
              </a:tblGrid>
              <a:tr h="682627">
                <a:tc>
                  <a:txBody>
                    <a:bodyPr/>
                    <a:lstStyle/>
                    <a:p>
                      <a:r>
                        <a:rPr lang="en-US" sz="2400" dirty="0" smtClean="0"/>
                        <a:t>          </a:t>
                      </a:r>
                      <a:r>
                        <a:rPr lang="en-US" sz="2400" dirty="0" smtClean="0">
                          <a:solidFill>
                            <a:srgbClr val="000066"/>
                          </a:solidFill>
                        </a:rPr>
                        <a:t>Singular</a:t>
                      </a:r>
                      <a:r>
                        <a:rPr lang="en-US" sz="2400" baseline="0" dirty="0" smtClean="0">
                          <a:solidFill>
                            <a:srgbClr val="000066"/>
                          </a:solidFill>
                        </a:rPr>
                        <a:t> form</a:t>
                      </a:r>
                      <a:endParaRPr lang="ru-RU" sz="2400" baseline="0" dirty="0" smtClean="0">
                        <a:solidFill>
                          <a:srgbClr val="000066"/>
                        </a:solidFill>
                      </a:endParaRPr>
                    </a:p>
                    <a:p>
                      <a:endParaRPr lang="ru-RU" dirty="0">
                        <a:solidFill>
                          <a:srgbClr val="000066"/>
                        </a:solidFill>
                      </a:endParaRPr>
                    </a:p>
                  </a:txBody>
                  <a:tcPr/>
                </a:tc>
                <a:tc>
                  <a:txBody>
                    <a:bodyPr/>
                    <a:lstStyle/>
                    <a:p>
                      <a:r>
                        <a:rPr lang="en-US" sz="2400" dirty="0" smtClean="0">
                          <a:latin typeface="+mj-lt"/>
                        </a:rPr>
                        <a:t>               </a:t>
                      </a:r>
                      <a:r>
                        <a:rPr lang="en-US" sz="2400" dirty="0" smtClean="0">
                          <a:solidFill>
                            <a:srgbClr val="000066"/>
                          </a:solidFill>
                          <a:latin typeface="+mj-lt"/>
                          <a:cs typeface="Times New Roman" pitchFamily="18" charset="0"/>
                        </a:rPr>
                        <a:t>Plural form</a:t>
                      </a:r>
                      <a:endParaRPr lang="ru-RU" sz="2400" dirty="0">
                        <a:solidFill>
                          <a:srgbClr val="000066"/>
                        </a:solidFill>
                        <a:latin typeface="+mj-lt"/>
                        <a:cs typeface="Times New Roman" pitchFamily="18" charset="0"/>
                      </a:endParaRPr>
                    </a:p>
                  </a:txBody>
                  <a:tcPr/>
                </a:tc>
              </a:tr>
              <a:tr h="5461019">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a:txBody>
                  <a:tcPr/>
                </a:tc>
                <a:tc>
                  <a:txBody>
                    <a:bodyPr/>
                    <a:lstStyle/>
                    <a:p>
                      <a:endParaRPr lang="ru-RU"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0"/>
            <a:ext cx="8435280" cy="6381328"/>
          </a:xfrm>
        </p:spPr>
        <p:txBody>
          <a:bodyPr>
            <a:normAutofit fontScale="77500" lnSpcReduction="20000"/>
          </a:bodyPr>
          <a:lstStyle/>
          <a:p>
            <a:pPr>
              <a:buNone/>
            </a:pPr>
            <a:endParaRPr lang="en-US" sz="2000" b="1" dirty="0" smtClean="0">
              <a:solidFill>
                <a:srgbClr val="0000CC"/>
              </a:solidFill>
              <a:latin typeface="Times New Roman" pitchFamily="18" charset="0"/>
              <a:cs typeface="Times New Roman" pitchFamily="18" charset="0"/>
            </a:endParaRPr>
          </a:p>
          <a:p>
            <a:pPr>
              <a:buNone/>
            </a:pPr>
            <a:r>
              <a:rPr lang="en-US" sz="2600" b="1" dirty="0" smtClean="0">
                <a:solidFill>
                  <a:srgbClr val="0000CC"/>
                </a:solidFill>
                <a:latin typeface="Times New Roman" pitchFamily="18" charset="0"/>
                <a:cs typeface="Times New Roman" pitchFamily="18" charset="0"/>
              </a:rPr>
              <a:t>    Make the nouns in brackets plural:</a:t>
            </a:r>
          </a:p>
          <a:p>
            <a:pPr>
              <a:buNone/>
            </a:pPr>
            <a:endParaRPr lang="ru-RU" sz="1600" dirty="0" smtClean="0">
              <a:solidFill>
                <a:srgbClr val="0000CC"/>
              </a:solidFill>
              <a:latin typeface="Times New Roman" pitchFamily="18" charset="0"/>
              <a:cs typeface="Times New Roman" pitchFamily="18" charset="0"/>
            </a:endParaRPr>
          </a:p>
          <a:p>
            <a:pPr marL="566928" lvl="0" indent="-457200">
              <a:buNone/>
            </a:pPr>
            <a:r>
              <a:rPr lang="en-US" sz="2200" b="1" dirty="0" smtClean="0">
                <a:latin typeface="Times New Roman" pitchFamily="18" charset="0"/>
                <a:cs typeface="Times New Roman" pitchFamily="18" charset="0"/>
              </a:rPr>
              <a:t>1. Five </a:t>
            </a:r>
            <a:r>
              <a:rPr lang="en-US" sz="2200" b="1" dirty="0" smtClean="0">
                <a:solidFill>
                  <a:srgbClr val="C00000"/>
                </a:solidFill>
                <a:latin typeface="Times New Roman" pitchFamily="18" charset="0"/>
                <a:cs typeface="Times New Roman" pitchFamily="18" charset="0"/>
              </a:rPr>
              <a:t>(                            ) </a:t>
            </a:r>
            <a:r>
              <a:rPr lang="en-US" sz="2200" b="1" dirty="0" smtClean="0">
                <a:latin typeface="Times New Roman" pitchFamily="18" charset="0"/>
                <a:cs typeface="Times New Roman" pitchFamily="18" charset="0"/>
              </a:rPr>
              <a:t>opened a computer services company.</a:t>
            </a: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solidFill>
                <a:srgbClr val="0000CC"/>
              </a:solidFill>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indent="-457200">
              <a:buNone/>
            </a:pPr>
            <a:r>
              <a:rPr lang="en-US" sz="2200" b="1" dirty="0" smtClean="0">
                <a:latin typeface="Times New Roman" pitchFamily="18" charset="0"/>
                <a:cs typeface="Times New Roman" pitchFamily="18" charset="0"/>
              </a:rPr>
              <a:t>2. Even </a:t>
            </a:r>
            <a:r>
              <a:rPr lang="en-US" sz="2200" b="1" dirty="0" smtClean="0">
                <a:solidFill>
                  <a:srgbClr val="C00000"/>
                </a:solidFill>
                <a:latin typeface="Times New Roman" pitchFamily="18" charset="0"/>
                <a:cs typeface="Times New Roman" pitchFamily="18" charset="0"/>
              </a:rPr>
              <a:t>(                           ) </a:t>
            </a:r>
            <a:r>
              <a:rPr lang="en-US" sz="2200" b="1" dirty="0" smtClean="0">
                <a:latin typeface="Times New Roman" pitchFamily="18" charset="0"/>
                <a:cs typeface="Times New Roman" pitchFamily="18" charset="0"/>
              </a:rPr>
              <a:t>enjoy learning on the Internet.</a:t>
            </a:r>
          </a:p>
          <a:p>
            <a:pPr marL="566928" indent="-457200">
              <a:buNone/>
            </a:pP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indent="-457200">
              <a:buNone/>
            </a:pPr>
            <a:r>
              <a:rPr lang="en-US" sz="2200" b="1" dirty="0" smtClean="0">
                <a:latin typeface="Times New Roman" pitchFamily="18" charset="0"/>
                <a:cs typeface="Times New Roman" pitchFamily="18" charset="0"/>
              </a:rPr>
              <a:t>3. The boys went fishing and caught 10 </a:t>
            </a:r>
            <a:r>
              <a:rPr lang="en-US" sz="2200" b="1" dirty="0" smtClean="0">
                <a:solidFill>
                  <a:srgbClr val="C00000"/>
                </a:solidFill>
                <a:latin typeface="Times New Roman" pitchFamily="18" charset="0"/>
                <a:cs typeface="Times New Roman" pitchFamily="18" charset="0"/>
              </a:rPr>
              <a:t>(                            ).</a:t>
            </a:r>
            <a:endParaRPr lang="en-US" sz="2200" b="1" dirty="0" smtClean="0">
              <a:latin typeface="Times New Roman" pitchFamily="18" charset="0"/>
              <a:cs typeface="Times New Roman" pitchFamily="18" charset="0"/>
            </a:endParaRPr>
          </a:p>
          <a:p>
            <a:pPr marL="566928" lvl="0" indent="-457200">
              <a:buNone/>
            </a:pP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lvl="0" indent="-457200">
              <a:buNone/>
            </a:pPr>
            <a:r>
              <a:rPr lang="en-US" sz="2200" b="1" dirty="0" smtClean="0">
                <a:latin typeface="Times New Roman" pitchFamily="18" charset="0"/>
                <a:cs typeface="Times New Roman" pitchFamily="18" charset="0"/>
              </a:rPr>
              <a:t>4. The </a:t>
            </a:r>
            <a:r>
              <a:rPr lang="en-US" sz="2200" b="1" dirty="0" smtClean="0">
                <a:solidFill>
                  <a:srgbClr val="C00000"/>
                </a:solidFill>
                <a:latin typeface="Times New Roman" pitchFamily="18" charset="0"/>
                <a:cs typeface="Times New Roman" pitchFamily="18" charset="0"/>
              </a:rPr>
              <a:t>(                         ) </a:t>
            </a:r>
            <a:r>
              <a:rPr lang="en-US" sz="2200" b="1" dirty="0" smtClean="0">
                <a:latin typeface="Times New Roman" pitchFamily="18" charset="0"/>
                <a:cs typeface="Times New Roman" pitchFamily="18" charset="0"/>
              </a:rPr>
              <a:t>keep their </a:t>
            </a:r>
            <a:r>
              <a:rPr lang="en-US" sz="2200" b="1" dirty="0" smtClean="0">
                <a:solidFill>
                  <a:srgbClr val="C00000"/>
                </a:solidFill>
                <a:latin typeface="Times New Roman" pitchFamily="18" charset="0"/>
                <a:cs typeface="Times New Roman" pitchFamily="18" charset="0"/>
              </a:rPr>
              <a:t>(                        ) </a:t>
            </a:r>
            <a:r>
              <a:rPr lang="en-US" sz="2200" b="1" dirty="0" smtClean="0">
                <a:latin typeface="Times New Roman" pitchFamily="18" charset="0"/>
                <a:cs typeface="Times New Roman" pitchFamily="18" charset="0"/>
              </a:rPr>
              <a:t>on the   </a:t>
            </a:r>
            <a:r>
              <a:rPr lang="en-US" sz="2200" b="1" dirty="0" smtClean="0">
                <a:solidFill>
                  <a:srgbClr val="C00000"/>
                </a:solidFill>
                <a:latin typeface="Times New Roman" pitchFamily="18" charset="0"/>
                <a:cs typeface="Times New Roman" pitchFamily="18" charset="0"/>
              </a:rPr>
              <a:t>(                          ).</a:t>
            </a:r>
            <a:endParaRPr lang="ru-RU" sz="2200" b="1" dirty="0" smtClean="0">
              <a:solidFill>
                <a:srgbClr val="C00000"/>
              </a:solidFill>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indent="-457200">
              <a:buNone/>
            </a:pPr>
            <a:r>
              <a:rPr lang="en-US" sz="2200" b="1" dirty="0" smtClean="0">
                <a:latin typeface="Times New Roman" pitchFamily="18" charset="0"/>
                <a:cs typeface="Times New Roman" pitchFamily="18" charset="0"/>
              </a:rPr>
              <a:t>5.  At daylight savings time, we have to change our </a:t>
            </a:r>
            <a:r>
              <a:rPr lang="en-US" sz="2200" b="1" dirty="0" smtClean="0">
                <a:solidFill>
                  <a:srgbClr val="C00000"/>
                </a:solidFill>
                <a:latin typeface="Times New Roman" pitchFamily="18" charset="0"/>
                <a:cs typeface="Times New Roman" pitchFamily="18" charset="0"/>
              </a:rPr>
              <a:t>(                              ).</a:t>
            </a:r>
            <a:endParaRPr lang="en-US" sz="2200" b="1" dirty="0" smtClean="0">
              <a:latin typeface="Times New Roman" pitchFamily="18" charset="0"/>
              <a:cs typeface="Times New Roman" pitchFamily="18" charset="0"/>
            </a:endParaRPr>
          </a:p>
          <a:p>
            <a:pPr marL="566928" lvl="0" indent="-457200">
              <a:buFont typeface="+mj-lt"/>
              <a:buAutoNum type="arabicPeriod"/>
            </a:pPr>
            <a:endParaRPr lang="en-US" sz="2200" b="1" dirty="0" smtClean="0">
              <a:latin typeface="Times New Roman" pitchFamily="18" charset="0"/>
              <a:cs typeface="Times New Roman" pitchFamily="18" charset="0"/>
            </a:endParaRPr>
          </a:p>
          <a:p>
            <a:pPr marL="566928" lvl="0" indent="-457200">
              <a:buNone/>
            </a:pPr>
            <a:endParaRPr lang="en-US" sz="2200" b="1" dirty="0" smtClean="0">
              <a:latin typeface="Times New Roman" pitchFamily="18" charset="0"/>
              <a:cs typeface="Times New Roman" pitchFamily="18" charset="0"/>
            </a:endParaRPr>
          </a:p>
          <a:p>
            <a:pPr marL="566928" lvl="0" indent="-457200">
              <a:buNone/>
            </a:pPr>
            <a:r>
              <a:rPr lang="en-US" sz="2200" b="1" dirty="0" smtClean="0">
                <a:latin typeface="Times New Roman" pitchFamily="18" charset="0"/>
                <a:cs typeface="Times New Roman" pitchFamily="18" charset="0"/>
              </a:rPr>
              <a:t>6. My  </a:t>
            </a:r>
            <a:r>
              <a:rPr lang="en-US" sz="2200" b="1" dirty="0" smtClean="0">
                <a:solidFill>
                  <a:srgbClr val="C00000"/>
                </a:solidFill>
                <a:latin typeface="Times New Roman" pitchFamily="18" charset="0"/>
                <a:cs typeface="Times New Roman" pitchFamily="18" charset="0"/>
              </a:rPr>
              <a:t>(                       ) </a:t>
            </a:r>
            <a:r>
              <a:rPr lang="en-US" sz="2200" b="1" dirty="0" smtClean="0">
                <a:latin typeface="Times New Roman" pitchFamily="18" charset="0"/>
                <a:cs typeface="Times New Roman" pitchFamily="18" charset="0"/>
              </a:rPr>
              <a:t>are sensitive to the cold. </a:t>
            </a:r>
            <a:endParaRPr lang="ru-RU" sz="2200" b="1" dirty="0" smtClean="0">
              <a:solidFill>
                <a:srgbClr val="C00000"/>
              </a:solidFill>
              <a:latin typeface="Times New Roman" pitchFamily="18" charset="0"/>
              <a:cs typeface="Times New Roman" pitchFamily="18" charset="0"/>
            </a:endParaRPr>
          </a:p>
          <a:p>
            <a:pPr marL="624078" indent="-514350">
              <a:buFont typeface="+mj-lt"/>
              <a:buAutoNum type="arabicPeriod"/>
            </a:pPr>
            <a:endParaRPr lang="ru-RU" dirty="0"/>
          </a:p>
        </p:txBody>
      </p:sp>
      <p:pic>
        <p:nvPicPr>
          <p:cNvPr id="5" name="Рисунок 4" descr="C:\Users\Администратор\Pictures\125318801_image__4_.jpg"/>
          <p:cNvPicPr/>
          <p:nvPr/>
        </p:nvPicPr>
        <p:blipFill>
          <a:blip r:embed="rId2" cstate="print"/>
          <a:srcRect/>
          <a:stretch>
            <a:fillRect/>
          </a:stretch>
        </p:blipFill>
        <p:spPr bwMode="auto">
          <a:xfrm>
            <a:off x="1403648" y="548680"/>
            <a:ext cx="1440160" cy="1008112"/>
          </a:xfrm>
          <a:prstGeom prst="rect">
            <a:avLst/>
          </a:prstGeom>
          <a:noFill/>
          <a:ln w="9525">
            <a:noFill/>
            <a:miter lim="800000"/>
            <a:headEnd/>
            <a:tailEnd/>
          </a:ln>
        </p:spPr>
      </p:pic>
      <p:pic>
        <p:nvPicPr>
          <p:cNvPr id="6" name="Рисунок 5" descr="C:\Users\Администратор\Pictures\6653238.jpg"/>
          <p:cNvPicPr/>
          <p:nvPr/>
        </p:nvPicPr>
        <p:blipFill>
          <a:blip r:embed="rId3" cstate="print"/>
          <a:srcRect/>
          <a:stretch>
            <a:fillRect/>
          </a:stretch>
        </p:blipFill>
        <p:spPr bwMode="auto">
          <a:xfrm>
            <a:off x="1475656" y="1700808"/>
            <a:ext cx="1440160" cy="1008112"/>
          </a:xfrm>
          <a:prstGeom prst="rect">
            <a:avLst/>
          </a:prstGeom>
          <a:noFill/>
          <a:ln w="9525">
            <a:noFill/>
            <a:miter lim="800000"/>
            <a:headEnd/>
            <a:tailEnd/>
          </a:ln>
        </p:spPr>
      </p:pic>
      <p:pic>
        <p:nvPicPr>
          <p:cNvPr id="7" name="Рисунок 6" descr="C:\Users\Администратор\Pictures\Tooth-funny-teeth-cartoon-picture-images-clipart-2.png"/>
          <p:cNvPicPr/>
          <p:nvPr/>
        </p:nvPicPr>
        <p:blipFill>
          <a:blip r:embed="rId4" cstate="print"/>
          <a:srcRect/>
          <a:stretch>
            <a:fillRect/>
          </a:stretch>
        </p:blipFill>
        <p:spPr bwMode="auto">
          <a:xfrm>
            <a:off x="1403648" y="5301208"/>
            <a:ext cx="1440160" cy="1296145"/>
          </a:xfrm>
          <a:prstGeom prst="rect">
            <a:avLst/>
          </a:prstGeom>
          <a:noFill/>
          <a:ln w="9525">
            <a:noFill/>
            <a:miter lim="800000"/>
            <a:headEnd/>
            <a:tailEnd/>
          </a:ln>
        </p:spPr>
      </p:pic>
      <p:pic>
        <p:nvPicPr>
          <p:cNvPr id="8" name="Рисунок 7" descr="C:\Users\Администратор\Pictures\watch.jpg"/>
          <p:cNvPicPr/>
          <p:nvPr/>
        </p:nvPicPr>
        <p:blipFill>
          <a:blip r:embed="rId5" cstate="print"/>
          <a:srcRect/>
          <a:stretch>
            <a:fillRect/>
          </a:stretch>
        </p:blipFill>
        <p:spPr bwMode="auto">
          <a:xfrm>
            <a:off x="5508104" y="4653136"/>
            <a:ext cx="1440160" cy="1152128"/>
          </a:xfrm>
          <a:prstGeom prst="rect">
            <a:avLst/>
          </a:prstGeom>
          <a:noFill/>
          <a:ln w="9525">
            <a:noFill/>
            <a:miter lim="800000"/>
            <a:headEnd/>
            <a:tailEnd/>
          </a:ln>
        </p:spPr>
      </p:pic>
      <p:pic>
        <p:nvPicPr>
          <p:cNvPr id="9" name="Рисунок 8" descr="C:\Users\Администратор\Pictures\FISHSHAPED.png"/>
          <p:cNvPicPr/>
          <p:nvPr/>
        </p:nvPicPr>
        <p:blipFill>
          <a:blip r:embed="rId6" cstate="print"/>
          <a:srcRect/>
          <a:stretch>
            <a:fillRect/>
          </a:stretch>
        </p:blipFill>
        <p:spPr bwMode="auto">
          <a:xfrm>
            <a:off x="4355976" y="2276872"/>
            <a:ext cx="1428750" cy="1224136"/>
          </a:xfrm>
          <a:prstGeom prst="rect">
            <a:avLst/>
          </a:prstGeom>
          <a:noFill/>
          <a:ln w="9525">
            <a:noFill/>
            <a:miter lim="800000"/>
            <a:headEnd/>
            <a:tailEnd/>
          </a:ln>
        </p:spPr>
      </p:pic>
      <p:pic>
        <p:nvPicPr>
          <p:cNvPr id="10" name="Рисунок 9" descr="C:\Users\Администратор\Pictures\m-dress2.jpg"/>
          <p:cNvPicPr/>
          <p:nvPr/>
        </p:nvPicPr>
        <p:blipFill>
          <a:blip r:embed="rId7" cstate="print"/>
          <a:srcRect/>
          <a:stretch>
            <a:fillRect/>
          </a:stretch>
        </p:blipFill>
        <p:spPr bwMode="auto">
          <a:xfrm>
            <a:off x="1403648" y="3212976"/>
            <a:ext cx="1296144" cy="1584176"/>
          </a:xfrm>
          <a:prstGeom prst="rect">
            <a:avLst/>
          </a:prstGeom>
          <a:noFill/>
          <a:ln w="9525">
            <a:noFill/>
            <a:miter lim="800000"/>
            <a:headEnd/>
            <a:tailEnd/>
          </a:ln>
        </p:spPr>
      </p:pic>
      <p:pic>
        <p:nvPicPr>
          <p:cNvPr id="11" name="Рисунок 10" descr="C:\Users\Администратор\Pictures\3113174.jpg"/>
          <p:cNvPicPr/>
          <p:nvPr/>
        </p:nvPicPr>
        <p:blipFill>
          <a:blip r:embed="rId8" cstate="print"/>
          <a:srcRect/>
          <a:stretch>
            <a:fillRect/>
          </a:stretch>
        </p:blipFill>
        <p:spPr bwMode="auto">
          <a:xfrm>
            <a:off x="3923929" y="3501008"/>
            <a:ext cx="1080120" cy="1152128"/>
          </a:xfrm>
          <a:prstGeom prst="rect">
            <a:avLst/>
          </a:prstGeom>
          <a:noFill/>
          <a:ln w="9525">
            <a:noFill/>
            <a:miter lim="800000"/>
            <a:headEnd/>
            <a:tailEnd/>
          </a:ln>
        </p:spPr>
      </p:pic>
      <p:pic>
        <p:nvPicPr>
          <p:cNvPr id="12" name="Рисунок 11" descr="C:\Users\Администратор\Pictures\Japan-Plastic-Kitchen-font-b-Cabinet-b-font-font-b-Drawer-b-font-Cutlery-Fork-Knife.jpg"/>
          <p:cNvPicPr/>
          <p:nvPr/>
        </p:nvPicPr>
        <p:blipFill>
          <a:blip r:embed="rId9" cstate="print"/>
          <a:srcRect/>
          <a:stretch>
            <a:fillRect/>
          </a:stretch>
        </p:blipFill>
        <p:spPr bwMode="auto">
          <a:xfrm>
            <a:off x="6156176" y="3356992"/>
            <a:ext cx="1368152" cy="12241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0"/>
            <a:ext cx="8424936" cy="6381328"/>
          </a:xfrm>
        </p:spPr>
        <p:txBody>
          <a:bodyPr>
            <a:noAutofit/>
          </a:bodyPr>
          <a:lstStyle/>
          <a:p>
            <a:pPr>
              <a:buNone/>
            </a:pPr>
            <a:r>
              <a:rPr lang="en-US" sz="2400" b="1" dirty="0" smtClean="0">
                <a:solidFill>
                  <a:srgbClr val="0000CC"/>
                </a:solidFill>
                <a:latin typeface="Times New Roman" pitchFamily="18" charset="0"/>
                <a:cs typeface="Times New Roman" pitchFamily="18" charset="0"/>
              </a:rPr>
              <a:t>Rewrite these sentences in plural making the necessary </a:t>
            </a:r>
          </a:p>
          <a:p>
            <a:pPr>
              <a:buNone/>
            </a:pPr>
            <a:r>
              <a:rPr lang="en-US" sz="2400" b="1" dirty="0" smtClean="0">
                <a:solidFill>
                  <a:srgbClr val="0000CC"/>
                </a:solidFill>
                <a:latin typeface="Times New Roman" pitchFamily="18" charset="0"/>
                <a:cs typeface="Times New Roman" pitchFamily="18" charset="0"/>
              </a:rPr>
              <a:t>changes.</a:t>
            </a:r>
            <a:endParaRPr lang="en-US" sz="2000" b="1" dirty="0" smtClean="0">
              <a:solidFill>
                <a:srgbClr val="660066"/>
              </a:solidFill>
              <a:latin typeface="Times New Roman" pitchFamily="18" charset="0"/>
              <a:cs typeface="Times New Roman" pitchFamily="18" charset="0"/>
            </a:endParaRPr>
          </a:p>
          <a:p>
            <a:pPr>
              <a:buNone/>
            </a:pPr>
            <a:r>
              <a:rPr lang="en-US" sz="2400" b="1" dirty="0" smtClean="0">
                <a:solidFill>
                  <a:srgbClr val="660066"/>
                </a:solidFill>
                <a:latin typeface="Times New Roman" pitchFamily="18" charset="0"/>
                <a:cs typeface="Times New Roman" pitchFamily="18" charset="0"/>
              </a:rPr>
              <a:t>E.g. He is a student. – They are students.</a:t>
            </a:r>
          </a:p>
          <a:p>
            <a:pPr>
              <a:buNone/>
            </a:pPr>
            <a:r>
              <a:rPr lang="en-US" sz="2400" b="1" dirty="0" smtClean="0">
                <a:solidFill>
                  <a:srgbClr val="002060"/>
                </a:solidFill>
                <a:latin typeface="Times New Roman" pitchFamily="18" charset="0"/>
                <a:cs typeface="Times New Roman" pitchFamily="18" charset="0"/>
              </a:rPr>
              <a:t>1. She is a business woman.</a:t>
            </a:r>
          </a:p>
          <a:p>
            <a:pPr>
              <a:buNone/>
            </a:pPr>
            <a:r>
              <a:rPr lang="en-US" sz="2400" b="1" dirty="0" smtClean="0">
                <a:solidFill>
                  <a:srgbClr val="002060"/>
                </a:solidFill>
                <a:latin typeface="Times New Roman" pitchFamily="18" charset="0"/>
                <a:cs typeface="Times New Roman" pitchFamily="18" charset="0"/>
              </a:rPr>
              <a:t>____________________________________</a:t>
            </a:r>
          </a:p>
          <a:p>
            <a:pPr>
              <a:buNone/>
            </a:pPr>
            <a:r>
              <a:rPr lang="en-US" sz="2400" b="1" dirty="0" smtClean="0">
                <a:solidFill>
                  <a:srgbClr val="002060"/>
                </a:solidFill>
                <a:latin typeface="Times New Roman" pitchFamily="18" charset="0"/>
                <a:cs typeface="Times New Roman" pitchFamily="18" charset="0"/>
              </a:rPr>
              <a:t>2. A pediatrician is a doctor for a child.</a:t>
            </a:r>
          </a:p>
          <a:p>
            <a:pPr>
              <a:buNone/>
            </a:pPr>
            <a:r>
              <a:rPr lang="en-US" sz="2400" b="1" dirty="0" smtClean="0">
                <a:solidFill>
                  <a:srgbClr val="002060"/>
                </a:solidFill>
                <a:latin typeface="Times New Roman" pitchFamily="18" charset="0"/>
                <a:cs typeface="Times New Roman" pitchFamily="18" charset="0"/>
              </a:rPr>
              <a:t>____________________________________</a:t>
            </a:r>
          </a:p>
          <a:p>
            <a:pPr>
              <a:buNone/>
            </a:pPr>
            <a:r>
              <a:rPr lang="en-US" sz="2400" b="1" dirty="0" smtClean="0">
                <a:solidFill>
                  <a:srgbClr val="002060"/>
                </a:solidFill>
                <a:latin typeface="Times New Roman" pitchFamily="18" charset="0"/>
                <a:cs typeface="Times New Roman" pitchFamily="18" charset="0"/>
              </a:rPr>
              <a:t>3. Our university is rather big.</a:t>
            </a:r>
          </a:p>
          <a:p>
            <a:pPr>
              <a:buNone/>
            </a:pPr>
            <a:r>
              <a:rPr lang="en-US" sz="2400" b="1" dirty="0" smtClean="0">
                <a:solidFill>
                  <a:srgbClr val="002060"/>
                </a:solidFill>
                <a:latin typeface="Times New Roman" pitchFamily="18" charset="0"/>
                <a:cs typeface="Times New Roman" pitchFamily="18" charset="0"/>
              </a:rPr>
              <a:t>____________________________________</a:t>
            </a:r>
          </a:p>
          <a:p>
            <a:pPr>
              <a:buNone/>
            </a:pPr>
            <a:r>
              <a:rPr lang="en-US" sz="2400" b="1" dirty="0" smtClean="0">
                <a:solidFill>
                  <a:srgbClr val="002060"/>
                </a:solidFill>
                <a:latin typeface="Times New Roman" pitchFamily="18" charset="0"/>
                <a:cs typeface="Times New Roman" pitchFamily="18" charset="0"/>
              </a:rPr>
              <a:t>4. A student was at the campus.</a:t>
            </a:r>
          </a:p>
          <a:p>
            <a:pPr>
              <a:buNone/>
            </a:pPr>
            <a:r>
              <a:rPr lang="en-US" sz="2400" b="1" dirty="0" smtClean="0">
                <a:solidFill>
                  <a:srgbClr val="002060"/>
                </a:solidFill>
                <a:latin typeface="Times New Roman" pitchFamily="18" charset="0"/>
                <a:cs typeface="Times New Roman" pitchFamily="18" charset="0"/>
              </a:rPr>
              <a:t>____________________________________</a:t>
            </a:r>
          </a:p>
          <a:p>
            <a:pPr>
              <a:buNone/>
            </a:pPr>
            <a:r>
              <a:rPr lang="en-US" sz="2400" b="1" dirty="0" smtClean="0">
                <a:solidFill>
                  <a:srgbClr val="002060"/>
                </a:solidFill>
                <a:latin typeface="Times New Roman" pitchFamily="18" charset="0"/>
                <a:cs typeface="Times New Roman" pitchFamily="18" charset="0"/>
              </a:rPr>
              <a:t>5. He is a good person.</a:t>
            </a:r>
          </a:p>
          <a:p>
            <a:pPr>
              <a:buNone/>
            </a:pPr>
            <a:r>
              <a:rPr lang="en-US" sz="2400" b="1" dirty="0" smtClean="0">
                <a:solidFill>
                  <a:srgbClr val="002060"/>
                </a:solidFill>
                <a:latin typeface="Times New Roman" pitchFamily="18" charset="0"/>
                <a:cs typeface="Times New Roman" pitchFamily="18" charset="0"/>
              </a:rPr>
              <a:t>____________________________________</a:t>
            </a:r>
          </a:p>
          <a:p>
            <a:pPr>
              <a:buNone/>
            </a:pPr>
            <a:r>
              <a:rPr lang="en-US" sz="2400" b="1" dirty="0" smtClean="0">
                <a:solidFill>
                  <a:srgbClr val="002060"/>
                </a:solidFill>
                <a:latin typeface="Times New Roman" pitchFamily="18" charset="0"/>
                <a:cs typeface="Times New Roman" pitchFamily="18" charset="0"/>
              </a:rPr>
              <a:t>6. I am a future surgeon.</a:t>
            </a:r>
          </a:p>
          <a:p>
            <a:pPr>
              <a:buNone/>
            </a:pPr>
            <a:r>
              <a:rPr lang="en-US" sz="2400" b="1" dirty="0" smtClean="0">
                <a:solidFill>
                  <a:srgbClr val="002060"/>
                </a:solidFill>
                <a:latin typeface="Times New Roman" pitchFamily="18" charset="0"/>
                <a:cs typeface="Times New Roman" pitchFamily="18" charset="0"/>
              </a:rPr>
              <a:t>____________________________________</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27584" y="548680"/>
            <a:ext cx="7859216" cy="5832648"/>
          </a:xfrm>
        </p:spPr>
        <p:txBody>
          <a:bodyPr>
            <a:normAutofit/>
          </a:bodyPr>
          <a:lstStyle/>
          <a:p>
            <a:pPr>
              <a:buNone/>
            </a:pPr>
            <a:r>
              <a:rPr lang="en-US" b="1" dirty="0" smtClean="0">
                <a:latin typeface="Times New Roman" pitchFamily="18" charset="0"/>
                <a:cs typeface="Times New Roman" pitchFamily="18" charset="0"/>
              </a:rPr>
              <a:t>   Choose the best word to fit into each of the following sentences:</a:t>
            </a:r>
            <a:endParaRPr lang="ru-RU" dirty="0" smtClean="0">
              <a:latin typeface="Times New Roman" pitchFamily="18" charset="0"/>
              <a:cs typeface="Times New Roman" pitchFamily="18" charset="0"/>
            </a:endParaRPr>
          </a:p>
          <a:p>
            <a:pPr lvl="0"/>
            <a:r>
              <a:rPr lang="en-US" b="1" dirty="0" smtClean="0">
                <a:solidFill>
                  <a:srgbClr val="000066"/>
                </a:solidFill>
                <a:latin typeface="Times New Roman" pitchFamily="18" charset="0"/>
                <a:cs typeface="Times New Roman" pitchFamily="18" charset="0"/>
              </a:rPr>
              <a:t>The men sharpened their _____________ before throwing them at the targets.</a:t>
            </a:r>
            <a:br>
              <a:rPr lang="en-US" b="1" dirty="0" smtClean="0">
                <a:solidFill>
                  <a:srgbClr val="000066"/>
                </a:solidFill>
                <a:latin typeface="Times New Roman" pitchFamily="18" charset="0"/>
                <a:cs typeface="Times New Roman" pitchFamily="18" charset="0"/>
              </a:rPr>
            </a:br>
            <a:r>
              <a:rPr lang="ru-RU" b="1" dirty="0" smtClean="0">
                <a:solidFill>
                  <a:srgbClr val="000066"/>
                </a:solidFill>
                <a:latin typeface="Times New Roman" pitchFamily="18" charset="0"/>
                <a:cs typeface="Times New Roman" pitchFamily="18" charset="0"/>
              </a:rPr>
              <a:t>A – knife       </a:t>
            </a:r>
            <a:r>
              <a:rPr lang="en-US" b="1" dirty="0" smtClean="0">
                <a:solidFill>
                  <a:srgbClr val="000066"/>
                </a:solidFill>
                <a:latin typeface="Times New Roman" pitchFamily="18" charset="0"/>
                <a:cs typeface="Times New Roman" pitchFamily="18" charset="0"/>
              </a:rPr>
              <a:t>  </a:t>
            </a:r>
            <a:r>
              <a:rPr lang="ru-RU" b="1" dirty="0" smtClean="0">
                <a:solidFill>
                  <a:srgbClr val="000066"/>
                </a:solidFill>
                <a:latin typeface="Times New Roman" pitchFamily="18" charset="0"/>
                <a:cs typeface="Times New Roman" pitchFamily="18" charset="0"/>
              </a:rPr>
              <a:t> B – knifes       </a:t>
            </a:r>
            <a:r>
              <a:rPr lang="en-US" b="1" dirty="0" smtClean="0">
                <a:solidFill>
                  <a:srgbClr val="000066"/>
                </a:solidFill>
                <a:latin typeface="Times New Roman" pitchFamily="18" charset="0"/>
                <a:cs typeface="Times New Roman" pitchFamily="18" charset="0"/>
              </a:rPr>
              <a:t>  </a:t>
            </a:r>
            <a:r>
              <a:rPr lang="ru-RU" b="1" dirty="0" smtClean="0">
                <a:solidFill>
                  <a:srgbClr val="000066"/>
                </a:solidFill>
                <a:latin typeface="Times New Roman" pitchFamily="18" charset="0"/>
                <a:cs typeface="Times New Roman" pitchFamily="18" charset="0"/>
              </a:rPr>
              <a:t> C – knives</a:t>
            </a:r>
          </a:p>
          <a:p>
            <a:r>
              <a:rPr lang="en-US" b="1" dirty="0" smtClean="0">
                <a:solidFill>
                  <a:srgbClr val="000066"/>
                </a:solidFill>
                <a:latin typeface="Times New Roman" pitchFamily="18" charset="0"/>
                <a:cs typeface="Times New Roman" pitchFamily="18" charset="0"/>
              </a:rPr>
              <a:t>Please eat the rest of your _____________.</a:t>
            </a:r>
            <a:br>
              <a:rPr lang="en-US" b="1" dirty="0" smtClean="0">
                <a:solidFill>
                  <a:srgbClr val="000066"/>
                </a:solidFill>
                <a:latin typeface="Times New Roman" pitchFamily="18" charset="0"/>
                <a:cs typeface="Times New Roman" pitchFamily="18" charset="0"/>
              </a:rPr>
            </a:br>
            <a:r>
              <a:rPr lang="en-US" b="1" dirty="0" smtClean="0">
                <a:solidFill>
                  <a:srgbClr val="000066"/>
                </a:solidFill>
                <a:latin typeface="Times New Roman" pitchFamily="18" charset="0"/>
                <a:cs typeface="Times New Roman" pitchFamily="18" charset="0"/>
              </a:rPr>
              <a:t>A – pease      B – peas         C – peies</a:t>
            </a:r>
            <a:endParaRPr lang="ru-RU" b="1" dirty="0" smtClean="0">
              <a:solidFill>
                <a:srgbClr val="000066"/>
              </a:solidFill>
              <a:latin typeface="Times New Roman" pitchFamily="18" charset="0"/>
              <a:cs typeface="Times New Roman" pitchFamily="18" charset="0"/>
            </a:endParaRPr>
          </a:p>
          <a:p>
            <a:pPr lvl="0"/>
            <a:r>
              <a:rPr lang="en-US" b="1" dirty="0" smtClean="0">
                <a:solidFill>
                  <a:srgbClr val="000066"/>
                </a:solidFill>
                <a:latin typeface="Times New Roman" pitchFamily="18" charset="0"/>
                <a:cs typeface="Times New Roman" pitchFamily="18" charset="0"/>
              </a:rPr>
              <a:t>I’d like you to stop leaving your _____________</a:t>
            </a:r>
          </a:p>
          <a:p>
            <a:pPr lvl="0">
              <a:buNone/>
            </a:pPr>
            <a:r>
              <a:rPr lang="en-US" b="1" dirty="0" smtClean="0">
                <a:solidFill>
                  <a:srgbClr val="000066"/>
                </a:solidFill>
                <a:latin typeface="Times New Roman" pitchFamily="18" charset="0"/>
                <a:cs typeface="Times New Roman" pitchFamily="18" charset="0"/>
              </a:rPr>
              <a:t>   on the floor.</a:t>
            </a:r>
            <a:br>
              <a:rPr lang="en-US" b="1" dirty="0" smtClean="0">
                <a:solidFill>
                  <a:srgbClr val="000066"/>
                </a:solidFill>
                <a:latin typeface="Times New Roman" pitchFamily="18" charset="0"/>
                <a:cs typeface="Times New Roman" pitchFamily="18" charset="0"/>
              </a:rPr>
            </a:br>
            <a:r>
              <a:rPr lang="ru-RU" b="1" dirty="0" smtClean="0">
                <a:solidFill>
                  <a:srgbClr val="000066"/>
                </a:solidFill>
                <a:latin typeface="Times New Roman" pitchFamily="18" charset="0"/>
                <a:cs typeface="Times New Roman" pitchFamily="18" charset="0"/>
              </a:rPr>
              <a:t>A – </a:t>
            </a:r>
            <a:r>
              <a:rPr lang="en-US" b="1" dirty="0" smtClean="0">
                <a:solidFill>
                  <a:srgbClr val="000066"/>
                </a:solidFill>
                <a:latin typeface="Times New Roman" pitchFamily="18" charset="0"/>
                <a:cs typeface="Times New Roman" pitchFamily="18" charset="0"/>
              </a:rPr>
              <a:t>s</a:t>
            </a:r>
            <a:r>
              <a:rPr lang="ru-RU" b="1" dirty="0" smtClean="0">
                <a:solidFill>
                  <a:srgbClr val="000066"/>
                </a:solidFill>
                <a:latin typeface="Times New Roman" pitchFamily="18" charset="0"/>
                <a:cs typeface="Times New Roman" pitchFamily="18" charset="0"/>
              </a:rPr>
              <a:t>ocks      </a:t>
            </a:r>
            <a:r>
              <a:rPr lang="en-US" b="1" dirty="0" smtClean="0">
                <a:solidFill>
                  <a:srgbClr val="000066"/>
                </a:solidFill>
                <a:latin typeface="Times New Roman" pitchFamily="18" charset="0"/>
                <a:cs typeface="Times New Roman" pitchFamily="18" charset="0"/>
              </a:rPr>
              <a:t>    </a:t>
            </a:r>
            <a:r>
              <a:rPr lang="ru-RU" b="1" dirty="0" smtClean="0">
                <a:solidFill>
                  <a:srgbClr val="000066"/>
                </a:solidFill>
                <a:latin typeface="Times New Roman" pitchFamily="18" charset="0"/>
                <a:cs typeface="Times New Roman" pitchFamily="18" charset="0"/>
              </a:rPr>
              <a:t>B – </a:t>
            </a:r>
            <a:r>
              <a:rPr lang="en-US" b="1" dirty="0" smtClean="0">
                <a:solidFill>
                  <a:srgbClr val="000066"/>
                </a:solidFill>
                <a:latin typeface="Times New Roman" pitchFamily="18" charset="0"/>
                <a:cs typeface="Times New Roman" pitchFamily="18" charset="0"/>
              </a:rPr>
              <a:t>s</a:t>
            </a:r>
            <a:r>
              <a:rPr lang="ru-RU" b="1" dirty="0" smtClean="0">
                <a:solidFill>
                  <a:srgbClr val="000066"/>
                </a:solidFill>
                <a:latin typeface="Times New Roman" pitchFamily="18" charset="0"/>
                <a:cs typeface="Times New Roman" pitchFamily="18" charset="0"/>
              </a:rPr>
              <a:t>ockses   </a:t>
            </a:r>
            <a:r>
              <a:rPr lang="en-US" b="1" dirty="0" smtClean="0">
                <a:solidFill>
                  <a:srgbClr val="000066"/>
                </a:solidFill>
                <a:latin typeface="Times New Roman" pitchFamily="18" charset="0"/>
                <a:cs typeface="Times New Roman" pitchFamily="18" charset="0"/>
              </a:rPr>
              <a:t>    </a:t>
            </a:r>
            <a:r>
              <a:rPr lang="ru-RU" b="1" dirty="0" smtClean="0">
                <a:solidFill>
                  <a:srgbClr val="000066"/>
                </a:solidFill>
                <a:latin typeface="Times New Roman" pitchFamily="18" charset="0"/>
                <a:cs typeface="Times New Roman" pitchFamily="18" charset="0"/>
              </a:rPr>
              <a:t>C – </a:t>
            </a:r>
            <a:r>
              <a:rPr lang="en-US" b="1" dirty="0" smtClean="0">
                <a:solidFill>
                  <a:srgbClr val="000066"/>
                </a:solidFill>
                <a:latin typeface="Times New Roman" pitchFamily="18" charset="0"/>
                <a:cs typeface="Times New Roman" pitchFamily="18" charset="0"/>
              </a:rPr>
              <a:t>s</a:t>
            </a:r>
            <a:r>
              <a:rPr lang="ru-RU" b="1" dirty="0" smtClean="0">
                <a:solidFill>
                  <a:srgbClr val="000066"/>
                </a:solidFill>
                <a:latin typeface="Times New Roman" pitchFamily="18" charset="0"/>
                <a:cs typeface="Times New Roman" pitchFamily="18" charset="0"/>
              </a:rPr>
              <a:t>ox</a:t>
            </a:r>
          </a:p>
          <a:p>
            <a:pPr lvl="0"/>
            <a:r>
              <a:rPr lang="en-US" b="1" dirty="0" smtClean="0">
                <a:solidFill>
                  <a:srgbClr val="000066"/>
                </a:solidFill>
                <a:latin typeface="Times New Roman" pitchFamily="18" charset="0"/>
                <a:cs typeface="Times New Roman" pitchFamily="18" charset="0"/>
              </a:rPr>
              <a:t>This recipe calls for a lot of _____________.</a:t>
            </a:r>
            <a:br>
              <a:rPr lang="en-US" b="1" dirty="0" smtClean="0">
                <a:solidFill>
                  <a:srgbClr val="000066"/>
                </a:solidFill>
                <a:latin typeface="Times New Roman" pitchFamily="18" charset="0"/>
                <a:cs typeface="Times New Roman" pitchFamily="18" charset="0"/>
              </a:rPr>
            </a:br>
            <a:r>
              <a:rPr lang="en-US" b="1" dirty="0" smtClean="0">
                <a:solidFill>
                  <a:srgbClr val="000066"/>
                </a:solidFill>
                <a:latin typeface="Times New Roman" pitchFamily="18" charset="0"/>
                <a:cs typeface="Times New Roman" pitchFamily="18" charset="0"/>
              </a:rPr>
              <a:t>A – tomatos       B – tomatoes     C – tomato</a:t>
            </a:r>
            <a:endParaRPr lang="ru-RU" b="1" dirty="0" smtClean="0">
              <a:solidFill>
                <a:srgbClr val="000066"/>
              </a:solidFill>
              <a:latin typeface="Times New Roman" pitchFamily="18" charset="0"/>
              <a:cs typeface="Times New Roman" pitchFamily="18" charset="0"/>
            </a:endParaRP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476672"/>
            <a:ext cx="8352928" cy="5530619"/>
          </a:xfrm>
        </p:spPr>
        <p:txBody>
          <a:bodyPr/>
          <a:lstStyle/>
          <a:p>
            <a:pPr>
              <a:buNone/>
            </a:pPr>
            <a:r>
              <a:rPr lang="en-US" sz="2800" b="1" dirty="0" smtClean="0">
                <a:solidFill>
                  <a:srgbClr val="0000CC"/>
                </a:solidFill>
                <a:latin typeface="Times New Roman" pitchFamily="18" charset="0"/>
                <a:cs typeface="Times New Roman" pitchFamily="18" charset="0"/>
              </a:rPr>
              <a:t>Make the nouns in bold singular. </a:t>
            </a:r>
          </a:p>
          <a:p>
            <a:pPr>
              <a:buNone/>
            </a:pPr>
            <a:r>
              <a:rPr lang="en-US" sz="2800" b="1" dirty="0" smtClean="0">
                <a:solidFill>
                  <a:srgbClr val="0000CC"/>
                </a:solidFill>
                <a:latin typeface="Times New Roman" pitchFamily="18" charset="0"/>
                <a:cs typeface="Times New Roman" pitchFamily="18" charset="0"/>
              </a:rPr>
              <a:t> Change sentences if necessary.</a:t>
            </a:r>
            <a:endParaRPr lang="ru-RU" sz="2800" b="1" dirty="0" smtClean="0">
              <a:solidFill>
                <a:srgbClr val="0000CC"/>
              </a:solidFill>
              <a:latin typeface="Times New Roman" pitchFamily="18" charset="0"/>
              <a:cs typeface="Times New Roman" pitchFamily="18" charset="0"/>
            </a:endParaRPr>
          </a:p>
          <a:p>
            <a:pPr>
              <a:buNone/>
            </a:pPr>
            <a:r>
              <a:rPr lang="kk-KZ" sz="2800" dirty="0" smtClean="0">
                <a:latin typeface="Times New Roman" pitchFamily="18" charset="0"/>
                <a:cs typeface="Times New Roman" pitchFamily="18" charset="0"/>
              </a:rPr>
              <a:t>1. </a:t>
            </a:r>
            <a:r>
              <a:rPr lang="en-US" sz="2800" dirty="0" smtClean="0">
                <a:latin typeface="Times New Roman" pitchFamily="18" charset="0"/>
                <a:cs typeface="Times New Roman" pitchFamily="18" charset="0"/>
              </a:rPr>
              <a:t>These </a:t>
            </a:r>
            <a:r>
              <a:rPr lang="en-US" sz="2800" b="1" dirty="0" smtClean="0">
                <a:latin typeface="Times New Roman" pitchFamily="18" charset="0"/>
                <a:cs typeface="Times New Roman" pitchFamily="18" charset="0"/>
              </a:rPr>
              <a:t>factories</a:t>
            </a:r>
            <a:r>
              <a:rPr lang="en-US" sz="2800" dirty="0" smtClean="0">
                <a:latin typeface="Times New Roman" pitchFamily="18" charset="0"/>
                <a:cs typeface="Times New Roman" pitchFamily="18" charset="0"/>
              </a:rPr>
              <a:t> produce furniture. </a:t>
            </a:r>
          </a:p>
          <a:p>
            <a:pPr>
              <a:buNone/>
            </a:pPr>
            <a:r>
              <a:rPr lang="en-US" sz="2800" dirty="0" smtClean="0">
                <a:latin typeface="Times New Roman" pitchFamily="18" charset="0"/>
                <a:cs typeface="Times New Roman" pitchFamily="18" charset="0"/>
              </a:rPr>
              <a:t>2. The wives of the </a:t>
            </a:r>
            <a:r>
              <a:rPr lang="en-US" sz="2800" b="1" dirty="0" smtClean="0">
                <a:latin typeface="Times New Roman" pitchFamily="18" charset="0"/>
                <a:cs typeface="Times New Roman" pitchFamily="18" charset="0"/>
              </a:rPr>
              <a:t>sailors</a:t>
            </a:r>
            <a:r>
              <a:rPr lang="en-US" sz="2800" dirty="0" smtClean="0">
                <a:latin typeface="Times New Roman" pitchFamily="18" charset="0"/>
                <a:cs typeface="Times New Roman" pitchFamily="18" charset="0"/>
              </a:rPr>
              <a:t> came to the shore. </a:t>
            </a:r>
          </a:p>
          <a:p>
            <a:pPr>
              <a:buNone/>
            </a:pPr>
            <a:r>
              <a:rPr lang="en-US" sz="2800" dirty="0" smtClean="0">
                <a:latin typeface="Times New Roman" pitchFamily="18" charset="0"/>
                <a:cs typeface="Times New Roman" pitchFamily="18" charset="0"/>
              </a:rPr>
              <a:t>3. I have hurt my f</a:t>
            </a:r>
            <a:r>
              <a:rPr lang="en-US" sz="2800" b="1" dirty="0" smtClean="0">
                <a:latin typeface="Times New Roman" pitchFamily="18" charset="0"/>
                <a:cs typeface="Times New Roman" pitchFamily="18" charset="0"/>
              </a:rPr>
              <a:t>eet</a:t>
            </a:r>
            <a:r>
              <a:rPr lang="en-US" sz="2800" dirty="0" smtClean="0">
                <a:latin typeface="Times New Roman" pitchFamily="18" charset="0"/>
                <a:cs typeface="Times New Roman" pitchFamily="18" charset="0"/>
              </a:rPr>
              <a:t> and </a:t>
            </a:r>
            <a:r>
              <a:rPr lang="en-US" sz="2800" b="1" dirty="0" smtClean="0">
                <a:latin typeface="Times New Roman" pitchFamily="18" charset="0"/>
                <a:cs typeface="Times New Roman" pitchFamily="18" charset="0"/>
              </a:rPr>
              <a:t>hands</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4. In the farmyard we could see </a:t>
            </a:r>
            <a:r>
              <a:rPr lang="en-US" sz="2800" b="1" dirty="0" smtClean="0">
                <a:latin typeface="Times New Roman" pitchFamily="18" charset="0"/>
                <a:cs typeface="Times New Roman" pitchFamily="18" charset="0"/>
              </a:rPr>
              <a:t>oxen, sheep, cows </a:t>
            </a:r>
            <a:r>
              <a:rPr lang="en-US" sz="2800" dirty="0" smtClean="0">
                <a:latin typeface="Times New Roman" pitchFamily="18" charset="0"/>
                <a:cs typeface="Times New Roman" pitchFamily="18" charset="0"/>
              </a:rPr>
              <a:t>and</a:t>
            </a:r>
            <a:r>
              <a:rPr lang="en-US" sz="2800" b="1" dirty="0" smtClean="0">
                <a:latin typeface="Times New Roman" pitchFamily="18" charset="0"/>
                <a:cs typeface="Times New Roman" pitchFamily="18" charset="0"/>
              </a:rPr>
              <a:t> geese</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5. Do your </a:t>
            </a:r>
            <a:r>
              <a:rPr lang="en-US" sz="2800" b="1" dirty="0" smtClean="0">
                <a:latin typeface="Times New Roman" pitchFamily="18" charset="0"/>
                <a:cs typeface="Times New Roman" pitchFamily="18" charset="0"/>
              </a:rPr>
              <a:t>teeth</a:t>
            </a:r>
            <a:r>
              <a:rPr lang="en-US" sz="2800" dirty="0" smtClean="0">
                <a:latin typeface="Times New Roman" pitchFamily="18" charset="0"/>
                <a:cs typeface="Times New Roman" pitchFamily="18" charset="0"/>
              </a:rPr>
              <a:t> still ache? </a:t>
            </a:r>
          </a:p>
          <a:p>
            <a:pPr>
              <a:buNone/>
            </a:pPr>
            <a:r>
              <a:rPr lang="en-US" sz="2800" dirty="0" smtClean="0">
                <a:latin typeface="Times New Roman" pitchFamily="18" charset="0"/>
                <a:cs typeface="Times New Roman" pitchFamily="18" charset="0"/>
              </a:rPr>
              <a:t>6. These are my </a:t>
            </a:r>
            <a:r>
              <a:rPr lang="en-US" sz="2800" b="1" dirty="0" smtClean="0">
                <a:latin typeface="Times New Roman" pitchFamily="18" charset="0"/>
                <a:cs typeface="Times New Roman" pitchFamily="18" charset="0"/>
              </a:rPr>
              <a:t>friends’ studies.</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7. He keeps his </a:t>
            </a:r>
            <a:r>
              <a:rPr lang="en-US" sz="2800" b="1" dirty="0" smtClean="0">
                <a:latin typeface="Times New Roman" pitchFamily="18" charset="0"/>
                <a:cs typeface="Times New Roman" pitchFamily="18" charset="0"/>
              </a:rPr>
              <a:t>toys</a:t>
            </a:r>
            <a:r>
              <a:rPr lang="en-US" sz="2800" dirty="0" smtClean="0">
                <a:latin typeface="Times New Roman" pitchFamily="18" charset="0"/>
                <a:cs typeface="Times New Roman" pitchFamily="18" charset="0"/>
              </a:rPr>
              <a:t> in the </a:t>
            </a:r>
            <a:r>
              <a:rPr lang="en-US" sz="2800" b="1" dirty="0" smtClean="0">
                <a:latin typeface="Times New Roman" pitchFamily="18" charset="0"/>
                <a:cs typeface="Times New Roman" pitchFamily="18" charset="0"/>
              </a:rPr>
              <a:t>boxes.</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8. These </a:t>
            </a:r>
            <a:r>
              <a:rPr lang="en-US" sz="2800" b="1" dirty="0" smtClean="0">
                <a:latin typeface="Times New Roman" pitchFamily="18" charset="0"/>
                <a:cs typeface="Times New Roman" pitchFamily="18" charset="0"/>
              </a:rPr>
              <a:t>ladies</a:t>
            </a:r>
            <a:r>
              <a:rPr lang="en-US" sz="2800" dirty="0" smtClean="0">
                <a:latin typeface="Times New Roman" pitchFamily="18" charset="0"/>
                <a:cs typeface="Times New Roman" pitchFamily="18" charset="0"/>
              </a:rPr>
              <a:t> are those </a:t>
            </a:r>
            <a:r>
              <a:rPr lang="en-US" sz="2800" b="1" dirty="0" smtClean="0">
                <a:latin typeface="Times New Roman" pitchFamily="18" charset="0"/>
                <a:cs typeface="Times New Roman" pitchFamily="18" charset="0"/>
              </a:rPr>
              <a:t>gentlemen’s wives</a:t>
            </a:r>
            <a:r>
              <a:rPr lang="en-US"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904656"/>
          </a:xfrm>
        </p:spPr>
        <p:txBody>
          <a:bodyPr>
            <a:normAutofit fontScale="92500" lnSpcReduction="10000"/>
          </a:bodyPr>
          <a:lstStyle/>
          <a:p>
            <a:pPr>
              <a:buNone/>
            </a:pPr>
            <a:r>
              <a:rPr lang="en-US" sz="3000" b="1" dirty="0" smtClean="0">
                <a:solidFill>
                  <a:srgbClr val="003300"/>
                </a:solidFill>
                <a:latin typeface="Times New Roman" pitchFamily="18" charset="0"/>
                <a:cs typeface="Times New Roman" pitchFamily="18" charset="0"/>
              </a:rPr>
              <a:t>Answer the questions:</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1. What is studied at anatomy</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classes?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2. What are the principal parts of the</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human body?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3. What is the organ of thinking called?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4. What is there in the mouth?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5. What is the head connected with the trunk by?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6. How many</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beats</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per minute does the heart make?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7. Which organs are</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located in the abdominal cavity?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8. What is the skeleton?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9. What is the function of the skeleton?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10. What does the arm</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consist of? </a:t>
            </a:r>
          </a:p>
          <a:p>
            <a:pPr>
              <a:lnSpc>
                <a:spcPct val="150000"/>
              </a:lnSpc>
              <a:spcBef>
                <a:spcPts val="0"/>
              </a:spcBef>
              <a:buNone/>
            </a:pPr>
            <a:r>
              <a:rPr lang="en-US" sz="2400" b="1" dirty="0" smtClean="0">
                <a:solidFill>
                  <a:srgbClr val="002060"/>
                </a:solidFill>
                <a:latin typeface="Times New Roman" pitchFamily="18" charset="0"/>
                <a:cs typeface="Times New Roman" pitchFamily="18" charset="0"/>
              </a:rPr>
              <a:t>11.Whatdoesthe lower extremity</a:t>
            </a:r>
            <a:r>
              <a:rPr lang="ru-RU" sz="2400"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consist of?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1426170"/>
          </a:xfrm>
        </p:spPr>
        <p:txBody>
          <a:bodyPr>
            <a:normAutofit fontScale="90000"/>
          </a:bodyPr>
          <a:lstStyle/>
          <a:p>
            <a:pPr algn="l"/>
            <a:r>
              <a:rPr lang="ru-RU" sz="2000" dirty="0" smtClean="0">
                <a:solidFill>
                  <a:srgbClr val="002060"/>
                </a:solidFill>
                <a:effectLst/>
                <a:latin typeface="Times New Roman" pitchFamily="18" charset="0"/>
                <a:cs typeface="Times New Roman" pitchFamily="18" charset="0"/>
              </a:rPr>
              <a:t>                                              </a:t>
            </a:r>
            <a:r>
              <a:rPr lang="en-US" sz="2000" dirty="0" smtClean="0">
                <a:solidFill>
                  <a:srgbClr val="002060"/>
                </a:solidFill>
                <a:effectLst/>
                <a:latin typeface="Times New Roman" pitchFamily="18" charset="0"/>
                <a:cs typeface="Times New Roman" pitchFamily="18" charset="0"/>
              </a:rPr>
              <a:t>Human anatomy</a:t>
            </a:r>
            <a:br>
              <a:rPr lang="en-US" sz="2000" dirty="0" smtClean="0">
                <a:solidFill>
                  <a:srgbClr val="002060"/>
                </a:solidFill>
                <a:effectLst/>
                <a:latin typeface="Times New Roman" pitchFamily="18" charset="0"/>
                <a:cs typeface="Times New Roman" pitchFamily="18" charset="0"/>
              </a:rPr>
            </a:br>
            <a:r>
              <a:rPr lang="en-US" sz="2000" b="0" dirty="0" smtClean="0">
                <a:solidFill>
                  <a:srgbClr val="002060"/>
                </a:solidFill>
                <a:effectLst/>
                <a:latin typeface="Times New Roman" pitchFamily="18" charset="0"/>
                <a:cs typeface="Times New Roman" pitchFamily="18" charset="0"/>
              </a:rPr>
              <a:t>  The  principle  parts  of  the human body are the head, the trunk and the limbs (extremities). </a:t>
            </a:r>
            <a:br>
              <a:rPr lang="en-US" sz="2000" b="0" dirty="0" smtClean="0">
                <a:solidFill>
                  <a:srgbClr val="002060"/>
                </a:solidFill>
                <a:effectLst/>
                <a:latin typeface="Times New Roman" pitchFamily="18" charset="0"/>
                <a:cs typeface="Times New Roman" pitchFamily="18" charset="0"/>
              </a:rPr>
            </a:br>
            <a:r>
              <a:rPr lang="en-US" sz="2000" b="0" dirty="0" smtClean="0">
                <a:solidFill>
                  <a:srgbClr val="002060"/>
                </a:solidFill>
                <a:effectLst/>
                <a:latin typeface="Times New Roman" pitchFamily="18" charset="0"/>
                <a:cs typeface="Times New Roman" pitchFamily="18" charset="0"/>
              </a:rPr>
              <a:t>  We speak of the upper extremities (arms) and the lower extremities (legs).</a:t>
            </a:r>
            <a:endParaRPr lang="ru-RU" sz="2000" b="0" dirty="0">
              <a:solidFill>
                <a:srgbClr val="002060"/>
              </a:solidFill>
              <a:effectLst/>
              <a:latin typeface="Times New Roman" pitchFamily="18" charset="0"/>
              <a:cs typeface="Times New Roman" pitchFamily="18" charset="0"/>
            </a:endParaRPr>
          </a:p>
        </p:txBody>
      </p:sp>
      <p:pic>
        <p:nvPicPr>
          <p:cNvPr id="1026" name="Picture 2" descr="C:\Users\Администратор\Pictures\head-trunk-and-limbs-2-638.jpg"/>
          <p:cNvPicPr>
            <a:picLocks noGrp="1" noChangeAspect="1" noChangeArrowheads="1"/>
          </p:cNvPicPr>
          <p:nvPr>
            <p:ph idx="1"/>
          </p:nvPr>
        </p:nvPicPr>
        <p:blipFill>
          <a:blip r:embed="rId2" cstate="print"/>
          <a:stretch>
            <a:fillRect/>
          </a:stretch>
        </p:blipFill>
        <p:spPr bwMode="auto">
          <a:xfrm>
            <a:off x="1038225" y="1751806"/>
            <a:ext cx="6076950" cy="45624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4248472" cy="5184576"/>
          </a:xfrm>
        </p:spPr>
        <p:txBody>
          <a:bodyPr>
            <a:noAutofit/>
          </a:bodyPr>
          <a:lstStyle/>
          <a:p>
            <a:pPr algn="l"/>
            <a:r>
              <a:rPr lang="ru-RU" sz="2800" b="0" dirty="0" smtClean="0">
                <a:solidFill>
                  <a:srgbClr val="002060"/>
                </a:solidFill>
                <a:effectLst/>
                <a:latin typeface="Times New Roman" pitchFamily="18" charset="0"/>
                <a:cs typeface="Times New Roman" pitchFamily="18" charset="0"/>
              </a:rPr>
              <a:t>   </a:t>
            </a:r>
            <a:r>
              <a:rPr lang="en-US" sz="2800" b="0" dirty="0" smtClean="0">
                <a:solidFill>
                  <a:srgbClr val="002060"/>
                </a:solidFill>
                <a:effectLst/>
                <a:latin typeface="Times New Roman" pitchFamily="18" charset="0"/>
                <a:cs typeface="Times New Roman" pitchFamily="18" charset="0"/>
              </a:rPr>
              <a:t>The  head  consists  of  two  parts:  the  skull  which  contains  the  brain,  and  the  face which  consists  of  the  forehead,  the  eyes,  the  nose,  the  mouth,  the  cheeks,  the  ears  and the chin. </a:t>
            </a:r>
            <a:endParaRPr lang="ru-RU" sz="2800" b="0" dirty="0">
              <a:solidFill>
                <a:srgbClr val="002060"/>
              </a:solidFill>
              <a:effectLst/>
              <a:latin typeface="Times New Roman" pitchFamily="18" charset="0"/>
              <a:cs typeface="Times New Roman" pitchFamily="18" charset="0"/>
            </a:endParaRPr>
          </a:p>
        </p:txBody>
      </p:sp>
      <p:pic>
        <p:nvPicPr>
          <p:cNvPr id="5122" name="Picture 2" descr="C:\Users\Администратор\Pictures\englishclub-poster-parts-of-the-head-ukus.jpg"/>
          <p:cNvPicPr>
            <a:picLocks noGrp="1" noChangeAspect="1" noChangeArrowheads="1"/>
          </p:cNvPicPr>
          <p:nvPr>
            <p:ph idx="1"/>
          </p:nvPr>
        </p:nvPicPr>
        <p:blipFill>
          <a:blip r:embed="rId2" cstate="print"/>
          <a:srcRect/>
          <a:stretch>
            <a:fillRect/>
          </a:stretch>
        </p:blipFill>
        <p:spPr bwMode="auto">
          <a:xfrm>
            <a:off x="4644008" y="1124744"/>
            <a:ext cx="4032448" cy="50405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0" y="476672"/>
            <a:ext cx="4248472" cy="5832648"/>
          </a:xfrm>
        </p:spPr>
        <p:txBody>
          <a:bodyPr/>
          <a:lstStyle/>
          <a:p>
            <a:pPr>
              <a:buNone/>
            </a:pPr>
            <a:r>
              <a:rPr lang="en-US" sz="2400" dirty="0" smtClean="0">
                <a:solidFill>
                  <a:srgbClr val="002060"/>
                </a:solidFill>
                <a:latin typeface="Times New Roman" pitchFamily="18" charset="0"/>
                <a:cs typeface="Times New Roman" pitchFamily="18" charset="0"/>
              </a:rPr>
              <a:t>   </a:t>
            </a:r>
          </a:p>
          <a:p>
            <a:pPr>
              <a:buNone/>
            </a:pPr>
            <a:endParaRPr lang="en-US" sz="2400" dirty="0" smtClean="0">
              <a:solidFill>
                <a:srgbClr val="002060"/>
              </a:solidFill>
              <a:latin typeface="Times New Roman" pitchFamily="18" charset="0"/>
              <a:cs typeface="Times New Roman" pitchFamily="18" charset="0"/>
            </a:endParaRPr>
          </a:p>
          <a:p>
            <a:pPr>
              <a:buNone/>
            </a:pPr>
            <a:endParaRPr lang="en-US" sz="2400" dirty="0" smtClean="0">
              <a:solidFill>
                <a:srgbClr val="002060"/>
              </a:solidFill>
              <a:latin typeface="Times New Roman" pitchFamily="18" charset="0"/>
              <a:cs typeface="Times New Roman" pitchFamily="18" charset="0"/>
            </a:endParaRPr>
          </a:p>
          <a:p>
            <a:pPr>
              <a:buNone/>
            </a:pPr>
            <a:r>
              <a:rPr lang="en-US" sz="4000" b="1" dirty="0" smtClean="0">
                <a:solidFill>
                  <a:srgbClr val="002060"/>
                </a:solidFill>
                <a:latin typeface="Times New Roman" pitchFamily="18" charset="0"/>
                <a:cs typeface="Times New Roman" pitchFamily="18" charset="0"/>
              </a:rPr>
              <a:t>   In the mouth there are gums  with</a:t>
            </a:r>
            <a:r>
              <a:rPr lang="ru-RU" sz="4000" b="1" dirty="0" smtClean="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teeth, the tongue and</a:t>
            </a:r>
            <a:r>
              <a:rPr lang="ru-RU" sz="4000" b="1" dirty="0" smtClean="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the palate.</a:t>
            </a:r>
            <a:endParaRPr lang="ru-RU" sz="4000" b="1" dirty="0"/>
          </a:p>
        </p:txBody>
      </p:sp>
      <p:pic>
        <p:nvPicPr>
          <p:cNvPr id="8" name="Рисунок 7" descr="http://yongyibook.com/wp-content/uploads/2016/11/hard-and-soft-palate-anatomy-1-oral-structures-and-tissues-pocket-dentistry.gif"/>
          <p:cNvPicPr/>
          <p:nvPr/>
        </p:nvPicPr>
        <p:blipFill>
          <a:blip r:embed="rId2" cstate="print"/>
          <a:srcRect/>
          <a:stretch>
            <a:fillRect/>
          </a:stretch>
        </p:blipFill>
        <p:spPr bwMode="auto">
          <a:xfrm>
            <a:off x="467544" y="836712"/>
            <a:ext cx="4176464" cy="48245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4392488" cy="5256584"/>
          </a:xfrm>
        </p:spPr>
        <p:txBody>
          <a:bodyPr>
            <a:noAutofit/>
          </a:bodyPr>
          <a:lstStyle/>
          <a:p>
            <a:pPr algn="l"/>
            <a:r>
              <a:rPr lang="ru-RU" sz="1600" dirty="0" smtClean="0">
                <a:solidFill>
                  <a:srgbClr val="002060"/>
                </a:solidFill>
                <a:effectLst/>
                <a:latin typeface="Times New Roman" pitchFamily="18" charset="0"/>
                <a:cs typeface="Times New Roman" pitchFamily="18" charset="0"/>
              </a:rPr>
              <a:t>  </a:t>
            </a:r>
            <a:r>
              <a:rPr lang="ru-RU" sz="2400" dirty="0" smtClean="0">
                <a:solidFill>
                  <a:srgbClr val="002060"/>
                </a:solidFill>
                <a:effectLst/>
                <a:latin typeface="Times New Roman" pitchFamily="18" charset="0"/>
                <a:cs typeface="Times New Roman" pitchFamily="18" charset="0"/>
              </a:rPr>
              <a:t>   </a:t>
            </a:r>
            <a:r>
              <a:rPr lang="en-US" sz="2800" b="0" dirty="0" smtClean="0">
                <a:solidFill>
                  <a:srgbClr val="002060"/>
                </a:solidFill>
                <a:effectLst/>
                <a:latin typeface="Times New Roman" pitchFamily="18" charset="0"/>
                <a:cs typeface="Times New Roman" pitchFamily="18" charset="0"/>
              </a:rPr>
              <a:t>The  head  is  connected  with  the  trunk  by  the  neck.  The  upper  part  of  the  trunk  is  the chest  and  the  lower  one  is  the  abdomen.  The  principle  organs  in  the  chest  are  the lungs,  the  heart  and  the  gullet  (esophagus).  </a:t>
            </a:r>
            <a:endParaRPr lang="ru-RU" sz="2800" b="0" dirty="0">
              <a:solidFill>
                <a:srgbClr val="002060"/>
              </a:solidFill>
              <a:effectLst/>
              <a:latin typeface="Times New Roman" pitchFamily="18" charset="0"/>
              <a:cs typeface="Times New Roman" pitchFamily="18" charset="0"/>
            </a:endParaRPr>
          </a:p>
        </p:txBody>
      </p:sp>
      <p:pic>
        <p:nvPicPr>
          <p:cNvPr id="5" name="Содержимое 4" descr="http://www.anatomylibrary99.com/wp-content/uploads/2016/08/abdominal-organ-anatomy-abdomen-wikipedia-the-free-encyclopedia.png"/>
          <p:cNvPicPr>
            <a:picLocks noGrp="1"/>
          </p:cNvPicPr>
          <p:nvPr>
            <p:ph idx="1"/>
          </p:nvPr>
        </p:nvPicPr>
        <p:blipFill>
          <a:blip r:embed="rId2" cstate="print"/>
          <a:srcRect/>
          <a:stretch>
            <a:fillRect/>
          </a:stretch>
        </p:blipFill>
        <p:spPr bwMode="auto">
          <a:xfrm>
            <a:off x="4644008" y="548681"/>
            <a:ext cx="4104456"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716016" y="620688"/>
            <a:ext cx="3384376" cy="5400600"/>
          </a:xfrm>
        </p:spPr>
        <p:txBody>
          <a:bodyPr/>
          <a:lstStyle/>
          <a:p>
            <a:pPr>
              <a:buNone/>
            </a:pPr>
            <a:r>
              <a:rPr lang="en-US" sz="2800" dirty="0" smtClean="0">
                <a:solidFill>
                  <a:srgbClr val="002060"/>
                </a:solidFill>
                <a:latin typeface="Times New Roman" pitchFamily="18" charset="0"/>
                <a:cs typeface="Times New Roman" pitchFamily="18" charset="0"/>
              </a:rPr>
              <a:t>  </a:t>
            </a:r>
          </a:p>
          <a:p>
            <a:pPr>
              <a:buNone/>
            </a:pPr>
            <a:endParaRPr lang="en-US" sz="2800" dirty="0" smtClean="0">
              <a:solidFill>
                <a:srgbClr val="002060"/>
              </a:solidFill>
              <a:latin typeface="Times New Roman" pitchFamily="18" charset="0"/>
              <a:cs typeface="Times New Roman" pitchFamily="18" charset="0"/>
            </a:endParaRPr>
          </a:p>
          <a:p>
            <a:pPr>
              <a:buNone/>
            </a:pPr>
            <a:r>
              <a:rPr lang="en-US" sz="2800" dirty="0" smtClean="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We breathe with the lungs. The  heart contracts and makes 60-80 beats per minute.</a:t>
            </a:r>
            <a:endParaRPr lang="ru-RU" sz="3200" b="1" dirty="0"/>
          </a:p>
        </p:txBody>
      </p:sp>
      <p:pic>
        <p:nvPicPr>
          <p:cNvPr id="4" name="Рисунок 3" descr="https://biology-forums.com/gallery/14755_01_10_12_7_50_10_91721435.jpeg"/>
          <p:cNvPicPr/>
          <p:nvPr/>
        </p:nvPicPr>
        <p:blipFill>
          <a:blip r:embed="rId2" cstate="print"/>
          <a:srcRect/>
          <a:stretch>
            <a:fillRect/>
          </a:stretch>
        </p:blipFill>
        <p:spPr bwMode="auto">
          <a:xfrm>
            <a:off x="251520" y="764704"/>
            <a:ext cx="4608512" cy="52565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anatomywrap.com/wp-content/uploads/2016/12/human-body-ribs-liver-diagram-location-of-liver-in-human-body-in-diagram-anatomy-chart-body.jpg"/>
          <p:cNvPicPr/>
          <p:nvPr/>
        </p:nvPicPr>
        <p:blipFill>
          <a:blip r:embed="rId2" cstate="print"/>
          <a:srcRect/>
          <a:stretch>
            <a:fillRect/>
          </a:stretch>
        </p:blipFill>
        <p:spPr bwMode="auto">
          <a:xfrm>
            <a:off x="467544" y="1844824"/>
            <a:ext cx="4248472" cy="4608512"/>
          </a:xfrm>
          <a:prstGeom prst="rect">
            <a:avLst/>
          </a:prstGeom>
          <a:noFill/>
          <a:ln w="9525">
            <a:noFill/>
            <a:miter lim="800000"/>
            <a:headEnd/>
            <a:tailEnd/>
          </a:ln>
        </p:spPr>
      </p:pic>
      <p:sp>
        <p:nvSpPr>
          <p:cNvPr id="8" name="Заголовок 2"/>
          <p:cNvSpPr>
            <a:spLocks noGrp="1"/>
          </p:cNvSpPr>
          <p:nvPr>
            <p:ph idx="1"/>
          </p:nvPr>
        </p:nvSpPr>
        <p:spPr>
          <a:xfrm>
            <a:off x="0" y="476250"/>
            <a:ext cx="8172400" cy="6193110"/>
          </a:xfrm>
        </p:spPr>
        <p:txBody>
          <a:bodyPr>
            <a:noAutofit/>
          </a:bodyPr>
          <a:lstStyle/>
          <a:p>
            <a:pPr>
              <a:buNone/>
            </a:pPr>
            <a:r>
              <a:rPr lang="ru-RU" sz="2400" dirty="0" smtClean="0">
                <a:solidFill>
                  <a:srgbClr val="002060"/>
                </a:solidFill>
                <a:effectLst/>
                <a:latin typeface="Times New Roman" pitchFamily="18" charset="0"/>
                <a:cs typeface="Times New Roman" pitchFamily="18" charset="0"/>
              </a:rPr>
              <a:t>  </a:t>
            </a:r>
            <a:r>
              <a:rPr lang="en-US" sz="2400" dirty="0" smtClean="0">
                <a:solidFill>
                  <a:srgbClr val="002060"/>
                </a:solidFill>
                <a:effectLst/>
                <a:latin typeface="Times New Roman" pitchFamily="18" charset="0"/>
                <a:cs typeface="Times New Roman" pitchFamily="18" charset="0"/>
              </a:rPr>
              <a:t> </a:t>
            </a:r>
            <a:r>
              <a:rPr lang="en-US" sz="2400" b="1" dirty="0" smtClean="0">
                <a:solidFill>
                  <a:srgbClr val="002060"/>
                </a:solidFill>
                <a:effectLst/>
                <a:latin typeface="Times New Roman" pitchFamily="18" charset="0"/>
                <a:cs typeface="Times New Roman" pitchFamily="18" charset="0"/>
              </a:rPr>
              <a:t>The  principle  organs  in  the  abdominal  cavity  are  the  stomach,  the  liver,  the  spleen, the</a:t>
            </a:r>
            <a:r>
              <a:rPr lang="ru-RU" sz="2400" b="1" dirty="0" smtClean="0">
                <a:solidFill>
                  <a:srgbClr val="002060"/>
                </a:solidFill>
                <a:effectLst/>
                <a:latin typeface="Times New Roman" pitchFamily="18" charset="0"/>
                <a:cs typeface="Times New Roman" pitchFamily="18" charset="0"/>
              </a:rPr>
              <a:t> </a:t>
            </a:r>
            <a:r>
              <a:rPr lang="en-US" sz="2400" b="1" dirty="0" smtClean="0">
                <a:solidFill>
                  <a:srgbClr val="002060"/>
                </a:solidFill>
                <a:effectLst/>
                <a:latin typeface="Times New Roman" pitchFamily="18" charset="0"/>
                <a:cs typeface="Times New Roman" pitchFamily="18" charset="0"/>
              </a:rPr>
              <a:t>intestine, the kidneys, the gall-bladder and the bladder. </a:t>
            </a:r>
            <a:r>
              <a:rPr lang="en-US" sz="2400" dirty="0" smtClean="0">
                <a:solidFill>
                  <a:srgbClr val="002060"/>
                </a:solidFill>
                <a:effectLst/>
                <a:latin typeface="Times New Roman" pitchFamily="18" charset="0"/>
                <a:cs typeface="Times New Roman" pitchFamily="18" charset="0"/>
              </a:rPr>
              <a:t/>
            </a:r>
            <a:br>
              <a:rPr lang="en-US" sz="2400" dirty="0" smtClean="0">
                <a:solidFill>
                  <a:srgbClr val="002060"/>
                </a:solidFill>
                <a:effectLst/>
                <a:latin typeface="Times New Roman" pitchFamily="18" charset="0"/>
                <a:cs typeface="Times New Roman" pitchFamily="18" charset="0"/>
              </a:rPr>
            </a:br>
            <a:endParaRPr lang="ru-RU" sz="2400" dirty="0">
              <a:solidFill>
                <a:srgbClr val="002060"/>
              </a:solidFill>
              <a:effectLst/>
              <a:latin typeface="Times New Roman" pitchFamily="18" charset="0"/>
              <a:cs typeface="Times New Roman" pitchFamily="18" charset="0"/>
            </a:endParaRPr>
          </a:p>
        </p:txBody>
      </p:sp>
      <p:pic>
        <p:nvPicPr>
          <p:cNvPr id="10" name="Рисунок 9" descr="http://images.medicinenet.com/images/dtarticleplayer/kidney-failure-s2-illustration.jpg"/>
          <p:cNvPicPr/>
          <p:nvPr/>
        </p:nvPicPr>
        <p:blipFill>
          <a:blip r:embed="rId3" cstate="print"/>
          <a:srcRect/>
          <a:stretch>
            <a:fillRect/>
          </a:stretch>
        </p:blipFill>
        <p:spPr bwMode="auto">
          <a:xfrm>
            <a:off x="4788024" y="1844824"/>
            <a:ext cx="403244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404664"/>
            <a:ext cx="8003232" cy="1872207"/>
          </a:xfrm>
        </p:spPr>
        <p:txBody>
          <a:bodyPr/>
          <a:lstStyle/>
          <a:p>
            <a:pPr>
              <a:buNone/>
            </a:pPr>
            <a:r>
              <a:rPr lang="en-US" sz="2800"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The framework of the bones is called the skeleton; it supports the soft parts and protects the organs form</a:t>
            </a:r>
            <a:r>
              <a:rPr lang="ru-RU"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injury. </a:t>
            </a:r>
            <a:r>
              <a:rPr lang="ru-RU" sz="2800" b="1" dirty="0" smtClean="0">
                <a:solidFill>
                  <a:srgbClr val="002060"/>
                </a:solidFill>
                <a:latin typeface="Times New Roman" pitchFamily="18" charset="0"/>
                <a:cs typeface="Times New Roman" pitchFamily="18" charset="0"/>
              </a:rPr>
              <a:t>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The bones are covered with muscles.</a:t>
            </a:r>
            <a:endParaRPr lang="ru-RU" b="1" dirty="0"/>
          </a:p>
        </p:txBody>
      </p:sp>
      <p:pic>
        <p:nvPicPr>
          <p:cNvPr id="4" name="Рисунок 3" descr="http://coastchlorinator.com/anatomy-of-the-human-body-muscles-213.jpg"/>
          <p:cNvPicPr/>
          <p:nvPr/>
        </p:nvPicPr>
        <p:blipFill>
          <a:blip r:embed="rId2" cstate="print"/>
          <a:srcRect/>
          <a:stretch>
            <a:fillRect/>
          </a:stretch>
        </p:blipFill>
        <p:spPr bwMode="auto">
          <a:xfrm>
            <a:off x="683568" y="2109787"/>
            <a:ext cx="7992888" cy="434354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2183</TotalTime>
  <Words>1068</Words>
  <Application>Microsoft Office PowerPoint</Application>
  <PresentationFormat>Экран (4:3)</PresentationFormat>
  <Paragraphs>195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Изящная</vt:lpstr>
      <vt:lpstr>     Human anatomy.      The noun. The plural forms of the noun. </vt:lpstr>
      <vt:lpstr>                       Human anatomy               Vocabulary list </vt:lpstr>
      <vt:lpstr>                                              Human anatomy   The  principle  parts  of  the human body are the head, the trunk and the limbs (extremities).    We speak of the upper extremities (arms) and the lower extremities (legs).</vt:lpstr>
      <vt:lpstr>   The  head  consists  of  two  parts:  the  skull  which  contains  the  brain,  and  the  face which  consists  of  the  forehead,  the  eyes,  the  nose,  the  mouth,  the  cheeks,  the  ears  and the chin. </vt:lpstr>
      <vt:lpstr>Слайд 5</vt:lpstr>
      <vt:lpstr>     The  head  is  connected  with  the  trunk  by  the  neck.  The  upper  part  of  the  trunk  is  the chest  and  the  lower  one  is  the  abdomen.  The  principle  organs  in  the  chest  are  the lungs,  the  heart  and  the  gullet  (esophagus).  </vt:lpstr>
      <vt:lpstr>Слайд 7</vt:lpstr>
      <vt:lpstr>Слайд 8</vt:lpstr>
      <vt:lpstr>Слайд 9</vt:lpstr>
      <vt:lpstr>    The  upper  extremity  is  connected  with  the  chest  by  the  shoulder.  Each  arm  consists of  the  upper  arm,  forearm,  elbow,  wrist  and  hand.  We  have  four  fingers  and  a  thumb on each hand.  </vt:lpstr>
      <vt:lpstr>Слайд 11</vt:lpstr>
      <vt:lpstr>Слайд 12</vt:lpstr>
      <vt:lpstr>Слайд 13</vt:lpstr>
      <vt:lpstr>Слайд 14</vt:lpstr>
      <vt:lpstr>Слайд 15</vt:lpstr>
      <vt:lpstr>         Имена существительные образуют множественное число путем прибавления к форме единственного числа окончания – s</vt:lpstr>
      <vt:lpstr>Слайд 17</vt:lpstr>
      <vt:lpstr>Слайд 18</vt:lpstr>
      <vt:lpstr>Some nouns that end in o change to es when made plural.  Some change to s:</vt:lpstr>
      <vt:lpstr>Add ies to make nouns plural that end with a consonant and a y:</vt:lpstr>
      <vt:lpstr>Слайд 21</vt:lpstr>
      <vt:lpstr>Some nouns that end in f or fe change to ves when made plural:</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Windows 7</cp:lastModifiedBy>
  <cp:revision>200</cp:revision>
  <dcterms:created xsi:type="dcterms:W3CDTF">2017-05-02T10:27:53Z</dcterms:created>
  <dcterms:modified xsi:type="dcterms:W3CDTF">2017-10-31T03:16:14Z</dcterms:modified>
</cp:coreProperties>
</file>