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57" r:id="rId4"/>
    <p:sldId id="262" r:id="rId5"/>
    <p:sldId id="265" r:id="rId6"/>
    <p:sldId id="266" r:id="rId7"/>
    <p:sldId id="267" r:id="rId8"/>
    <p:sldId id="263" r:id="rId9"/>
    <p:sldId id="268" r:id="rId10"/>
    <p:sldId id="269" r:id="rId11"/>
    <p:sldId id="270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>
      <p:cViewPr varScale="1">
        <p:scale>
          <a:sx n="72" d="100"/>
          <a:sy n="72" d="100"/>
        </p:scale>
        <p:origin x="648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A50CBC-8F27-4571-9CF4-87917B3DA01C}" type="datetime1">
              <a:rPr lang="ru-RU" smtClean="0"/>
              <a:t>22.11.2021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71763A-5E33-45E3-A8F2-56DFE0C2155C}" type="datetime1">
              <a:rPr lang="ru-RU" noProof="0" smtClean="0"/>
              <a:t>22.11.2021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573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08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357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609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573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EFEAE4-C28C-4D92-9EE7-D62CEDC101DF}" type="datetime1">
              <a:rPr lang="ru-RU" smtClean="0"/>
              <a:t>22.11.2021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5976BF-C51C-4515-9E22-BF2015252BD8}" type="datetime1">
              <a:rPr lang="ru-RU" smtClean="0"/>
              <a:t>22.11.2021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242D3C-8192-478D-9985-D3160EF3F3C3}" type="datetime1">
              <a:rPr lang="ru-RU" smtClean="0"/>
              <a:t>22.11.2021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D9427-7660-4399-80F6-CD7B8B8E5C35}" type="datetime1">
              <a:rPr lang="ru-RU" smtClean="0"/>
              <a:t>22.11.2021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80393-315E-4AB9-9FE2-63E995E945C8}" type="datetime1">
              <a:rPr lang="ru-RU" smtClean="0"/>
              <a:t>22.11.2021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32718-8B06-4985-8D7D-9E16F3F044C8}" type="datetime1">
              <a:rPr lang="ru-RU" smtClean="0"/>
              <a:t>22.11.2021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15AB6-67B4-4D7E-9378-C270C29E4245}" type="datetime1">
              <a:rPr lang="ru-RU" smtClean="0"/>
              <a:t>22.11.2021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FDB9577-6D70-481F-BBF8-A759884E5182}" type="datetime1">
              <a:rPr lang="ru-RU" noProof="0" smtClean="0"/>
              <a:t>22.11.2021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Гуморальная регуляция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Железы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CE16-109E-4906-96EE-E04CB497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Надпочечники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DB0841-2C79-406E-A17E-9E45B6AC29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Состоит из коркового и мозгового слоев. </a:t>
            </a:r>
          </a:p>
          <a:p>
            <a:r>
              <a:rPr lang="ru-RU" dirty="0"/>
              <a:t>Корковый слой отвечает за синтез кортизона и альдостерона, которые влияют на обмен веществ. </a:t>
            </a:r>
          </a:p>
          <a:p>
            <a:r>
              <a:rPr lang="ru-RU" dirty="0"/>
              <a:t>Мозговой слой отвечает за синтез адреналина и норадреналин.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1554EBE-D36C-4144-AB97-E42034AA16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636912"/>
            <a:ext cx="3771999" cy="340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036EBDE-E931-447A-96C0-11025AA0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Спасибо!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070805F-9818-4748-90A1-795DA41E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Берегите внутренние органы. </a:t>
            </a:r>
          </a:p>
        </p:txBody>
      </p:sp>
      <p:pic>
        <p:nvPicPr>
          <p:cNvPr id="3074" name="Picture 2" descr="Что такое эндокринная система? | Про Мед | Яндекс Дзен">
            <a:extLst>
              <a:ext uri="{FF2B5EF4-FFF2-40B4-BE49-F238E27FC236}">
                <a16:creationId xmlns:a16="http://schemas.microsoft.com/office/drawing/2014/main" id="{3F190270-391C-45DE-AA52-7CD77FAFA3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64739"/>
            <a:ext cx="5943600" cy="352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Зачем нам железы?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Железы принимают участие в регуляции работы организма -  в поддержании гомеостаза.</a:t>
            </a:r>
          </a:p>
          <a:p>
            <a:pPr rtl="0"/>
            <a:r>
              <a:rPr lang="ru-RU" dirty="0"/>
              <a:t>Обычно в этом </a:t>
            </a:r>
            <a:r>
              <a:rPr lang="ru-RU" dirty="0" err="1"/>
              <a:t>учавствуют</a:t>
            </a:r>
            <a:r>
              <a:rPr lang="ru-RU" dirty="0"/>
              <a:t> 2 системы: нервная и гуморальная. </a:t>
            </a:r>
          </a:p>
          <a:p>
            <a:pPr rtl="0"/>
            <a:r>
              <a:rPr lang="ru-RU" dirty="0"/>
              <a:t>Нервная работает быстро, стремительно, но обычно запускает или останавливает процесс, то есть работает по принципу </a:t>
            </a:r>
            <a:r>
              <a:rPr lang="ru-RU" dirty="0" err="1"/>
              <a:t>вкл</a:t>
            </a:r>
            <a:r>
              <a:rPr lang="ru-RU" dirty="0"/>
              <a:t>\выкл.</a:t>
            </a:r>
          </a:p>
          <a:p>
            <a:pPr rtl="0"/>
            <a:r>
              <a:rPr lang="ru-RU" dirty="0"/>
              <a:t>Гуморальная система изменяет скорость протекания реакции, и регулирует работу организма постепенно. </a:t>
            </a:r>
          </a:p>
        </p:txBody>
      </p:sp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Какие бывают железы?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Железы внешней секреции – выбрасывают секрет через протоки (слюнные, сальные, потовые железы)</a:t>
            </a:r>
          </a:p>
          <a:p>
            <a:r>
              <a:rPr lang="ru-RU" dirty="0"/>
              <a:t>Железы внутренней секреции – выбрасывают гормоны в кровь (гипофиз, эпифиз, щитовидная железа, тимус, надпочечники)</a:t>
            </a:r>
          </a:p>
          <a:p>
            <a:r>
              <a:rPr lang="ru-RU" dirty="0"/>
              <a:t>Железы смешанной секреции – имеют и протоки, и могут выбрасывать гормоны в </a:t>
            </a:r>
            <a:r>
              <a:rPr lang="ru-RU" dirty="0" err="1"/>
              <a:t>кровт</a:t>
            </a:r>
            <a:r>
              <a:rPr lang="ru-RU" dirty="0"/>
              <a:t> (половые, поджелудочная)</a:t>
            </a: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Железы внутренней секреции.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Гипофиз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ru-RU" dirty="0"/>
              <a:t>Обеспечивает выработку гормона роста (соматотропин)</a:t>
            </a:r>
          </a:p>
          <a:p>
            <a:pPr rtl="0"/>
            <a:r>
              <a:rPr lang="ru-RU" dirty="0"/>
              <a:t>При гиперфункции наблюдается гигантизм</a:t>
            </a:r>
          </a:p>
          <a:p>
            <a:pPr rtl="0"/>
            <a:r>
              <a:rPr lang="ru-RU" dirty="0"/>
              <a:t>При гипофункции – карликовость.</a:t>
            </a:r>
          </a:p>
          <a:p>
            <a:pPr rtl="0"/>
            <a:r>
              <a:rPr lang="ru-RU" dirty="0"/>
              <a:t>Делится на 3 доли, у каждой доли – свой функционал.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2050" name="Picture 2" descr="Гипофиз: аденома, что это, лечение | Журнал &amp;quot;Фармацевт Практик&amp;quot;">
            <a:extLst>
              <a:ext uri="{FF2B5EF4-FFF2-40B4-BE49-F238E27FC236}">
                <a16:creationId xmlns:a16="http://schemas.microsoft.com/office/drawing/2014/main" id="{C7A01441-CCF3-41E3-B03E-BEA0670654A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54" y="2590800"/>
            <a:ext cx="454269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50E50E2-A245-4A74-A5F5-D866CB3F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Передняя доля гипофиза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746F3E9-C192-4F5E-835F-A2DC73D62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Передняя доза гипофиза регулирует работы остальных желез. </a:t>
            </a:r>
          </a:p>
          <a:p>
            <a:pPr algn="l"/>
            <a:r>
              <a:rPr lang="ru-RU" b="1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Тиреотропный гормон</a:t>
            </a:r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 (</a:t>
            </a:r>
            <a:r>
              <a:rPr lang="ru-RU" b="1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тиреотропин</a:t>
            </a:r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) регулирует работу щитовидной железы.  </a:t>
            </a:r>
            <a:r>
              <a:rPr lang="ru-RU" b="1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 </a:t>
            </a:r>
            <a:endParaRPr lang="ru-RU" b="0" i="0" dirty="0">
              <a:solidFill>
                <a:srgbClr val="4E4E3F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ru-RU" b="1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Адренокортикотропный гормон</a:t>
            </a:r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 стимулирует секрецию коры надпочечников. </a:t>
            </a:r>
          </a:p>
          <a:p>
            <a:pPr algn="l"/>
            <a:r>
              <a:rPr lang="ru-RU" b="1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Гонадотропные гормоны</a:t>
            </a:r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 контролируют работу мужских и женских половых желёз.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3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EB974-1784-466E-A59D-61351BF8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доля гипофиза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412DE-EC7F-4DBA-A6A8-54A5E5542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Меланотропный</a:t>
            </a:r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 гормон - влияет на образование в клетках кожи пигмента меланина и определяет её цвет.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2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560BB-7AF0-49C3-85C1-B011B8DA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Задняя доля гипофиза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276126-8FE5-4F0D-BE88-D1E884C25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1" dirty="0">
                <a:solidFill>
                  <a:srgbClr val="4E4E3F"/>
                </a:solidFill>
                <a:latin typeface="Open Sans" panose="020B0606030504020204" pitchFamily="34" charset="0"/>
              </a:rPr>
              <a:t>О</a:t>
            </a:r>
            <a:r>
              <a:rPr lang="ru-RU" b="1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кситоцин</a:t>
            </a:r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 оказывает действие на гладкие мышцы и вызывает их сокращение. Этот гормон образуется во время родов; он стимулирует сокращение стенок матки и выделение молока из молочных желез у кормящих женщин.</a:t>
            </a:r>
          </a:p>
          <a:p>
            <a:pPr algn="l"/>
            <a:r>
              <a:rPr lang="ru-RU" b="1" dirty="0">
                <a:solidFill>
                  <a:srgbClr val="4E4E3F"/>
                </a:solidFill>
                <a:latin typeface="Open Sans" panose="020B0606030504020204" pitchFamily="34" charset="0"/>
              </a:rPr>
              <a:t>В</a:t>
            </a:r>
            <a:r>
              <a:rPr lang="ru-RU" b="1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азопрессин</a:t>
            </a:r>
            <a:r>
              <a:rPr lang="ru-RU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 ускоряет реабсорбцию, т. е. обратное всасывание воды в почечных канальцах. При недостатке этого гормона образуется очень много мочи и развивается несахарный диабет.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5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Щитовидная железа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6DAE1F-773D-492E-9825-8B8AF8F5A4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Вырабатывает тироксин и трийодтиронин</a:t>
            </a:r>
          </a:p>
          <a:p>
            <a:r>
              <a:rPr lang="ru-RU" dirty="0"/>
              <a:t>Чувствительна к содержанию йода в организме</a:t>
            </a:r>
          </a:p>
          <a:p>
            <a:r>
              <a:rPr lang="ru-RU" dirty="0"/>
              <a:t>Влияет на формирование нервной системы, опорно-двигательного аппарата и на половое созревание</a:t>
            </a:r>
          </a:p>
          <a:p>
            <a:r>
              <a:rPr lang="ru-RU" dirty="0"/>
              <a:t>При гиперфункции – базедова болезнь</a:t>
            </a:r>
          </a:p>
          <a:p>
            <a:r>
              <a:rPr lang="ru-RU" dirty="0"/>
              <a:t>При гипофункции - кретинизм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83E3A4-07F3-4FAF-BFEC-F10AD66144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423320"/>
            <a:ext cx="3829048" cy="28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AC200-001F-4252-A0F0-855AD88D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Поджелудочная железа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D34BD-B029-4B21-BFC5-67345C7AA4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Вырабатывает инсулин  и глюкагон. </a:t>
            </a:r>
          </a:p>
          <a:p>
            <a:r>
              <a:rPr lang="ru-RU" dirty="0"/>
              <a:t>При гипофункции – сахарный диабет. </a:t>
            </a:r>
          </a:p>
          <a:p>
            <a:endParaRPr lang="ru-RU" dirty="0"/>
          </a:p>
        </p:txBody>
      </p:sp>
      <p:pic>
        <p:nvPicPr>
          <p:cNvPr id="4100" name="Picture 4" descr="Поджелудочная железа, заболевания.">
            <a:extLst>
              <a:ext uri="{FF2B5EF4-FFF2-40B4-BE49-F238E27FC236}">
                <a16:creationId xmlns:a16="http://schemas.microsoft.com/office/drawing/2014/main" id="{3C322027-E948-4DAC-8AEA-151E82CE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54" y="2361281"/>
            <a:ext cx="5562717" cy="35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34C185D6-C141-4E32-8FAE-8C5BA41C8B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1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едицинское оформление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52_TF02901024" id="{D3FB73DA-77DE-4484-8776-52724816BD57}" vid="{56BAE48E-6669-4001-8E1C-1E9B5D1EADDA}"/>
    </a:ext>
  </a:extLst>
</a:theme>
</file>

<file path=ppt/theme/theme2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стиле медицины (широкоэкранный формат)</Template>
  <TotalTime>31</TotalTime>
  <Words>369</Words>
  <Application>Microsoft Office PowerPoint</Application>
  <PresentationFormat>Широкоэкранный</PresentationFormat>
  <Paragraphs>47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Franklin Gothic Medium</vt:lpstr>
      <vt:lpstr>Open Sans</vt:lpstr>
      <vt:lpstr>Медицинское оформление (16:9)</vt:lpstr>
      <vt:lpstr>Гуморальная регуляция</vt:lpstr>
      <vt:lpstr>Зачем нам железы? </vt:lpstr>
      <vt:lpstr>Какие бывают железы?</vt:lpstr>
      <vt:lpstr>Железы внутренней секреции. </vt:lpstr>
      <vt:lpstr>Передняя доля гипофиза</vt:lpstr>
      <vt:lpstr>Средняя доля гипофиза</vt:lpstr>
      <vt:lpstr>Задняя доля гипофиза</vt:lpstr>
      <vt:lpstr>Щитовидная железа</vt:lpstr>
      <vt:lpstr>Поджелудочная железа</vt:lpstr>
      <vt:lpstr>Надпочечники</vt:lpstr>
      <vt:lpstr>Спасибо!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Гуморальная регуляция</dc:title>
  <dc:creator>Анна Румянцева</dc:creator>
  <cp:lastModifiedBy>Анна Румянцева</cp:lastModifiedBy>
  <cp:revision>1</cp:revision>
  <dcterms:created xsi:type="dcterms:W3CDTF">2021-11-22T11:32:57Z</dcterms:created>
  <dcterms:modified xsi:type="dcterms:W3CDTF">2021-11-22T12:04:15Z</dcterms:modified>
</cp:coreProperties>
</file>