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/>
              <a:t>Постановление от 15 апреля 2014 года №317.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93025"/>
            <a:ext cx="446449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/>
              <a:t>ГОСУДАРСТВЕННАЯ </a:t>
            </a:r>
            <a:r>
              <a:rPr lang="ru-RU" b="1" cap="all" dirty="0" smtClean="0"/>
              <a:t>ПРОГРАММА</a:t>
            </a:r>
          </a:p>
          <a:p>
            <a:r>
              <a:rPr lang="ru-RU" b="1" cap="all" dirty="0" smtClean="0"/>
              <a:t> </a:t>
            </a:r>
            <a:r>
              <a:rPr lang="ru-RU" b="1" cap="all" dirty="0"/>
              <a:t>РОССИЙСКОЙ ФЕДЕРАЦИИ </a:t>
            </a:r>
            <a:endParaRPr lang="ru-RU" b="1" cap="all" dirty="0" smtClean="0"/>
          </a:p>
          <a:p>
            <a:endParaRPr lang="ru-RU" b="1" cap="all" dirty="0"/>
          </a:p>
          <a:p>
            <a:r>
              <a:rPr lang="ru-RU" sz="2800" b="1" cap="all" dirty="0" smtClean="0"/>
              <a:t>«</a:t>
            </a:r>
            <a:r>
              <a:rPr lang="ru-RU" sz="2800" b="1" cap="all" dirty="0"/>
              <a:t>РАЗВИТИЕ КУЛЬТУРЫ </a:t>
            </a:r>
            <a:endParaRPr lang="ru-RU" sz="2800" b="1" cap="all" dirty="0" smtClean="0"/>
          </a:p>
          <a:p>
            <a:r>
              <a:rPr lang="ru-RU" sz="2800" b="1" cap="all" dirty="0" smtClean="0"/>
              <a:t>И </a:t>
            </a:r>
            <a:r>
              <a:rPr lang="ru-RU" sz="2800" b="1" cap="all" dirty="0"/>
              <a:t>ТУРИЗМА</a:t>
            </a:r>
            <a:r>
              <a:rPr lang="ru-RU" sz="2800" b="1" cap="all" dirty="0" smtClean="0"/>
              <a:t>»</a:t>
            </a:r>
          </a:p>
          <a:p>
            <a:endParaRPr lang="ru-RU" sz="2800" b="1" cap="all" dirty="0" smtClean="0"/>
          </a:p>
          <a:p>
            <a:r>
              <a:rPr lang="ru-RU" b="1" cap="all" dirty="0" smtClean="0"/>
              <a:t> </a:t>
            </a:r>
            <a:r>
              <a:rPr lang="ru-RU" b="1" cap="all" dirty="0"/>
              <a:t>НА 2013 - 2020 ГОДЫ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3649588" cy="415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43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ПОДПРОГРАММЫ: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0956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i="1" dirty="0" smtClean="0"/>
              <a:t>«</a:t>
            </a:r>
            <a:r>
              <a:rPr lang="ru-RU" i="1" dirty="0"/>
              <a:t>Наследие», «Искусство», «Туризм», «Обеспечение условий реализации государственной программы». </a:t>
            </a:r>
            <a:endParaRPr lang="ru-RU" i="1" dirty="0" smtClean="0"/>
          </a:p>
          <a:p>
            <a:pPr marL="68580" indent="0">
              <a:buNone/>
            </a:pPr>
            <a:r>
              <a:rPr lang="ru-RU" i="1" dirty="0" smtClean="0"/>
              <a:t>В </a:t>
            </a:r>
            <a:r>
              <a:rPr lang="ru-RU" i="1" dirty="0"/>
              <a:t>состав госпрограммы интегрированы федеральные целевые программы </a:t>
            </a:r>
            <a:endParaRPr lang="ru-RU" i="1" dirty="0" smtClean="0"/>
          </a:p>
          <a:p>
            <a:pPr marL="68580" indent="0">
              <a:buNone/>
            </a:pPr>
            <a:r>
              <a:rPr lang="ru-RU" i="1" dirty="0" smtClean="0"/>
              <a:t>«</a:t>
            </a:r>
            <a:r>
              <a:rPr lang="ru-RU" i="1" dirty="0"/>
              <a:t>Культура России (2012–2018 годы)» и </a:t>
            </a:r>
            <a:endParaRPr lang="ru-RU" i="1" dirty="0" smtClean="0"/>
          </a:p>
          <a:p>
            <a:pPr marL="68580" indent="0">
              <a:buNone/>
            </a:pPr>
            <a:r>
              <a:rPr lang="ru-RU" i="1" dirty="0" smtClean="0"/>
              <a:t>«</a:t>
            </a:r>
            <a:r>
              <a:rPr lang="ru-RU" i="1" dirty="0"/>
              <a:t>Развитие внутреннего и въездного туризма в Российской Федерации (2011–2018 годы)»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31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ОСНОВНАЯ  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780928"/>
            <a:ext cx="6777317" cy="3051701"/>
          </a:xfrm>
        </p:spPr>
        <p:txBody>
          <a:bodyPr/>
          <a:lstStyle/>
          <a:p>
            <a:pPr marL="68580" indent="0">
              <a:buNone/>
            </a:pPr>
            <a:r>
              <a:rPr lang="ru-RU" i="1" dirty="0" smtClean="0"/>
              <a:t>реализация </a:t>
            </a:r>
            <a:r>
              <a:rPr lang="ru-RU" i="1" dirty="0"/>
              <a:t>потенциала российской культуры как духовно-нравственной основы развития личности и общества, </a:t>
            </a:r>
            <a:endParaRPr lang="ru-RU" i="1" dirty="0" smtClean="0"/>
          </a:p>
          <a:p>
            <a:pPr marL="68580" indent="0">
              <a:buNone/>
            </a:pPr>
            <a:r>
              <a:rPr lang="ru-RU" i="1" dirty="0" smtClean="0"/>
              <a:t>а </a:t>
            </a:r>
            <a:r>
              <a:rPr lang="ru-RU" i="1" dirty="0"/>
              <a:t>также развитие внутреннего </a:t>
            </a:r>
            <a:r>
              <a:rPr lang="ru-RU" i="1" dirty="0" smtClean="0"/>
              <a:t>туризма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09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- сохранение культурного и исторического наследия народа, обеспечение доступа граждан к культурным ценностям и участию в культурной жизни, реализация творческого потенциала нации;</a:t>
            </a:r>
          </a:p>
          <a:p>
            <a:pPr fontAlgn="base"/>
            <a:r>
              <a:rPr lang="ru-RU" dirty="0"/>
              <a:t>- повышение качества и доступности услуг в сфере внутреннего и международного туризма;</a:t>
            </a:r>
          </a:p>
          <a:p>
            <a:pPr fontAlgn="base"/>
            <a:r>
              <a:rPr lang="ru-RU" dirty="0"/>
              <a:t>- создание благоприятных условий устойчивого развития сферы культуры и туризма.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1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ПРОГРАММА РЕАЛИЗУЕТСЯ В ТРИ ЭТАПА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первый этап – 2013–2014 годы, </a:t>
            </a:r>
            <a:endParaRPr lang="ru-RU" sz="3200" dirty="0" smtClean="0"/>
          </a:p>
          <a:p>
            <a:r>
              <a:rPr lang="ru-RU" sz="3200" dirty="0" smtClean="0"/>
              <a:t>второй </a:t>
            </a:r>
            <a:r>
              <a:rPr lang="ru-RU" sz="3200" dirty="0"/>
              <a:t>этап – 2015–2018 годы, </a:t>
            </a:r>
            <a:endParaRPr lang="ru-RU" sz="3200" dirty="0" smtClean="0"/>
          </a:p>
          <a:p>
            <a:r>
              <a:rPr lang="ru-RU" sz="3200" dirty="0" smtClean="0"/>
              <a:t>третий </a:t>
            </a:r>
            <a:r>
              <a:rPr lang="ru-RU" sz="3200" dirty="0"/>
              <a:t>этап – 2019–2020 годы.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2481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7776864" cy="4203829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- укрепление единого культурного пространства России и духовного единства многонационального народа Российской Федерации;</a:t>
            </a:r>
          </a:p>
          <a:p>
            <a:pPr fontAlgn="base"/>
            <a:r>
              <a:rPr lang="ru-RU" dirty="0"/>
              <a:t>- утверждение приоритетной роли государственной культурной политики как важнейшего фактора формирования у российских граждан широкого мировоззрения, общественного сознания, поведенческих норм, скрепляющих нацию на основе гражданского патриотизма и межнационального согласия;</a:t>
            </a:r>
          </a:p>
          <a:p>
            <a:pPr fontAlgn="base"/>
            <a:r>
              <a:rPr lang="ru-RU" dirty="0"/>
              <a:t>- перевод отраслей культуры и туризма на инновационный путь развития, превращение культуры и туризма в наиболее развитые и привлекательные сферы общественной деятельности, в том числе через широкое внедрение информационных технологий;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77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ОЖИДАЕМЫЕ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4131821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- повышение качества государственного управления и эффективности расходования бюджетных средств через создание механизмов противодействия угрозам национальной безопасности в сфере культуры во взаимодействии с профессиональными творческими союзами и институтами гражданского общества;</a:t>
            </a:r>
          </a:p>
          <a:p>
            <a:pPr fontAlgn="base"/>
            <a:r>
              <a:rPr lang="ru-RU" dirty="0"/>
              <a:t>- выравнивание уровня доступности культурных благ и художественного образования независимо от размера доходов, места проживания и социального статуса российских граждан;</a:t>
            </a:r>
          </a:p>
          <a:p>
            <a:pPr fontAlgn="base"/>
            <a:r>
              <a:rPr lang="ru-RU" dirty="0"/>
              <a:t>- разработка и реализация комплекса мероприятий развития культуры в малых городах и на селе, формирование культурной среды, отвечающей растущим потребностям личности и общества, повышение качества, разнообразия и эффективности услуг в сфере культуры и туризма;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92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ОЖИДАЕМЫЕ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4536504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- создание благоприятных условий для улучшения культурно-досугового обслуживания населения, укрепления материально-технической базы отрасли, развития самодеятельного художественного творчества;</a:t>
            </a:r>
          </a:p>
          <a:p>
            <a:pPr fontAlgn="base"/>
            <a:r>
              <a:rPr lang="ru-RU" dirty="0"/>
              <a:t>- обеспечение доступа каждого гражданина к национальным и мировым культурным ценностям через формирование публичных электронных библиотек, музейных и театральных </a:t>
            </a:r>
            <a:r>
              <a:rPr lang="ru-RU" dirty="0" err="1"/>
              <a:t>интернет-ресурсов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- значительное увеличение уровня социального обеспечения работников культуры, финансовой поддержки творческих коллективов, социально значимых проектов;</a:t>
            </a:r>
          </a:p>
          <a:p>
            <a:pPr fontAlgn="base"/>
            <a:r>
              <a:rPr lang="ru-RU" dirty="0"/>
              <a:t>- укрепление международного имиджа России как страны с высоким уровнем культуры и благоприятной для туризма.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912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208912" cy="673144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ПОКАЗАТЕЛИ   ЭФФЕКТИВНОСТИ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064896" cy="4176464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- количество посещений организаций культуры по отношению к уровню 2010 года;</a:t>
            </a:r>
          </a:p>
          <a:p>
            <a:pPr fontAlgn="base"/>
            <a:r>
              <a:rPr lang="ru-RU" dirty="0"/>
              <a:t>- доля объектов культурного наследия, находящихся в удовлетворительном состоянии, в общем количестве объектов культурного наследия федерального, регионального и местного (муниципального) значения;</a:t>
            </a:r>
          </a:p>
          <a:p>
            <a:pPr fontAlgn="base"/>
            <a:r>
              <a:rPr lang="ru-RU" dirty="0"/>
              <a:t>- прирост количества культурно-просветительских мероприятий, проведённых организациями культуры в образовательных учреждениях, по сравнению с 2012 годом;</a:t>
            </a:r>
          </a:p>
          <a:p>
            <a:pPr fontAlgn="base"/>
            <a:r>
              <a:rPr lang="ru-RU" dirty="0"/>
              <a:t>- прирост числа российских лауреатов международных конкурсов и фестивалей в сфере культуры по отношению к 2012 году;</a:t>
            </a:r>
          </a:p>
          <a:p>
            <a:pPr fontAlgn="base"/>
            <a:r>
              <a:rPr lang="ru-RU" dirty="0"/>
              <a:t>- прирост численности лиц, размещённых в коллективных средствах размещения, по отношению к 2012 году.</a:t>
            </a:r>
          </a:p>
          <a:p>
            <a:pPr marL="6858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122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126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Презентация PowerPoint</vt:lpstr>
      <vt:lpstr>ПОДПРОГРАММЫ: </vt:lpstr>
      <vt:lpstr>ОСНОВНАЯ  ЦЕЛЬ</vt:lpstr>
      <vt:lpstr>ЗАДАЧИ</vt:lpstr>
      <vt:lpstr>ПРОГРАММА РЕАЛИЗУЕТСЯ В ТРИ ЭТАПА</vt:lpstr>
      <vt:lpstr>ОЖИДАЕМЫЕ РЕЗУЛЬТАТЫ</vt:lpstr>
      <vt:lpstr>ОЖИДАЕМЫЕ РЕЗУЛЬТАТЫ</vt:lpstr>
      <vt:lpstr>ОЖИДАЕМЫЕ РЕЗУЛЬТАТЫ</vt:lpstr>
      <vt:lpstr>       ПОКАЗАТЕЛИ   ЭФФЕКТИВНОСТИ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 начальных классов2</dc:creator>
  <cp:lastModifiedBy>Учитель начальных классов2</cp:lastModifiedBy>
  <cp:revision>2</cp:revision>
  <dcterms:created xsi:type="dcterms:W3CDTF">2017-11-12T11:24:02Z</dcterms:created>
  <dcterms:modified xsi:type="dcterms:W3CDTF">2017-11-12T11:39:47Z</dcterms:modified>
</cp:coreProperties>
</file>