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6E340-B432-4E64-BAEC-265E45B45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7BD4BA-A3CA-43E4-84C5-6F7D89761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D41D6-3905-4D0B-9DB2-EE951995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751E9-69DA-4341-970E-F687E500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FD93D-EB9E-4780-B6DB-2E460064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8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2929D-6208-4E2F-B50F-E5CCC0D2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B8C54-91C8-4348-991F-4557351E4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0040F-226B-400B-9EE8-3666D23C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C6988-0A64-466B-A8D4-2E17345A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4C2D2-4034-4EB8-AAF9-50312658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A9536E-6B96-4F53-AB7F-305AC7E28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1CA201-9718-44EB-9661-B7B339173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2A154-02FE-4E89-8EEC-9613983C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36071-5834-4B3D-86EF-2D9300BE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C0D77-6C63-4F58-813F-4C619D0A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31394-09AA-459C-9AF2-B6D4F135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F33A0-9475-49F2-B2CB-3F12D8A1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D484DD-AFF8-478F-8CDD-6823E453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9943D-79BC-465A-A70F-89333FD2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057AC-2DAA-4F8B-BF5A-6E3F8870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6EDE-06A9-4408-B811-3CBF4E54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A61CD1-1491-4C8E-805C-F2EAC6313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49FDC-23E7-450B-84C8-0C071BE6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73CC4-2E83-4F77-B562-BDE2035F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21A849-26F0-47AF-8F3A-7B057555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4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8201D-D6D9-4A02-B9C6-25835DBC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4CF67-7E4F-4FB3-A30A-E381AF58E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03F5AF-8B3B-47B2-AEE0-0BCEC1C72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55C94C-A45E-4982-82B4-186A4D04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4C444-73EE-414D-9378-53178F68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AFF8A-93CC-4EAB-9988-21AE7671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9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4B888-0CEE-498E-84D8-5DE03AA9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D2629-3255-4916-8B0C-558352D46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A41C4-F13F-4128-8C48-AFCAF7902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250E31-8373-4E4C-8803-D55D4D17A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01A3D6-49E7-4055-8BF1-CED122128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904F06-7521-4673-9548-F32FE547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287BB1-03B4-4D58-B433-EF9FF8EE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8698EA-4BEB-4FD0-81CD-07E2521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E0AD1-0ABB-4AAD-8D54-A1F53F25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058C11-9BBE-41A0-9936-BD21E479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F6DD1D-CCF3-4331-BBFC-91F6880C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F2BADF-D902-459D-ADF7-9D102D49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0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A0CCEA-4872-4936-8AF9-B439B8E1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BAB06B-2E70-45B8-AC06-F2D92376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359D6E-E91B-4BA8-A117-3E18C3FD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4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B5206-BA45-461D-BEC1-9A430F33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02B29-8096-417B-B081-212B70D76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4F90FF-E353-4AAC-A008-8F283C07F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3EBB2C-3169-4ECC-89A5-57073D33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4BE37-14CA-44C7-B27E-6D7AF800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EE1EAD-17F0-4426-BF1D-E13CF9F5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1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C3EA3-7744-4CE8-A5FA-C9624C66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308980-936E-4CB6-8B1C-43AB4C9E6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1ECE05-E62C-4C59-8ED8-D66E8FEF3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5EB34-2C9C-404A-AE52-BE46749B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8FCBC7-7A0E-4EDE-8573-FB9036B4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77F42A-302A-4A3D-87D8-66FABD8B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6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340D0-72B4-437B-A19A-93951F1D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3E9660-08D1-4DAD-9B5D-2C58AA2C6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0F815-652B-4125-B4C9-189C13A25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C371-99E8-461E-82CA-D1D1EB36903B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11F87-B22F-4B6B-A93A-03BA995F4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7E270-6720-46D9-B779-DAA7250A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99D2-5F42-47E9-ADC1-636C275D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6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D0EBE5-5A89-4781-B5D2-0F2152BC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87C4A-8BB4-44DE-B33A-EC78FFA1713B}"/>
              </a:ext>
            </a:extLst>
          </p:cNvPr>
          <p:cNvSpPr txBox="1"/>
          <p:nvPr/>
        </p:nvSpPr>
        <p:spPr>
          <a:xfrm>
            <a:off x="4667534" y="928048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Роспотребнадзор</a:t>
            </a:r>
          </a:p>
          <a:p>
            <a:r>
              <a:rPr lang="ru-RU" b="1" dirty="0">
                <a:solidFill>
                  <a:schemeClr val="bg1"/>
                </a:solidFill>
              </a:rPr>
              <a:t>СП 2.4.3648-20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F748B-5938-4619-8CA9-221D3747497D}"/>
              </a:ext>
            </a:extLst>
          </p:cNvPr>
          <p:cNvSpPr txBox="1"/>
          <p:nvPr/>
        </p:nvSpPr>
        <p:spPr>
          <a:xfrm>
            <a:off x="3414214" y="2641692"/>
            <a:ext cx="765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Гигиенические требования к организации занятий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 электронной образовательной среде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 использованием средств информационно-коммуникационных технологий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1FDF3-E070-48D4-A74A-52E255D850F9}"/>
              </a:ext>
            </a:extLst>
          </p:cNvPr>
          <p:cNvSpPr txBox="1"/>
          <p:nvPr/>
        </p:nvSpPr>
        <p:spPr>
          <a:xfrm>
            <a:off x="8993874" y="5929952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Подготовил: Савидов В.В.</a:t>
            </a:r>
          </a:p>
        </p:txBody>
      </p:sp>
    </p:spTree>
    <p:extLst>
      <p:ext uri="{BB962C8B-B14F-4D97-AF65-F5344CB8AC3E}">
        <p14:creationId xmlns:p14="http://schemas.microsoft.com/office/powerpoint/2010/main" val="287909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DC46E-09E8-46D2-BE3D-62107526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31660-6831-4687-BF4B-048439DB934A}"/>
              </a:ext>
            </a:extLst>
          </p:cNvPr>
          <p:cNvSpPr txBox="1"/>
          <p:nvPr/>
        </p:nvSpPr>
        <p:spPr>
          <a:xfrm>
            <a:off x="2852382" y="197892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BDA4A-318C-43F1-B0F8-CAA342808047}"/>
              </a:ext>
            </a:extLst>
          </p:cNvPr>
          <p:cNvSpPr txBox="1"/>
          <p:nvPr/>
        </p:nvSpPr>
        <p:spPr>
          <a:xfrm>
            <a:off x="984910" y="305613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77DD2-E2B2-4E35-A070-7FE248C2F656}"/>
              </a:ext>
            </a:extLst>
          </p:cNvPr>
          <p:cNvSpPr txBox="1"/>
          <p:nvPr/>
        </p:nvSpPr>
        <p:spPr>
          <a:xfrm>
            <a:off x="5554639" y="1433015"/>
            <a:ext cx="578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санитарно-эпидемиологических правил 2020 года.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760C1-C0D1-4B7A-BC8A-E17C60EF16CE}"/>
              </a:ext>
            </a:extLst>
          </p:cNvPr>
          <p:cNvSpPr txBox="1"/>
          <p:nvPr/>
        </p:nvSpPr>
        <p:spPr>
          <a:xfrm>
            <a:off x="5554639" y="2113802"/>
            <a:ext cx="57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Документ разработан в рамках реализации задач регулирующего фактора, введен в действие с 01.01.2021. на срок до 01.01.2027 г</a:t>
            </a:r>
            <a:r>
              <a:rPr lang="ru-RU" sz="1600" dirty="0"/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DCB2C-426C-44E1-9AAB-4D5238AC4097}"/>
              </a:ext>
            </a:extLst>
          </p:cNvPr>
          <p:cNvSpPr txBox="1"/>
          <p:nvPr/>
        </p:nvSpPr>
        <p:spPr>
          <a:xfrm>
            <a:off x="5556911" y="3480853"/>
            <a:ext cx="5786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</a:rPr>
              <a:t>НЕ СОДЕРЖАТ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рекомендательных норм,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все нормы носят</a:t>
            </a:r>
            <a:br>
              <a:rPr lang="ru-RU" sz="1600" b="1" i="0" dirty="0">
                <a:solidFill>
                  <a:srgbClr val="000000"/>
                </a:solidFill>
                <a:effectLst/>
              </a:rPr>
            </a:br>
            <a:r>
              <a:rPr lang="ru-RU" sz="1600" b="1" i="0" dirty="0">
                <a:solidFill>
                  <a:srgbClr val="000000"/>
                </a:solidFill>
                <a:effectLst/>
              </a:rPr>
              <a:t>ОБЯЗАТЕЛЬНЫЙ характер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;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- по отдельным нормам указаны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ДОПУСКИ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, определяющие возможность вариативного и наиболее оптимального функционирования организаций без рисков для здоровья детей и молодежи;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- базируются на результатах гигиенических исследований факторов воспитания и обучения детей;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- учитывают ключевые тренды развития конструкторских и инженерных инноваций в разработке современных методик обучения.</a:t>
            </a:r>
            <a:r>
              <a:rPr lang="ru-RU" sz="1600" dirty="0"/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F4515-634A-4BCD-AEB1-20E5A46FF1B8}"/>
              </a:ext>
            </a:extLst>
          </p:cNvPr>
          <p:cNvSpPr txBox="1"/>
          <p:nvPr/>
        </p:nvSpPr>
        <p:spPr>
          <a:xfrm>
            <a:off x="5543263" y="3032083"/>
            <a:ext cx="578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Санитарные правила</a:t>
            </a:r>
          </a:p>
        </p:txBody>
      </p:sp>
    </p:spTree>
    <p:extLst>
      <p:ext uri="{BB962C8B-B14F-4D97-AF65-F5344CB8AC3E}">
        <p14:creationId xmlns:p14="http://schemas.microsoft.com/office/powerpoint/2010/main" val="359544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E5C4B-2DE1-4D05-8875-005FAB62D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2E5E3-1A93-440D-B019-D86A79E530B9}"/>
              </a:ext>
            </a:extLst>
          </p:cNvPr>
          <p:cNvSpPr txBox="1"/>
          <p:nvPr/>
        </p:nvSpPr>
        <p:spPr>
          <a:xfrm>
            <a:off x="2852382" y="197892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6DEFA-8B9C-4B55-80D9-2116D3623CAD}"/>
              </a:ext>
            </a:extLst>
          </p:cNvPr>
          <p:cNvSpPr txBox="1"/>
          <p:nvPr/>
        </p:nvSpPr>
        <p:spPr>
          <a:xfrm>
            <a:off x="984910" y="305613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2CE4C-E79E-4BFC-A763-EE2F55ED7B1B}"/>
              </a:ext>
            </a:extLst>
          </p:cNvPr>
          <p:cNvSpPr txBox="1"/>
          <p:nvPr/>
        </p:nvSpPr>
        <p:spPr>
          <a:xfrm>
            <a:off x="3043451" y="1719621"/>
            <a:ext cx="8666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• </a:t>
            </a:r>
            <a:r>
              <a:rPr lang="ru-RU" sz="1600" dirty="0">
                <a:solidFill>
                  <a:srgbClr val="000000"/>
                </a:solidFill>
              </a:rPr>
              <a:t>П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редусмотрена возможность вариативной расстановки парт, при условии неиспользования в учебном процессе классной доски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п.2.4.3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Как и ранее, в образовательном процессе не допускается использование табуреток и скамеек вместо стульев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п.2.4.3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Предусмотрена возможность использования декоративных элементов с яркой цветовой палитрой если их площадь не превышает 25% от общей площади поверхности стен помещения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п.2.8.8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Регламентирована минимальная диагональ интерактивной доски (не менее 165,1 см), место размещения (по центру фронтальной стены), сформулированы требования к профилактике негативного воздействия на зрение обучающихся (равномерность освещения, отсутствие бликов доступность поверхности для работы обучающихся, матовая поверхность, отсутствие слепящего эффекта)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п.п.2.4.4, 2.8.3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• Регламентированы минимальные размеры диагонали монитора персонального компьютера (39,6 см), ноутбука (39,6 см), планшета (26,6 см)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B60DD-44CD-4B79-90F1-AFA545EF5570}"/>
              </a:ext>
            </a:extLst>
          </p:cNvPr>
          <p:cNvSpPr txBox="1"/>
          <p:nvPr/>
        </p:nvSpPr>
        <p:spPr>
          <a:xfrm>
            <a:off x="3043451" y="1200161"/>
            <a:ext cx="578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Общие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330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92EA0-F757-4CC3-B9EC-E7EEAF9E1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AEF981-BE00-467E-AAF3-EB7ECE738A87}"/>
              </a:ext>
            </a:extLst>
          </p:cNvPr>
          <p:cNvSpPr txBox="1"/>
          <p:nvPr/>
        </p:nvSpPr>
        <p:spPr>
          <a:xfrm>
            <a:off x="2852382" y="197892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D62F4-1B8A-4C38-9A83-0C5DDAA5D9BE}"/>
              </a:ext>
            </a:extLst>
          </p:cNvPr>
          <p:cNvSpPr txBox="1"/>
          <p:nvPr/>
        </p:nvSpPr>
        <p:spPr>
          <a:xfrm>
            <a:off x="984910" y="305613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F6058-C6EC-436A-B496-FEBB10C6DCDC}"/>
              </a:ext>
            </a:extLst>
          </p:cNvPr>
          <p:cNvSpPr txBox="1"/>
          <p:nvPr/>
        </p:nvSpPr>
        <p:spPr>
          <a:xfrm>
            <a:off x="3043451" y="1705980"/>
            <a:ext cx="8666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Определена общая продолжительность использования электронных средств обучения на уроке (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п.2.10.2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.):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для интерактивной доски – для детей до 10 лет – 20 минут, старше 10 лет – 30 минут;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для компьютера (ноутбука, планшета) - для детей 1-2 классов – 20 минут, 3-4 классов – 25 минут, 5- 9 классов – 30 минут;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Определена продолжительность непрерывного использования экрана (для детей 5-7 лет – 5-7 минут, для учащихся 1-4-х классов - 10 минут, для 5-9-х классов –15 минут)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п.2.10.2</a:t>
            </a:r>
            <a:br>
              <a:rPr lang="ru-RU" sz="1600" b="1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С целью профилактики нарушений зрения введено обязательное требование к проведению гимнастики для глаз при использовании электронных средств обучения на уроке и перемене, а также при использовании книжных учебных изданий – во время перемен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п.2.10.2, п.2.10.3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• Физкультминутки Гимнастика для глаз; контроль за рабочей позой, во время занятий в том числе, во время письма, рисования и использования гаджетов.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B920D-B14D-4C80-9992-3432BDE9C799}"/>
              </a:ext>
            </a:extLst>
          </p:cNvPr>
          <p:cNvSpPr txBox="1"/>
          <p:nvPr/>
        </p:nvSpPr>
        <p:spPr>
          <a:xfrm>
            <a:off x="3043451" y="1200161"/>
            <a:ext cx="578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Общие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9952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EB7AF0-1018-4241-9834-C7C7B26CF0CA}"/>
              </a:ext>
            </a:extLst>
          </p:cNvPr>
          <p:cNvSpPr txBox="1"/>
          <p:nvPr/>
        </p:nvSpPr>
        <p:spPr>
          <a:xfrm>
            <a:off x="2852382" y="197892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74B0D-EA77-45E4-A2F9-4F33EA241EBA}"/>
              </a:ext>
            </a:extLst>
          </p:cNvPr>
          <p:cNvSpPr txBox="1"/>
          <p:nvPr/>
        </p:nvSpPr>
        <p:spPr>
          <a:xfrm>
            <a:off x="984910" y="305613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9F0C75-CF16-4EB5-B117-07D90438B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8B178-FC6D-4F49-B5D0-9DA3BF879D96}"/>
              </a:ext>
            </a:extLst>
          </p:cNvPr>
          <p:cNvSpPr txBox="1"/>
          <p:nvPr/>
        </p:nvSpPr>
        <p:spPr>
          <a:xfrm>
            <a:off x="2854654" y="200164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FA8E6-ED5B-4DB1-BE6F-16950417FC77}"/>
              </a:ext>
            </a:extLst>
          </p:cNvPr>
          <p:cNvSpPr txBox="1"/>
          <p:nvPr/>
        </p:nvSpPr>
        <p:spPr>
          <a:xfrm>
            <a:off x="973534" y="307888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C6177-FAA4-4C34-B72E-3173C552BB35}"/>
              </a:ext>
            </a:extLst>
          </p:cNvPr>
          <p:cNvSpPr txBox="1"/>
          <p:nvPr/>
        </p:nvSpPr>
        <p:spPr>
          <a:xfrm>
            <a:off x="3043451" y="1726316"/>
            <a:ext cx="86663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• </a:t>
            </a:r>
            <a:r>
              <a:rPr lang="ru-RU" sz="1600" dirty="0">
                <a:solidFill>
                  <a:srgbClr val="000000"/>
                </a:solidFill>
              </a:rPr>
              <a:t>Регламентируются требования к микроклимату, содержанию вредных химических веществ в воздухе на рабочих местах, оборудованных ЭОС.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• Введен запрет на использование в одном помещении разных типов ламп, а также ламп с разным </a:t>
            </a:r>
            <a:r>
              <a:rPr lang="ru-RU" sz="1600" b="0" i="0" dirty="0" err="1">
                <a:solidFill>
                  <a:srgbClr val="000000"/>
                </a:solidFill>
                <a:effectLst/>
              </a:rPr>
              <a:t>цветоизлучением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п.2.8.5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dirty="0">
                <a:solidFill>
                  <a:srgbClr val="000000"/>
                </a:solidFill>
              </a:rPr>
              <a:t>(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Наряду с люминесцентными лампами допускается возможность использования светодиодных ламп. Регламентированы возможные спектры </a:t>
            </a:r>
            <a:r>
              <a:rPr lang="ru-RU" sz="1600" b="0" i="0" dirty="0" err="1">
                <a:solidFill>
                  <a:srgbClr val="000000"/>
                </a:solidFill>
                <a:effectLst/>
              </a:rPr>
              <a:t>цветоизлучения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 (белый, тепло-белый, естественно-белый)).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• Потолки не должны иметь следов протеканий и признаков поражений грибком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п.2.5.3. 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</a:t>
            </a:r>
            <a:r>
              <a:rPr lang="ru-RU" sz="1600" dirty="0">
                <a:solidFill>
                  <a:srgbClr val="000000"/>
                </a:solidFill>
              </a:rPr>
              <a:t>П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редусмотрена обязательность оборудования всех помещений емкостями для сбора мусора и своевременному его удалению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 2.11.1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</a:t>
            </a:r>
            <a:r>
              <a:rPr lang="ru-RU" sz="1600" dirty="0">
                <a:solidFill>
                  <a:srgbClr val="000000"/>
                </a:solidFill>
              </a:rPr>
              <a:t>И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спользован термин «трансформируемые пространства» и определена возможность их многофункционального использования (актовый зал, столовая, рекреации, библиотека, спортивный зал) и использования трансформируемой мебели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п.2.3.2., п. 2.4.3</a:t>
            </a:r>
            <a:r>
              <a:rPr lang="ru-RU" sz="16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5EF75-F61F-4A21-9D08-1D99A33ABB43}"/>
              </a:ext>
            </a:extLst>
          </p:cNvPr>
          <p:cNvSpPr txBox="1"/>
          <p:nvPr/>
        </p:nvSpPr>
        <p:spPr>
          <a:xfrm>
            <a:off x="3043451" y="1200161"/>
            <a:ext cx="578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Общие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251178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99674-65B5-42E0-8080-88BEAF40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527A22-64ED-42A4-9DDF-9F6DA56FEC9A}"/>
              </a:ext>
            </a:extLst>
          </p:cNvPr>
          <p:cNvSpPr txBox="1"/>
          <p:nvPr/>
        </p:nvSpPr>
        <p:spPr>
          <a:xfrm>
            <a:off x="2852382" y="197892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5749F-6344-4B44-AEE8-FDE1C5815475}"/>
              </a:ext>
            </a:extLst>
          </p:cNvPr>
          <p:cNvSpPr txBox="1"/>
          <p:nvPr/>
        </p:nvSpPr>
        <p:spPr>
          <a:xfrm>
            <a:off x="984910" y="305613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64866-9A9C-4D20-8625-666DD46FB6D8}"/>
              </a:ext>
            </a:extLst>
          </p:cNvPr>
          <p:cNvSpPr txBox="1"/>
          <p:nvPr/>
        </p:nvSpPr>
        <p:spPr>
          <a:xfrm>
            <a:off x="3043451" y="1937988"/>
            <a:ext cx="8666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</a:rPr>
              <a:t>Впервые установлены требования к порядку реализации дистанционных образовательных технологий и электронного обучения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Предусмотрена возможность использования на занятиях не более двух различных электронных средств обучения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п.3.5.2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Введен запрет на использование сотовых телефонов для образовательных целей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п.3.5.3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Введен запрет на размещение базовых станций подвижной сотовой связи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п.3.5.3.</a:t>
            </a:r>
            <a:br>
              <a:rPr lang="ru-RU" sz="1600" b="1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Возможность использования ноутбуков для обучающихся начальных классов при наличии дополнительной клавиатуры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п.3.5.4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Возможность использования планшетов предусматривает угол наклона в 30° относительно вертикали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п.3.5.4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Расстояние от глаз до экрана должно быть не менее 50 см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п.3.5.7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FBC60-A403-4A1F-A6A0-BF3464A3E0B3}"/>
              </a:ext>
            </a:extLst>
          </p:cNvPr>
          <p:cNvSpPr txBox="1"/>
          <p:nvPr/>
        </p:nvSpPr>
        <p:spPr>
          <a:xfrm>
            <a:off x="3043451" y="1200161"/>
            <a:ext cx="837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Требование в отношении отдельных видов осуществляемой хозяйственными субъектами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3661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B81B25-DC6F-423A-ACB0-115A44D56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1646E-F8E5-430C-A1E3-EF30AAE7D853}"/>
              </a:ext>
            </a:extLst>
          </p:cNvPr>
          <p:cNvSpPr txBox="1"/>
          <p:nvPr/>
        </p:nvSpPr>
        <p:spPr>
          <a:xfrm>
            <a:off x="2852382" y="197892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4D9FE-882D-48AA-975F-D1A5C4484A6A}"/>
              </a:ext>
            </a:extLst>
          </p:cNvPr>
          <p:cNvSpPr txBox="1"/>
          <p:nvPr/>
        </p:nvSpPr>
        <p:spPr>
          <a:xfrm>
            <a:off x="971262" y="305613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A2121-A18C-4BEF-9169-DAC945C9F270}"/>
              </a:ext>
            </a:extLst>
          </p:cNvPr>
          <p:cNvSpPr txBox="1"/>
          <p:nvPr/>
        </p:nvSpPr>
        <p:spPr>
          <a:xfrm>
            <a:off x="3043451" y="1200161"/>
            <a:ext cx="837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Требование в отношении отдельных видов осуществляемой хозяйственными субъектами деятельности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D501E-FF30-4B10-8ED4-3C2DEE2A6756}"/>
              </a:ext>
            </a:extLst>
          </p:cNvPr>
          <p:cNvSpPr txBox="1"/>
          <p:nvPr/>
        </p:nvSpPr>
        <p:spPr>
          <a:xfrm>
            <a:off x="3043451" y="1937988"/>
            <a:ext cx="8666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</a:rPr>
              <a:t>Впервые установлены требования к порядку реализации дистанционных образовательных технологий и электронного обучения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>
                <a:solidFill>
                  <a:srgbClr val="000000"/>
                </a:solidFill>
                <a:effectLst/>
              </a:rPr>
              <a:t>• Регламентировано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время непрерывного использования наушников за день – не более часа при уровне громкости не более 60% от максимальной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п.3.5.10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(Предусматривается обязательность сокращения продолжительности уроков до 40 минут при использовании электронных средств обучения)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• Введено требование к проведению ежедневной дезинфекции экрана, клавиатуры, компьютерной мыши с использованием дезинфекционных растворов или салфеток на спиртовой основе –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п.3.5.14</a:t>
            </a:r>
            <a:r>
              <a:rPr lang="ru-RU" sz="1600" dirty="0"/>
              <a:t> 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863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B49F23-8C79-4815-AD3F-262E803C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119CD-A6CF-4C58-9195-C21309783D61}"/>
              </a:ext>
            </a:extLst>
          </p:cNvPr>
          <p:cNvSpPr txBox="1"/>
          <p:nvPr/>
        </p:nvSpPr>
        <p:spPr>
          <a:xfrm>
            <a:off x="2852382" y="197892"/>
            <a:ext cx="88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«Санитарно-эпидемиологические требования к организациям воспитания и обучения, отдыха и оздоровления детей и молодежи».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0788-8ED0-4E75-9B4E-4E39295EACFD}"/>
              </a:ext>
            </a:extLst>
          </p:cNvPr>
          <p:cNvSpPr txBox="1"/>
          <p:nvPr/>
        </p:nvSpPr>
        <p:spPr>
          <a:xfrm>
            <a:off x="984910" y="305613"/>
            <a:ext cx="1649108" cy="3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Роспотребнадзор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1849F-2B82-41E9-BAEB-E983A997D6D7}"/>
              </a:ext>
            </a:extLst>
          </p:cNvPr>
          <p:cNvSpPr txBox="1"/>
          <p:nvPr/>
        </p:nvSpPr>
        <p:spPr>
          <a:xfrm>
            <a:off x="3043451" y="3166286"/>
            <a:ext cx="8666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</a:rPr>
              <a:t>«Санитарно-эпидемиологические требования к организациям воспитания и обучения, отдыха и оздоровления детей и молодежи»</a:t>
            </a:r>
          </a:p>
          <a:p>
            <a:br>
              <a:rPr lang="ru-RU" sz="1600" b="1" i="0" dirty="0">
                <a:solidFill>
                  <a:srgbClr val="000000"/>
                </a:solidFill>
                <a:effectLst/>
              </a:rPr>
            </a:br>
            <a:r>
              <a:rPr lang="ru-RU" sz="1600" b="1" i="0" dirty="0">
                <a:solidFill>
                  <a:srgbClr val="97062D"/>
                </a:solidFill>
                <a:effectLst/>
              </a:rPr>
              <a:t>Реализация требований санитарных правил на практике, должна обеспечить </a:t>
            </a:r>
            <a:r>
              <a:rPr lang="ru-RU" sz="1600" b="1" i="0" dirty="0" err="1">
                <a:solidFill>
                  <a:srgbClr val="97062D"/>
                </a:solidFill>
                <a:effectLst/>
              </a:rPr>
              <a:t>здоровьесберегающие</a:t>
            </a:r>
            <a:r>
              <a:rPr lang="ru-RU" sz="1600" b="1" i="0" dirty="0">
                <a:solidFill>
                  <a:srgbClr val="97062D"/>
                </a:solidFill>
                <a:effectLst/>
              </a:rPr>
              <a:t> условия воспитания и обучения, отдыха и оздоровления обучающихся.</a:t>
            </a:r>
            <a:endParaRPr lang="ru-RU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EDC08-9220-481D-9722-5FBFF15C583D}"/>
              </a:ext>
            </a:extLst>
          </p:cNvPr>
          <p:cNvSpPr txBox="1"/>
          <p:nvPr/>
        </p:nvSpPr>
        <p:spPr>
          <a:xfrm>
            <a:off x="3043451" y="2605245"/>
            <a:ext cx="837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rgbClr val="C00000"/>
                </a:solidFill>
                <a:effectLst/>
              </a:rPr>
              <a:t>СП 2.4.3648-20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3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983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Валерьевич</dc:creator>
  <cp:lastModifiedBy>Владислав Валерьевич</cp:lastModifiedBy>
  <cp:revision>20</cp:revision>
  <dcterms:created xsi:type="dcterms:W3CDTF">2021-10-10T05:34:17Z</dcterms:created>
  <dcterms:modified xsi:type="dcterms:W3CDTF">2021-10-10T09:40:08Z</dcterms:modified>
</cp:coreProperties>
</file>