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2" r:id="rId9"/>
    <p:sldId id="265" r:id="rId10"/>
    <p:sldId id="266" r:id="rId11"/>
    <p:sldId id="267" r:id="rId12"/>
    <p:sldId id="268" r:id="rId13"/>
    <p:sldId id="269" r:id="rId14"/>
    <p:sldId id="27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5D2B0-AA66-4F63-ADB0-8CA40EEC130A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4967B-C456-401C-AE52-BF396D674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101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Это происходит благодаря способности ДНК к самоудвоению (репликации) и дальнейшему равномерному распределению генетического материала.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967B-C456-401C-AE52-BF396D674CE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27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предложенной родословной в поколениях семьи хорошо прослеживается наследование не сцепленного с полом (аутосомного) рецессивного признака (например, альбинизма). Это можно определить по ряду признаков.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967B-C456-401C-AE52-BF396D674CE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78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Вследствие этого формируется материал для главного направленного фактора эволюции - естественного отбора, который отбирает наиболее приспособленных особей.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967B-C456-401C-AE52-BF396D674CE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445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Способ кодирования последовательности аминокислот в белке с помощью генов - универсальный способ для всех живых организмов, доказывающий единство их происхождения. </a:t>
            </a:r>
            <a:br>
              <a:rPr lang="ru-RU" sz="1200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967B-C456-401C-AE52-BF396D674CE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903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Такими признаками могут являться: цвет глаз (карий и голубой), владение рукой (праворукость и леворукость), тип волос (вьющиеся и прямые волосы).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967B-C456-401C-AE52-BF396D674CE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516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Понять, какой признак является подавляемым - рецессивным, а какой подавляющим - доминантным, можно в результате основного метода генетики - гибридологического, то есть путем скрещивания особей и изучения их потомства.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967B-C456-401C-AE52-BF396D674CE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725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Часто в генетических задачах требуется написать гаметы для особей с различным генотипом.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967B-C456-401C-AE52-BF396D674CE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99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Осознайте изученные правила и посмотрите на картинку ниже. Здесь мы образуем гаметы для различных особей: AA, </a:t>
            </a:r>
            <a:r>
              <a:rPr lang="ru-RU" dirty="0" err="1" smtClean="0"/>
              <a:t>Aa</a:t>
            </a:r>
            <a:r>
              <a:rPr lang="ru-RU" dirty="0" smtClean="0"/>
              <a:t>, </a:t>
            </a:r>
            <a:r>
              <a:rPr lang="ru-RU" dirty="0" err="1" smtClean="0"/>
              <a:t>aa</a:t>
            </a:r>
            <a:r>
              <a:rPr lang="ru-RU" dirty="0" smtClean="0"/>
              <a:t>. При решении генетических задач гаметы принято обводить в кружок, не следует повторяться при написании гамет - это ошибка.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967B-C456-401C-AE52-BF396D674CE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855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 приступаем к изучению методологии генетики, то есть тех методов, которые использует генетика. Один из первых методов генетики, предложенный самим </a:t>
            </a:r>
            <a:r>
              <a:rPr lang="ru-RU" dirty="0" err="1" smtClean="0"/>
              <a:t>Грегором</a:t>
            </a:r>
            <a:r>
              <a:rPr lang="ru-RU" dirty="0" smtClean="0"/>
              <a:t> Менделем - гибридологический.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967B-C456-401C-AE52-BF396D674CE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705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Врач-генетик может построить карту хромосом пациента (кариотип) и на основании этого сделать вывод о наличии или отсутствии наследственных заболеваний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967B-C456-401C-AE52-BF396D674CE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983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80A6-0299-445F-B4CA-D73168DAA349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E2E2-387B-40E7-A8C7-DBD651E5A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11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80A6-0299-445F-B4CA-D73168DAA349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E2E2-387B-40E7-A8C7-DBD651E5A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16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80A6-0299-445F-B4CA-D73168DAA349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E2E2-387B-40E7-A8C7-DBD651E5A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24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80A6-0299-445F-B4CA-D73168DAA349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E2E2-387B-40E7-A8C7-DBD651E5A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09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80A6-0299-445F-B4CA-D73168DAA349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E2E2-387B-40E7-A8C7-DBD651E5A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614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80A6-0299-445F-B4CA-D73168DAA349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E2E2-387B-40E7-A8C7-DBD651E5A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22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80A6-0299-445F-B4CA-D73168DAA349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E2E2-387B-40E7-A8C7-DBD651E5A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80A6-0299-445F-B4CA-D73168DAA349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E2E2-387B-40E7-A8C7-DBD651E5A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74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80A6-0299-445F-B4CA-D73168DAA349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E2E2-387B-40E7-A8C7-DBD651E5A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50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80A6-0299-445F-B4CA-D73168DAA349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E2E2-387B-40E7-A8C7-DBD651E5A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198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80A6-0299-445F-B4CA-D73168DAA349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E2E2-387B-40E7-A8C7-DBD651E5A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42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180A6-0299-445F-B4CA-D73168DAA349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3E2E2-387B-40E7-A8C7-DBD651E5A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11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76547" y="553915"/>
            <a:ext cx="6242539" cy="2180493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Генетика </a:t>
            </a:r>
            <a:br>
              <a:rPr lang="ru-RU" sz="6600" b="1" dirty="0" smtClean="0"/>
            </a:br>
            <a:r>
              <a:rPr lang="ru-RU" sz="6600" b="1" dirty="0" smtClean="0"/>
              <a:t>и </a:t>
            </a:r>
            <a:br>
              <a:rPr lang="ru-RU" sz="6600" b="1" dirty="0" smtClean="0"/>
            </a:br>
            <a:r>
              <a:rPr lang="ru-RU" sz="6600" b="1" dirty="0" smtClean="0"/>
              <a:t>её методология</a:t>
            </a:r>
            <a:endParaRPr lang="ru-RU" sz="6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403" y="3212855"/>
            <a:ext cx="27908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8523" y="2242038"/>
            <a:ext cx="7303477" cy="290146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ризнаки бывают </a:t>
            </a:r>
            <a:r>
              <a:rPr lang="ru-RU" i="1" dirty="0" smtClean="0"/>
              <a:t>доминантными</a:t>
            </a:r>
            <a:r>
              <a:rPr lang="ru-RU" dirty="0" smtClean="0"/>
              <a:t> (от лат. </a:t>
            </a:r>
            <a:r>
              <a:rPr lang="ru-RU" dirty="0" err="1" smtClean="0"/>
              <a:t>dominus</a:t>
            </a:r>
            <a:r>
              <a:rPr lang="ru-RU" dirty="0" smtClean="0"/>
              <a:t> - господствующий), которые проявляются у гибридов первого поколения, и </a:t>
            </a:r>
            <a:r>
              <a:rPr lang="ru-RU" i="1" dirty="0" smtClean="0"/>
              <a:t>рецессивными</a:t>
            </a:r>
            <a:r>
              <a:rPr lang="ru-RU" dirty="0" smtClean="0"/>
              <a:t> (лат. </a:t>
            </a:r>
            <a:r>
              <a:rPr lang="ru-RU" dirty="0" err="1" smtClean="0"/>
              <a:t>recessus</a:t>
            </a:r>
            <a:r>
              <a:rPr lang="ru-RU" dirty="0" smtClean="0"/>
              <a:t> - отступающий) - не проявляющимися.</a:t>
            </a:r>
          </a:p>
          <a:p>
            <a:pPr algn="ctr"/>
            <a:r>
              <a:rPr lang="ru-RU" dirty="0" smtClean="0"/>
              <a:t> У человека доминантный признак - карий цвет глаз (ген - А), рецессивный признак - голубой цвет глаз (ген - а). Именно поэтому у человека с генотипом </a:t>
            </a:r>
            <a:r>
              <a:rPr lang="ru-RU" dirty="0" err="1" smtClean="0"/>
              <a:t>Aa</a:t>
            </a:r>
            <a:r>
              <a:rPr lang="ru-RU" dirty="0" smtClean="0"/>
              <a:t> будет карий цвет глаз: А - доминантный аллель подавляет a - рецессивный аллель.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95392" y="0"/>
            <a:ext cx="5096608" cy="17848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Г</a:t>
            </a:r>
            <a:r>
              <a:rPr lang="ru-RU" sz="2400" b="1" dirty="0" smtClean="0">
                <a:solidFill>
                  <a:srgbClr val="FF0000"/>
                </a:solidFill>
              </a:rPr>
              <a:t>ены всегда парные, по этой причине генотип должен быть записан двумя генами - AA, </a:t>
            </a:r>
            <a:r>
              <a:rPr lang="ru-RU" sz="2400" b="1" dirty="0" err="1" smtClean="0">
                <a:solidFill>
                  <a:srgbClr val="FF0000"/>
                </a:solidFill>
              </a:rPr>
              <a:t>Aa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aa</a:t>
            </a:r>
            <a:r>
              <a:rPr lang="ru-RU" sz="2400" b="1" dirty="0" smtClean="0">
                <a:solidFill>
                  <a:srgbClr val="FF0000"/>
                </a:solidFill>
              </a:rPr>
              <a:t>. Писать только один ген было бы ошибкой.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2256"/>
            <a:ext cx="5029200" cy="328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4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0746" y="158262"/>
            <a:ext cx="7101254" cy="6567854"/>
          </a:xfrm>
        </p:spPr>
        <p:txBody>
          <a:bodyPr>
            <a:normAutofit/>
          </a:bodyPr>
          <a:lstStyle/>
          <a:p>
            <a:pPr algn="ctr"/>
            <a:r>
              <a:rPr lang="ru-RU" u="sng" dirty="0" smtClean="0"/>
              <a:t>Генотип организма (совокупность генов - AA, </a:t>
            </a:r>
            <a:r>
              <a:rPr lang="ru-RU" u="sng" dirty="0" err="1" smtClean="0"/>
              <a:t>Aa</a:t>
            </a:r>
            <a:r>
              <a:rPr lang="ru-RU" u="sng" dirty="0" smtClean="0"/>
              <a:t>, </a:t>
            </a:r>
            <a:r>
              <a:rPr lang="ru-RU" u="sng" dirty="0" err="1" smtClean="0"/>
              <a:t>aa</a:t>
            </a:r>
            <a:r>
              <a:rPr lang="ru-RU" u="sng" dirty="0" smtClean="0"/>
              <a:t>) может быть описан терминами: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Гомозиготный (в случае, когда оба гена либо доминантны, либо </a:t>
            </a:r>
            <a:r>
              <a:rPr lang="ru-RU" dirty="0" err="1" smtClean="0"/>
              <a:t>рецессивны</a:t>
            </a:r>
            <a:r>
              <a:rPr lang="ru-RU" dirty="0" smtClean="0"/>
              <a:t>) - </a:t>
            </a:r>
            <a:r>
              <a:rPr lang="ru-RU" dirty="0" smtClean="0">
                <a:solidFill>
                  <a:srgbClr val="FF0000"/>
                </a:solidFill>
              </a:rPr>
              <a:t>AA, </a:t>
            </a:r>
            <a:r>
              <a:rPr lang="ru-RU" dirty="0" err="1" smtClean="0">
                <a:solidFill>
                  <a:srgbClr val="FF0000"/>
                </a:solidFill>
              </a:rPr>
              <a:t>aa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/>
              <a:t>Гетерозиготный (в случае, когда один ген доминантный, а другой - рецессивный) - </a:t>
            </a:r>
            <a:r>
              <a:rPr lang="ru-RU" dirty="0" err="1" smtClean="0">
                <a:solidFill>
                  <a:srgbClr val="FF0000"/>
                </a:solidFill>
              </a:rPr>
              <a:t>Аа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806" y="3740853"/>
            <a:ext cx="5307134" cy="298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7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38238" y="0"/>
            <a:ext cx="2253762" cy="75870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Гаметы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5384" y="1055077"/>
            <a:ext cx="6849208" cy="5723792"/>
          </a:xfrm>
        </p:spPr>
        <p:txBody>
          <a:bodyPr/>
          <a:lstStyle/>
          <a:p>
            <a:pPr algn="ctr"/>
            <a:r>
              <a:rPr lang="ru-RU" u="sng" dirty="0" smtClean="0"/>
              <a:t>Гамета</a:t>
            </a:r>
            <a:r>
              <a:rPr lang="ru-RU" dirty="0" smtClean="0"/>
              <a:t> (греч. </a:t>
            </a:r>
            <a:r>
              <a:rPr lang="ru-RU" dirty="0" err="1" smtClean="0"/>
              <a:t>gamos</a:t>
            </a:r>
            <a:r>
              <a:rPr lang="ru-RU" dirty="0" smtClean="0"/>
              <a:t> - женщина в браке) - половая клетка, образующаяся в результате гаметогенеза (путем мейоза) и обеспечивающая половое размножение организмов. 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Гамета (сперматозоид/яйцеклетка) имеет гаплоидный набор хромосом - n, при слиянии двух гамет набор восстанавливается до диплоидного - 2n.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6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791808" y="0"/>
                <a:ext cx="7400192" cy="6655777"/>
              </a:xfrm>
            </p:spPr>
            <p:txBody>
              <a:bodyPr>
                <a:normAutofit fontScale="92500" lnSpcReduction="10000"/>
              </a:bodyPr>
              <a:lstStyle/>
              <a:p>
                <a:pPr algn="ctr"/>
                <a:r>
                  <a:rPr lang="ru-RU" u="sng" dirty="0" smtClean="0"/>
                  <a:t>Для правильного решения задачи необходимо знать и понимать следующие правила:</a:t>
                </a:r>
              </a:p>
              <a:p>
                <a:pPr algn="ctr"/>
                <a:endParaRPr lang="ru-RU" dirty="0" smtClean="0"/>
              </a:p>
              <a:p>
                <a:pPr algn="ctr"/>
                <a:r>
                  <a:rPr lang="ru-RU" dirty="0" smtClean="0"/>
                  <a:t>В </a:t>
                </a:r>
                <a:r>
                  <a:rPr lang="ru-RU" sz="2400" dirty="0" smtClean="0"/>
                  <a:t>гаметах представлены все гены, составляющие гаплоидный набор хромосом – n;</a:t>
                </a:r>
              </a:p>
              <a:p>
                <a:pPr algn="ctr"/>
                <a:endParaRPr lang="ru-RU" sz="2400" dirty="0" smtClean="0"/>
              </a:p>
              <a:p>
                <a:pPr algn="ctr"/>
                <a:r>
                  <a:rPr lang="ru-RU" sz="2400" dirty="0" smtClean="0"/>
                  <a:t>В каждую гамету попадает только одна хромосома из гомологичной пары;</a:t>
                </a:r>
              </a:p>
              <a:p>
                <a:pPr algn="ctr"/>
                <a:endParaRPr lang="ru-RU" sz="2400" dirty="0" smtClean="0"/>
              </a:p>
              <a:p>
                <a:pPr algn="ctr"/>
                <a:r>
                  <a:rPr lang="ru-RU" sz="2400" dirty="0" smtClean="0"/>
                  <a:t>Число возможных вариантов гамет можно рассчитать по формуле 2i = n, где i - число генов в гетерозиготном состоянии в генотипе:</a:t>
                </a:r>
              </a:p>
              <a:p>
                <a:pPr algn="ctr"/>
                <a:endParaRPr lang="ru-RU" sz="2400" dirty="0"/>
              </a:p>
              <a:p>
                <a:pPr algn="ctr"/>
                <a:endParaRPr lang="ru-RU" sz="2400" dirty="0" smtClean="0"/>
              </a:p>
              <a:p>
                <a:pPr algn="ctr"/>
                <a:r>
                  <a:rPr lang="ru-RU" sz="2400" dirty="0" smtClean="0">
                    <a:solidFill>
                      <a:srgbClr val="FF0000"/>
                    </a:solidFill>
                  </a:rPr>
                  <a:t>К примеру для особи </a:t>
                </a:r>
                <a:r>
                  <a:rPr lang="ru-RU" sz="2400" dirty="0" err="1" smtClean="0">
                    <a:solidFill>
                      <a:srgbClr val="FF0000"/>
                    </a:solidFill>
                  </a:rPr>
                  <a:t>AABbCCDDEeFfGg</a:t>
                </a:r>
                <a:r>
                  <a:rPr lang="ru-RU" sz="2400" dirty="0" smtClean="0">
                    <a:solidFill>
                      <a:srgbClr val="FF0000"/>
                    </a:solidFill>
                  </a:rPr>
                  <a:t> количество гамет будет рассчитываться исходя из количества генов в гетерозиготном состоянии, которых в генотипе 4: </a:t>
                </a:r>
                <a:r>
                  <a:rPr lang="ru-RU" sz="2400" dirty="0" err="1" smtClean="0">
                    <a:solidFill>
                      <a:srgbClr val="FF0000"/>
                    </a:solidFill>
                  </a:rPr>
                  <a:t>Bb</a:t>
                </a:r>
                <a:r>
                  <a:rPr lang="ru-RU" sz="2400" dirty="0" smtClean="0">
                    <a:solidFill>
                      <a:srgbClr val="FF0000"/>
                    </a:solidFill>
                  </a:rPr>
                  <a:t>, </a:t>
                </a:r>
                <a:r>
                  <a:rPr lang="ru-RU" sz="2400" dirty="0" err="1" smtClean="0">
                    <a:solidFill>
                      <a:srgbClr val="FF0000"/>
                    </a:solidFill>
                  </a:rPr>
                  <a:t>Ee</a:t>
                </a:r>
                <a:r>
                  <a:rPr lang="ru-RU" sz="2400" dirty="0" smtClean="0">
                    <a:solidFill>
                      <a:srgbClr val="FF0000"/>
                    </a:solidFill>
                  </a:rPr>
                  <a:t>, </a:t>
                </a:r>
                <a:r>
                  <a:rPr lang="ru-RU" sz="2400" dirty="0" err="1" smtClean="0">
                    <a:solidFill>
                      <a:srgbClr val="FF0000"/>
                    </a:solidFill>
                  </a:rPr>
                  <a:t>Ff</a:t>
                </a:r>
                <a:r>
                  <a:rPr lang="ru-RU" sz="2400" dirty="0" smtClean="0">
                    <a:solidFill>
                      <a:srgbClr val="FF0000"/>
                    </a:solidFill>
                  </a:rPr>
                  <a:t>, </a:t>
                </a:r>
                <a:r>
                  <a:rPr lang="ru-RU" sz="2400" dirty="0" err="1" smtClean="0">
                    <a:solidFill>
                      <a:srgbClr val="FF0000"/>
                    </a:solidFill>
                  </a:rPr>
                  <a:t>Gg</a:t>
                </a:r>
                <a:r>
                  <a:rPr lang="ru-RU" sz="2400" dirty="0" smtClean="0">
                    <a:solidFill>
                      <a:srgbClr val="FF0000"/>
                    </a:solidFill>
                  </a:rPr>
                  <a:t>. Формула будет записана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ru-RU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FF0000"/>
                    </a:solidFill>
                  </a:rPr>
                  <a:t> = 16 гамет.</a:t>
                </a:r>
                <a:endParaRPr lang="ru-R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1808" y="0"/>
                <a:ext cx="7400192" cy="6655777"/>
              </a:xfrm>
              <a:blipFill>
                <a:blip r:embed="rId3"/>
                <a:stretch>
                  <a:fillRect t="-1832" r="-4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 стрелкой 4"/>
          <p:cNvCxnSpPr/>
          <p:nvPr/>
        </p:nvCxnSpPr>
        <p:spPr>
          <a:xfrm>
            <a:off x="8405446" y="4281854"/>
            <a:ext cx="8792" cy="685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20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475284" y="1"/>
                <a:ext cx="7716716" cy="6858000"/>
              </a:xfrm>
            </p:spPr>
            <p:txBody>
              <a:bodyPr/>
              <a:lstStyle/>
              <a:p>
                <a:pPr algn="ctr"/>
                <a:r>
                  <a:rPr lang="ru-RU" dirty="0" smtClean="0"/>
                  <a:t>Определите число типов гамет у организма с генотипом: </a:t>
                </a:r>
                <a:r>
                  <a:rPr lang="ru-RU" dirty="0" err="1" smtClean="0"/>
                  <a:t>AaBBCc</a:t>
                </a:r>
                <a:r>
                  <a:rPr lang="ru-RU" dirty="0" smtClean="0"/>
                  <a:t>.</a:t>
                </a:r>
              </a:p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Ответ: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4</a:t>
                </a:r>
                <a:endParaRPr lang="ru-RU" b="1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ru-RU" b="1" dirty="0">
                    <a:solidFill>
                      <a:srgbClr val="FF0000"/>
                    </a:solidFill>
                  </a:rPr>
                  <a:t>АВС, </a:t>
                </a:r>
                <a:r>
                  <a:rPr lang="ru-RU" b="1" dirty="0" err="1">
                    <a:solidFill>
                      <a:srgbClr val="FF0000"/>
                    </a:solidFill>
                  </a:rPr>
                  <a:t>АВс</a:t>
                </a:r>
                <a:r>
                  <a:rPr lang="ru-RU" b="1" dirty="0">
                    <a:solidFill>
                      <a:srgbClr val="FF0000"/>
                    </a:solidFill>
                  </a:rPr>
                  <a:t>, </a:t>
                </a:r>
                <a:r>
                  <a:rPr lang="ru-RU" b="1" dirty="0" err="1">
                    <a:solidFill>
                      <a:srgbClr val="FF0000"/>
                    </a:solidFill>
                  </a:rPr>
                  <a:t>аВС</a:t>
                </a:r>
                <a:r>
                  <a:rPr lang="ru-RU" b="1" dirty="0">
                    <a:solidFill>
                      <a:srgbClr val="FF0000"/>
                    </a:solidFill>
                  </a:rPr>
                  <a:t>, </a:t>
                </a:r>
                <a:r>
                  <a:rPr lang="ru-RU" b="1" dirty="0" err="1">
                    <a:solidFill>
                      <a:srgbClr val="FF0000"/>
                    </a:solidFill>
                  </a:rPr>
                  <a:t>аВс</a:t>
                </a:r>
                <a:endParaRPr lang="ru-RU" b="1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ru-RU" dirty="0" smtClean="0"/>
                  <a:t>Определите число типов гамет у организма с генотипом: </a:t>
                </a:r>
                <a:r>
                  <a:rPr lang="ru-RU" dirty="0" err="1" smtClean="0"/>
                  <a:t>AaBb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ru-RU" dirty="0" smtClean="0"/>
                  <a:t>Y.</a:t>
                </a:r>
              </a:p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Ответ: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8</a:t>
                </a:r>
                <a:endParaRPr lang="ru-RU" b="1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АВ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</m:oMath>
                </a14:m>
                <a:r>
                  <a:rPr lang="ru-RU" b="1" dirty="0" smtClean="0">
                    <a:solidFill>
                      <a:srgbClr val="FF0000"/>
                    </a:solidFill>
                  </a:rPr>
                  <a:t>, </a:t>
                </a:r>
                <a:r>
                  <a:rPr lang="ru-RU" b="1" dirty="0" err="1" smtClean="0">
                    <a:solidFill>
                      <a:srgbClr val="FF0000"/>
                    </a:solidFill>
                  </a:rPr>
                  <a:t>Ав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</m:oMath>
                </a14:m>
                <a:r>
                  <a:rPr lang="ru-RU" b="1" dirty="0" smtClean="0">
                    <a:solidFill>
                      <a:srgbClr val="FF0000"/>
                    </a:solidFill>
                  </a:rPr>
                  <a:t>, </a:t>
                </a:r>
                <a:r>
                  <a:rPr lang="ru-RU" b="1" dirty="0" err="1" smtClean="0">
                    <a:solidFill>
                      <a:srgbClr val="FF0000"/>
                    </a:solidFill>
                  </a:rPr>
                  <a:t>аВ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</m:oMath>
                </a14:m>
                <a:r>
                  <a:rPr lang="ru-RU" b="1" dirty="0" smtClean="0">
                    <a:solidFill>
                      <a:srgbClr val="FF0000"/>
                    </a:solidFill>
                  </a:rPr>
                  <a:t>, </a:t>
                </a:r>
                <a:r>
                  <a:rPr lang="ru-RU" b="1" dirty="0" err="1" smtClean="0">
                    <a:solidFill>
                      <a:srgbClr val="FF0000"/>
                    </a:solidFill>
                  </a:rPr>
                  <a:t>ав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</m:oMath>
                </a14:m>
                <a:r>
                  <a:rPr lang="ru-RU" b="1" dirty="0" smtClean="0">
                    <a:solidFill>
                      <a:srgbClr val="FF0000"/>
                    </a:solidFill>
                  </a:rPr>
                  <a:t>, </a:t>
                </a:r>
                <a:r>
                  <a:rPr lang="ru-RU" b="1" dirty="0">
                    <a:solidFill>
                      <a:srgbClr val="FF0000"/>
                    </a:solidFill>
                  </a:rPr>
                  <a:t>АВ</a:t>
                </a:r>
                <a:r>
                  <a:rPr lang="en-US" b="1" dirty="0">
                    <a:solidFill>
                      <a:srgbClr val="FF0000"/>
                    </a:solidFill>
                  </a:rPr>
                  <a:t>Y, </a:t>
                </a:r>
                <a:r>
                  <a:rPr lang="ru-RU" b="1" dirty="0" err="1">
                    <a:solidFill>
                      <a:srgbClr val="FF0000"/>
                    </a:solidFill>
                  </a:rPr>
                  <a:t>Ав</a:t>
                </a:r>
                <a:r>
                  <a:rPr lang="en-US" b="1" dirty="0">
                    <a:solidFill>
                      <a:srgbClr val="FF0000"/>
                    </a:solidFill>
                  </a:rPr>
                  <a:t>Y, </a:t>
                </a:r>
                <a:r>
                  <a:rPr lang="ru-RU" b="1" dirty="0" err="1">
                    <a:solidFill>
                      <a:srgbClr val="FF0000"/>
                    </a:solidFill>
                  </a:rPr>
                  <a:t>аВ</a:t>
                </a:r>
                <a:r>
                  <a:rPr lang="en-US" b="1" dirty="0">
                    <a:solidFill>
                      <a:srgbClr val="FF0000"/>
                    </a:solidFill>
                  </a:rPr>
                  <a:t>Y, </a:t>
                </a:r>
                <a:r>
                  <a:rPr lang="ru-RU" b="1" dirty="0" err="1">
                    <a:solidFill>
                      <a:srgbClr val="FF0000"/>
                    </a:solidFill>
                  </a:rPr>
                  <a:t>ав</a:t>
                </a:r>
                <a:r>
                  <a:rPr lang="en-US" b="1" dirty="0">
                    <a:solidFill>
                      <a:srgbClr val="FF0000"/>
                    </a:solidFill>
                  </a:rPr>
                  <a:t>Y</a:t>
                </a:r>
                <a:endParaRPr lang="ru-RU" b="1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ru-RU" dirty="0" smtClean="0"/>
                  <a:t>Определите число типов гамет у организма с генотипом: </a:t>
                </a:r>
                <a:r>
                  <a:rPr lang="ru-RU" dirty="0" err="1" smtClean="0"/>
                  <a:t>aaBB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ru-RU" dirty="0" smtClean="0"/>
                  <a:t>.</a:t>
                </a:r>
              </a:p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Ответ: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2</a:t>
                </a:r>
                <a:endParaRPr lang="ru-RU" b="1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aB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p>
                    </m:sSup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aB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sup>
                    </m:sSup>
                  </m:oMath>
                </a14:m>
                <a:endParaRPr lang="ru-RU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75284" y="1"/>
                <a:ext cx="7716716" cy="6858000"/>
              </a:xfrm>
              <a:blipFill>
                <a:blip r:embed="rId2"/>
                <a:stretch>
                  <a:fillRect t="-14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05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1468" y="61546"/>
            <a:ext cx="7470531" cy="325315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2400" dirty="0" smtClean="0"/>
              <a:t>Одну гомологичную хромосому ребенок всегда получает от отца, другую - от матери;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Организмы, у которых проявляется рецессивный признак - </a:t>
            </a:r>
            <a:r>
              <a:rPr lang="ru-RU" sz="2400" dirty="0" err="1" smtClean="0"/>
              <a:t>гомозиготны</a:t>
            </a:r>
            <a:r>
              <a:rPr lang="ru-RU" sz="2400" dirty="0" smtClean="0"/>
              <a:t> (</a:t>
            </a:r>
            <a:r>
              <a:rPr lang="ru-RU" sz="2400" dirty="0" err="1" smtClean="0"/>
              <a:t>аа</a:t>
            </a:r>
            <a:r>
              <a:rPr lang="ru-RU" sz="2400" dirty="0" smtClean="0"/>
              <a:t>). У </a:t>
            </a:r>
            <a:r>
              <a:rPr lang="ru-RU" sz="2400" dirty="0" err="1" smtClean="0"/>
              <a:t>гетерозигот</a:t>
            </a:r>
            <a:r>
              <a:rPr lang="ru-RU" sz="2400" dirty="0" smtClean="0"/>
              <a:t> (при полном доминировании) всегда проявляется доминантный ген (</a:t>
            </a:r>
            <a:r>
              <a:rPr lang="ru-RU" sz="2400" dirty="0" err="1" smtClean="0"/>
              <a:t>гетерозигота</a:t>
            </a:r>
            <a:r>
              <a:rPr lang="ru-RU" sz="2400" dirty="0" smtClean="0"/>
              <a:t> - </a:t>
            </a:r>
            <a:r>
              <a:rPr lang="ru-RU" sz="2400" dirty="0" err="1" smtClean="0"/>
              <a:t>Aa</a:t>
            </a:r>
            <a:r>
              <a:rPr lang="ru-RU" sz="2400" dirty="0" smtClean="0"/>
              <a:t>).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К примеру, у особи "AA" мы напишем только одну гамету "А" и не будем повторяться, а у особи "</a:t>
            </a:r>
            <a:r>
              <a:rPr lang="ru-RU" sz="2400" dirty="0" err="1" smtClean="0">
                <a:solidFill>
                  <a:srgbClr val="FF0000"/>
                </a:solidFill>
              </a:rPr>
              <a:t>Aa</a:t>
            </a:r>
            <a:r>
              <a:rPr lang="ru-RU" sz="2400" dirty="0" smtClean="0">
                <a:solidFill>
                  <a:srgbClr val="FF0000"/>
                </a:solidFill>
              </a:rPr>
              <a:t>" напишем два типа гамет "A" и "a", так как они различаются между собой.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992" y="3391076"/>
            <a:ext cx="4976446" cy="346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5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6446" y="1"/>
            <a:ext cx="7215554" cy="76493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Гибридологический метод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8185" y="764932"/>
            <a:ext cx="7077807" cy="5855676"/>
          </a:xfrm>
        </p:spPr>
        <p:txBody>
          <a:bodyPr/>
          <a:lstStyle/>
          <a:p>
            <a:pPr algn="ctr"/>
            <a:r>
              <a:rPr lang="ru-RU" dirty="0" smtClean="0"/>
              <a:t>Этот метод основан на скрещивании организмов между собой и дальнейшем анализе полученного потомства от данного скрещивания. </a:t>
            </a:r>
          </a:p>
          <a:p>
            <a:pPr algn="ctr"/>
            <a:r>
              <a:rPr lang="ru-RU" sz="2400" dirty="0" smtClean="0"/>
              <a:t>С помощью гибридологического метода возможно изучение наследственных свойств организмов, определение рецессивных и доминантных генов.</a:t>
            </a:r>
          </a:p>
          <a:p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341" y="3867883"/>
            <a:ext cx="523875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9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7" y="1"/>
            <a:ext cx="6635263" cy="852853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Цитогенетический метод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0262" y="975946"/>
            <a:ext cx="7461738" cy="261131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400" dirty="0" smtClean="0"/>
              <a:t>С помощью данного метода становится возможным изучение наследственного материала клетки. 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u="sng" dirty="0" smtClean="0"/>
              <a:t>Кариотип</a:t>
            </a:r>
            <a:r>
              <a:rPr lang="ru-RU" sz="2400" dirty="0" smtClean="0"/>
              <a:t>-совокупность признаков хромосом: строения, формы, размера и числа. </a:t>
            </a:r>
          </a:p>
          <a:p>
            <a:pPr algn="ctr"/>
            <a:r>
              <a:rPr lang="ru-RU" sz="2400" dirty="0" smtClean="0"/>
              <a:t>При наследственных заболеваниях может быть нарушена структура хромосом (часто летальный исход), иногда нарушено их количество (синдром Дауна, Шерешевского-Тернера, </a:t>
            </a:r>
            <a:r>
              <a:rPr lang="ru-RU" sz="2400" dirty="0" err="1" smtClean="0"/>
              <a:t>Клайнфельтера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558" y="3587262"/>
            <a:ext cx="4585146" cy="327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4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2184" y="1"/>
            <a:ext cx="9659816" cy="1116622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Генеалогический метод (греч.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γενε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αλογία — родословная)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2631" y="1301263"/>
            <a:ext cx="6796454" cy="287508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Генеалогический метод является универсальным методом медицинской генетики и основан на составлении родословных. </a:t>
            </a:r>
          </a:p>
          <a:p>
            <a:pPr algn="ctr"/>
            <a:r>
              <a:rPr lang="ru-RU" dirty="0" smtClean="0"/>
              <a:t>Человек, с которого начинают составление родословной - </a:t>
            </a:r>
            <a:r>
              <a:rPr lang="ru-RU" u="sng" dirty="0" smtClean="0"/>
              <a:t>пробанд</a:t>
            </a:r>
            <a:r>
              <a:rPr lang="ru-RU" dirty="0" smtClean="0"/>
              <a:t>. </a:t>
            </a:r>
          </a:p>
          <a:p>
            <a:pPr algn="ctr"/>
            <a:r>
              <a:rPr lang="ru-RU" dirty="0" smtClean="0"/>
              <a:t>В результате изучения родословной врач-генетик может предположить вероятность возникновения тех или иных заболеваний.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251" y="4256693"/>
            <a:ext cx="4023213" cy="253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7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7654" y="0"/>
            <a:ext cx="7224346" cy="6796453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u="sng" dirty="0" smtClean="0"/>
              <a:t>Аутосомно-рецессивный тип наследования можно заподозрить, если:</a:t>
            </a:r>
          </a:p>
          <a:p>
            <a:pPr algn="ctr"/>
            <a:r>
              <a:rPr lang="ru-RU" sz="2400" dirty="0" smtClean="0"/>
              <a:t>Заболевание проявляется только у </a:t>
            </a:r>
            <a:r>
              <a:rPr lang="ru-RU" sz="2400" dirty="0" err="1" smtClean="0"/>
              <a:t>гомозигот</a:t>
            </a:r>
            <a:endParaRPr lang="ru-RU" sz="2400" dirty="0" smtClean="0"/>
          </a:p>
          <a:p>
            <a:pPr algn="ctr"/>
            <a:r>
              <a:rPr lang="ru-RU" sz="2400" dirty="0" smtClean="0"/>
              <a:t>Родители клинически здоровы</a:t>
            </a:r>
          </a:p>
          <a:p>
            <a:pPr algn="ctr"/>
            <a:r>
              <a:rPr lang="ru-RU" sz="2400" dirty="0" smtClean="0"/>
              <a:t>Если больны оба родителя, то все их дети будут больны</a:t>
            </a:r>
          </a:p>
          <a:p>
            <a:pPr algn="ctr"/>
            <a:r>
              <a:rPr lang="ru-RU" sz="2400" dirty="0" smtClean="0"/>
              <a:t>В браке больного со здоровым рождаются здоровые дети (если здоровый не </a:t>
            </a:r>
            <a:r>
              <a:rPr lang="ru-RU" sz="2400" dirty="0" err="1" smtClean="0"/>
              <a:t>гетерозиготен</a:t>
            </a:r>
            <a:r>
              <a:rPr lang="ru-RU" sz="2400" dirty="0" smtClean="0"/>
              <a:t>)</a:t>
            </a:r>
          </a:p>
          <a:p>
            <a:pPr algn="ctr"/>
            <a:r>
              <a:rPr lang="ru-RU" sz="2400" dirty="0" smtClean="0"/>
              <a:t>Оба пола поражаются одинаково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5369"/>
            <a:ext cx="5031719" cy="324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6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3638" y="0"/>
            <a:ext cx="4768362" cy="71217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Предмет генетики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8138" y="1890345"/>
            <a:ext cx="6796453" cy="4404947"/>
          </a:xfrm>
        </p:spPr>
        <p:txBody>
          <a:bodyPr/>
          <a:lstStyle/>
          <a:p>
            <a:pPr algn="ctr"/>
            <a:r>
              <a:rPr lang="ru-RU" u="sng" dirty="0" smtClean="0"/>
              <a:t>Генетика</a:t>
            </a:r>
            <a:r>
              <a:rPr lang="ru-RU" dirty="0" smtClean="0"/>
              <a:t> (греч. </a:t>
            </a:r>
            <a:r>
              <a:rPr lang="ru-RU" dirty="0" err="1" smtClean="0"/>
              <a:t>γενητως</a:t>
            </a:r>
            <a:r>
              <a:rPr lang="ru-RU" dirty="0" smtClean="0"/>
              <a:t> — порождающий, происходящий от кого-то) - наука о наследственности и изменчивости.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726" y="3397494"/>
            <a:ext cx="25622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4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0400" y="0"/>
            <a:ext cx="5181600" cy="749912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Близнецовый метод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3839" y="1160585"/>
            <a:ext cx="6978162" cy="1916723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Близнецовый метод изучает влияние наследственных факторов и внешней среды на формирование фенотипа - совокупности внешних и внутренних признаков организма. </a:t>
            </a:r>
          </a:p>
          <a:p>
            <a:pPr algn="ctr"/>
            <a:r>
              <a:rPr lang="ru-RU" dirty="0" smtClean="0"/>
              <a:t>К фенотипу относят физические черты: размеры частей тела, цвет кожи, форму и особенности строения внутренних органов и т.д.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420" y="304800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9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1808" y="457201"/>
            <a:ext cx="7400192" cy="3130062"/>
          </a:xfrm>
        </p:spPr>
        <p:txBody>
          <a:bodyPr/>
          <a:lstStyle/>
          <a:p>
            <a:pPr algn="ctr"/>
            <a:r>
              <a:rPr lang="ru-RU" dirty="0" smtClean="0"/>
              <a:t>Применение близнецового метода в генетике - вопрос удачи. Ведь для этого нужны организмы, чьи генотипы похожи "один в один": такими являются однояйцевые близнецы, их появление подчинено случайности.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015" y="2825062"/>
            <a:ext cx="3979985" cy="29690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660" y="3701562"/>
            <a:ext cx="5041355" cy="315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3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8568" y="202224"/>
            <a:ext cx="7813432" cy="276078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Часто изучению подвергают склонность к различным заболеваниям. Интересный факт: если психическое расстройство - шизофрения - развивается у первого из однояйцевых близнецов, то у второго она возникает с вероятностью 90%. Таким образом, удается сделать вывод о значительной доле наследственного фактора в развитии данного заболевания.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0" y="3028950"/>
            <a:ext cx="57150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4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7408" y="694592"/>
            <a:ext cx="8314592" cy="2127739"/>
          </a:xfrm>
        </p:spPr>
        <p:txBody>
          <a:bodyPr>
            <a:normAutofit/>
          </a:bodyPr>
          <a:lstStyle/>
          <a:p>
            <a:pPr algn="ctr"/>
            <a:r>
              <a:rPr lang="ru-RU" u="sng" dirty="0" smtClean="0"/>
              <a:t>Наследственность</a:t>
            </a:r>
            <a:r>
              <a:rPr lang="ru-RU" dirty="0" smtClean="0"/>
              <a:t>-возможность передачи из поколения в поколение различных признаков и свойств, общих особенностей развития.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277" y="2756754"/>
            <a:ext cx="571500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5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00" y="738555"/>
            <a:ext cx="7048500" cy="2074984"/>
          </a:xfrm>
        </p:spPr>
        <p:txBody>
          <a:bodyPr/>
          <a:lstStyle/>
          <a:p>
            <a:pPr algn="ctr"/>
            <a:r>
              <a:rPr lang="ru-RU" u="sng" dirty="0" smtClean="0"/>
              <a:t>Изменчивость</a:t>
            </a:r>
            <a:r>
              <a:rPr lang="ru-RU" dirty="0" smtClean="0"/>
              <a:t>-способность организмов приобретать новые признаки, которые отличают их от родительских особей.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142" y="2961908"/>
            <a:ext cx="57150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6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6677" y="0"/>
            <a:ext cx="5955323" cy="756139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Ген и генетический код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00" y="1055077"/>
            <a:ext cx="7048500" cy="3235569"/>
          </a:xfrm>
        </p:spPr>
        <p:txBody>
          <a:bodyPr/>
          <a:lstStyle/>
          <a:p>
            <a:pPr algn="ctr"/>
            <a:r>
              <a:rPr lang="ru-RU" u="sng" dirty="0" smtClean="0"/>
              <a:t>Ген</a:t>
            </a:r>
            <a:r>
              <a:rPr lang="ru-RU" dirty="0" smtClean="0"/>
              <a:t> - участок молекулы ДНК, кодирующий последовательность аминокислот для синтеза одного белка. </a:t>
            </a:r>
          </a:p>
          <a:p>
            <a:pPr algn="ctr"/>
            <a:r>
              <a:rPr lang="ru-RU" dirty="0" smtClean="0"/>
              <a:t>Генетическая информация в ДНК реализуется с помощью процессов </a:t>
            </a:r>
            <a:r>
              <a:rPr lang="ru-RU" i="1" dirty="0" smtClean="0"/>
              <a:t>транскрипции и трансляции.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3552825"/>
            <a:ext cx="476250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0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6538" y="0"/>
            <a:ext cx="8235462" cy="1004888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/>
            </a:r>
            <a:br>
              <a:rPr lang="ru-RU" sz="2800" dirty="0"/>
            </a:br>
            <a:r>
              <a:rPr lang="ru-RU" sz="2800" u="sng" dirty="0" smtClean="0"/>
              <a:t>Выделяют следующие свойства генетического кода:</a:t>
            </a:r>
            <a:endParaRPr lang="ru-RU" sz="28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7123" y="1204547"/>
            <a:ext cx="7074877" cy="565345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</a:rPr>
              <a:t>Триплетность</a:t>
            </a:r>
            <a:endParaRPr lang="ru-RU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dirty="0" smtClean="0"/>
              <a:t>Каждой аминокислоте соответствует 3 нуклеотида (триплет ДНК, кодон </a:t>
            </a:r>
            <a:r>
              <a:rPr lang="ru-RU" dirty="0" err="1" smtClean="0"/>
              <a:t>иРНК</a:t>
            </a:r>
            <a:r>
              <a:rPr lang="ru-RU" dirty="0" smtClean="0"/>
              <a:t>). Существует 64 кодона, из которых 3 являются нонсенс кодонами (стоп-кодонами)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2. Непрерывность (компактность)</a:t>
            </a:r>
          </a:p>
          <a:p>
            <a:pPr algn="ctr"/>
            <a:r>
              <a:rPr lang="ru-RU" dirty="0" smtClean="0"/>
              <a:t>Информация считывается непрерывно - внутри гена нет знаков препинания: так как ген кодирует один белок, то было бы нецелесообразно разделять его на части. Стоп-кодоны - "знаки препинания" - есть между генами, которые кодируют разные белки.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7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0938" y="527538"/>
            <a:ext cx="7130562" cy="62337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3. Неперекрываемость</a:t>
            </a:r>
          </a:p>
          <a:p>
            <a:pPr algn="ctr"/>
            <a:r>
              <a:rPr lang="ru-RU" dirty="0" smtClean="0"/>
              <a:t>Один и тот же нуклеотид не может принадлежать 2,3 и более триплетам ДНК/кодонам </a:t>
            </a:r>
            <a:r>
              <a:rPr lang="ru-RU" dirty="0" err="1" smtClean="0"/>
              <a:t>иРНК</a:t>
            </a:r>
            <a:r>
              <a:rPr lang="ru-RU" dirty="0" smtClean="0"/>
              <a:t>. Он входит в состав только одного триплета.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4. Специфичность (однозначность)</a:t>
            </a:r>
          </a:p>
          <a:p>
            <a:pPr algn="ctr"/>
            <a:r>
              <a:rPr lang="ru-RU" dirty="0" smtClean="0"/>
              <a:t>Один кодон соответствует строго одной аминокислоте и никакой другой более соответствовать не может.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5. Избыточность (вырожденность)</a:t>
            </a:r>
          </a:p>
          <a:p>
            <a:pPr algn="ctr"/>
            <a:r>
              <a:rPr lang="ru-RU" dirty="0" smtClean="0"/>
              <a:t>Одна аминокислота может кодироваться несколькими кодонами (при этом одну а/к кодируют 3 нуклеотида.)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9" y="1460621"/>
            <a:ext cx="523875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5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7122" y="0"/>
            <a:ext cx="7074878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6.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</a:rPr>
              <a:t>Коллинеарность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(лат.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</a:rPr>
              <a:t>con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— вместе и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</a:rPr>
              <a:t>linea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— линия)</a:t>
            </a:r>
          </a:p>
          <a:p>
            <a:pPr algn="ctr"/>
            <a:r>
              <a:rPr lang="ru-RU" dirty="0" smtClean="0"/>
              <a:t>Соответствие линейной последовательности кодонов </a:t>
            </a:r>
            <a:r>
              <a:rPr lang="ru-RU" dirty="0" err="1" smtClean="0"/>
              <a:t>иРНК</a:t>
            </a:r>
            <a:r>
              <a:rPr lang="ru-RU" dirty="0" smtClean="0"/>
              <a:t> последовательности аминокислот в молекуле белка.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7.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</a:rPr>
              <a:t>Однонаправленность</a:t>
            </a:r>
            <a:endParaRPr lang="ru-RU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dirty="0" smtClean="0"/>
              <a:t>Кодоны считываются строго в одном направлении от первого к последующим. Считывание происходит в процессе трансляции.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8. Универсальность</a:t>
            </a:r>
          </a:p>
          <a:p>
            <a:pPr algn="ctr"/>
            <a:r>
              <a:rPr lang="ru-RU" dirty="0" smtClean="0"/>
              <a:t>Генетический код един для всех живых организмов, что свидетельствует о единстве происхождения всего живого.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79" y="1500187"/>
            <a:ext cx="523875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0" y="1"/>
            <a:ext cx="4191000" cy="967153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Аллельные гены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7831" y="1867450"/>
            <a:ext cx="7074878" cy="5069132"/>
          </a:xfrm>
        </p:spPr>
        <p:txBody>
          <a:bodyPr/>
          <a:lstStyle/>
          <a:p>
            <a:pPr algn="ctr"/>
            <a:r>
              <a:rPr lang="ru-RU" u="sng" dirty="0" smtClean="0"/>
              <a:t>Аллельные гены </a:t>
            </a:r>
            <a:r>
              <a:rPr lang="ru-RU" dirty="0" smtClean="0"/>
              <a:t>(греч. </a:t>
            </a:r>
            <a:r>
              <a:rPr lang="ru-RU" dirty="0" err="1" smtClean="0"/>
              <a:t>allélon</a:t>
            </a:r>
            <a:r>
              <a:rPr lang="ru-RU" dirty="0" smtClean="0"/>
              <a:t> — взаимно) - гены, занимающие одинаковое положение в локусах гомологичных хромосом и отвечающие за развитие одного и того же признака. </a:t>
            </a:r>
          </a:p>
          <a:p>
            <a:pPr algn="ctr"/>
            <a:r>
              <a:rPr lang="ru-RU" u="sng" dirty="0" smtClean="0"/>
              <a:t>Локусом </a:t>
            </a:r>
            <a:r>
              <a:rPr lang="ru-RU" dirty="0" smtClean="0"/>
              <a:t>(лат. </a:t>
            </a:r>
            <a:r>
              <a:rPr lang="ru-RU" dirty="0" err="1" smtClean="0"/>
              <a:t>locus</a:t>
            </a:r>
            <a:r>
              <a:rPr lang="ru-RU" dirty="0" smtClean="0"/>
              <a:t> — место) - в генетике обозначают положение определенного гена в хромосоме.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39" y="1867450"/>
            <a:ext cx="4733192" cy="354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1430</Words>
  <Application>Microsoft Office PowerPoint</Application>
  <PresentationFormat>Широкоэкранный</PresentationFormat>
  <Paragraphs>108</Paragraphs>
  <Slides>22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Тема Office</vt:lpstr>
      <vt:lpstr>Генетика  и  её методология</vt:lpstr>
      <vt:lpstr>Предмет генетики</vt:lpstr>
      <vt:lpstr>Презентация PowerPoint</vt:lpstr>
      <vt:lpstr>Презентация PowerPoint</vt:lpstr>
      <vt:lpstr>Ген и генетический код</vt:lpstr>
      <vt:lpstr> Выделяют следующие свойства генетического кода:</vt:lpstr>
      <vt:lpstr>Презентация PowerPoint</vt:lpstr>
      <vt:lpstr>Презентация PowerPoint</vt:lpstr>
      <vt:lpstr>Аллельные гены</vt:lpstr>
      <vt:lpstr>Презентация PowerPoint</vt:lpstr>
      <vt:lpstr>Презентация PowerPoint</vt:lpstr>
      <vt:lpstr>Гаметы</vt:lpstr>
      <vt:lpstr>Презентация PowerPoint</vt:lpstr>
      <vt:lpstr>Презентация PowerPoint</vt:lpstr>
      <vt:lpstr>Презентация PowerPoint</vt:lpstr>
      <vt:lpstr>Гибридологический метод</vt:lpstr>
      <vt:lpstr>Цитогенетический метод</vt:lpstr>
      <vt:lpstr>Генеалогический метод (греч. γενεαλογία — родословная)</vt:lpstr>
      <vt:lpstr>Презентация PowerPoint</vt:lpstr>
      <vt:lpstr>Близнецовый метод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Генетика  и  её методология</dc:title>
  <dc:creator>Пупковы</dc:creator>
  <cp:lastModifiedBy>Пупковы</cp:lastModifiedBy>
  <cp:revision>11</cp:revision>
  <dcterms:created xsi:type="dcterms:W3CDTF">2022-09-13T07:47:38Z</dcterms:created>
  <dcterms:modified xsi:type="dcterms:W3CDTF">2023-01-27T08:55:10Z</dcterms:modified>
</cp:coreProperties>
</file>