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</p:sldMasterIdLst>
  <p:sldIdLst>
    <p:sldId id="266" r:id="rId3"/>
    <p:sldId id="277" r:id="rId4"/>
    <p:sldId id="257" r:id="rId5"/>
    <p:sldId id="278" r:id="rId6"/>
    <p:sldId id="258" r:id="rId7"/>
    <p:sldId id="267" r:id="rId8"/>
    <p:sldId id="256" r:id="rId9"/>
    <p:sldId id="259" r:id="rId10"/>
    <p:sldId id="268" r:id="rId11"/>
    <p:sldId id="269" r:id="rId12"/>
    <p:sldId id="279" r:id="rId13"/>
    <p:sldId id="271" r:id="rId14"/>
    <p:sldId id="262" r:id="rId15"/>
    <p:sldId id="280" r:id="rId16"/>
    <p:sldId id="264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C17C9FB-6DBE-4DCA-AC34-3A9FECDB246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FE784F-659A-4517-812B-B1CF0EB82B7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2B2A1591-D1E6-4366-87EB-F30E09D6400C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05.03.2020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5982CF5-35C5-4843-9AE8-C570AF57A06D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КЕЙС</a:t>
            </a:r>
            <a:br>
              <a:rPr lang="ru-RU" dirty="0" smtClean="0"/>
            </a:br>
            <a:r>
              <a:rPr lang="ru-RU" dirty="0" smtClean="0"/>
              <a:t>«КАК ЭТО УСТРОЕНО?»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Для </a:t>
            </a:r>
            <a:r>
              <a:rPr lang="ru-RU" sz="3600" dirty="0" err="1" smtClean="0"/>
              <a:t>фотофиксирования</a:t>
            </a:r>
            <a:r>
              <a:rPr lang="ru-RU" sz="3600" dirty="0" smtClean="0"/>
              <a:t> </a:t>
            </a:r>
            <a:r>
              <a:rPr lang="ru-RU" sz="3600" dirty="0" smtClean="0"/>
              <a:t>используют различные </a:t>
            </a:r>
            <a:r>
              <a:rPr lang="ru-RU" sz="3600" dirty="0" smtClean="0"/>
              <a:t>устройства</a:t>
            </a:r>
            <a:r>
              <a:rPr lang="ru-RU" sz="3600" dirty="0" smtClean="0"/>
              <a:t>: 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 smtClean="0"/>
              <a:t>телефоны, 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 smtClean="0"/>
              <a:t>фотоаппараты</a:t>
            </a:r>
            <a:r>
              <a:rPr lang="ru-RU" sz="3600" dirty="0" smtClean="0"/>
              <a:t>, </a:t>
            </a:r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3600" dirty="0" smtClean="0"/>
              <a:t>планшеты, 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 smtClean="0"/>
              <a:t>видеокамеры </a:t>
            </a:r>
            <a:r>
              <a:rPr lang="ru-RU" sz="3600" dirty="0" smtClean="0"/>
              <a:t>,</a:t>
            </a:r>
          </a:p>
          <a:p>
            <a:pPr>
              <a:buFontTx/>
              <a:buChar char="-"/>
            </a:pPr>
            <a:r>
              <a:rPr lang="ru-RU" sz="3600" dirty="0" smtClean="0"/>
              <a:t> ноутбуки и т.д.</a:t>
            </a:r>
          </a:p>
          <a:p>
            <a:r>
              <a:rPr lang="ru-RU" sz="3600" dirty="0" smtClean="0"/>
              <a:t>Т.е. все устройства, оснащенные камерой.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&quot;ножницы со всех сторон&quot;"/>
          <p:cNvPicPr>
            <a:picLocks noChangeAspect="1" noChangeArrowheads="1"/>
          </p:cNvPicPr>
          <p:nvPr/>
        </p:nvPicPr>
        <p:blipFill>
          <a:blip r:embed="rId2" cstate="print"/>
          <a:srcRect r="63462" b="44658"/>
          <a:stretch>
            <a:fillRect/>
          </a:stretch>
        </p:blipFill>
        <p:spPr bwMode="auto">
          <a:xfrm>
            <a:off x="2339752" y="2420888"/>
            <a:ext cx="1749188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Один предмет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выглядит по разному</a:t>
            </a:r>
            <a:endParaRPr lang="ru-RU" sz="5400" dirty="0"/>
          </a:p>
        </p:txBody>
      </p:sp>
      <p:pic>
        <p:nvPicPr>
          <p:cNvPr id="50180" name="Picture 4" descr="Картинки по запросу &quot;ножницы со всех сторон&quot;"/>
          <p:cNvPicPr>
            <a:picLocks noChangeAspect="1" noChangeArrowheads="1"/>
          </p:cNvPicPr>
          <p:nvPr/>
        </p:nvPicPr>
        <p:blipFill>
          <a:blip r:embed="rId2" cstate="print"/>
          <a:srcRect l="36360" r="25765" b="44259"/>
          <a:stretch>
            <a:fillRect/>
          </a:stretch>
        </p:blipFill>
        <p:spPr bwMode="auto">
          <a:xfrm>
            <a:off x="251520" y="2420888"/>
            <a:ext cx="1800200" cy="3456384"/>
          </a:xfrm>
          <a:prstGeom prst="rect">
            <a:avLst/>
          </a:prstGeom>
          <a:noFill/>
        </p:spPr>
      </p:pic>
      <p:pic>
        <p:nvPicPr>
          <p:cNvPr id="50182" name="Picture 6" descr="Картинки по запросу &quot;ножницы со всех сторон&quot;"/>
          <p:cNvPicPr>
            <a:picLocks noChangeAspect="1" noChangeArrowheads="1"/>
          </p:cNvPicPr>
          <p:nvPr/>
        </p:nvPicPr>
        <p:blipFill>
          <a:blip r:embed="rId2" cstate="print"/>
          <a:srcRect l="74235" b="45420"/>
          <a:stretch>
            <a:fillRect/>
          </a:stretch>
        </p:blipFill>
        <p:spPr bwMode="auto">
          <a:xfrm>
            <a:off x="4355976" y="2420888"/>
            <a:ext cx="1224136" cy="3383141"/>
          </a:xfrm>
          <a:prstGeom prst="rect">
            <a:avLst/>
          </a:prstGeom>
          <a:noFill/>
        </p:spPr>
      </p:pic>
      <p:pic>
        <p:nvPicPr>
          <p:cNvPr id="50184" name="Picture 8" descr="Картинки по запросу &quot;ножницы со всех сторон&quot;"/>
          <p:cNvPicPr>
            <a:picLocks noChangeAspect="1" noChangeArrowheads="1"/>
          </p:cNvPicPr>
          <p:nvPr/>
        </p:nvPicPr>
        <p:blipFill>
          <a:blip r:embed="rId2" cstate="print"/>
          <a:srcRect t="54580"/>
          <a:stretch>
            <a:fillRect/>
          </a:stretch>
        </p:blipFill>
        <p:spPr bwMode="auto">
          <a:xfrm>
            <a:off x="5724128" y="3140968"/>
            <a:ext cx="315955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424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Задание </a:t>
            </a:r>
          </a:p>
          <a:p>
            <a:pPr algn="ctr"/>
            <a:r>
              <a:rPr lang="ru-RU" sz="3600" dirty="0" smtClean="0"/>
              <a:t>Зафиксировать детали предмета по отдельности и в собранном виде с разных сторон.</a:t>
            </a:r>
          </a:p>
          <a:p>
            <a:pPr algn="ctr"/>
            <a:r>
              <a:rPr lang="ru-RU" sz="3600" dirty="0" smtClean="0"/>
              <a:t>Выбирать положение деталей таким образом, чтобы прослеживались </a:t>
            </a:r>
            <a:r>
              <a:rPr lang="ru-RU" sz="3600" dirty="0" smtClean="0">
                <a:solidFill>
                  <a:srgbClr val="FF0000"/>
                </a:solidFill>
              </a:rPr>
              <a:t>все</a:t>
            </a:r>
            <a:r>
              <a:rPr lang="ru-RU" sz="3600" dirty="0" smtClean="0"/>
              <a:t> конструктивные </a:t>
            </a:r>
            <a:r>
              <a:rPr lang="ru-RU" sz="3600" dirty="0" smtClean="0">
                <a:solidFill>
                  <a:srgbClr val="FF0000"/>
                </a:solidFill>
              </a:rPr>
              <a:t>элементы </a:t>
            </a:r>
            <a:r>
              <a:rPr lang="ru-RU" sz="3600" dirty="0" smtClean="0"/>
              <a:t>предмета.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2" cstate="print"/>
          <a:stretch/>
        </p:blipFill>
        <p:spPr>
          <a:xfrm>
            <a:off x="4929190" y="0"/>
            <a:ext cx="4214450" cy="690840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1"/>
          <p:cNvSpPr/>
          <p:nvPr/>
        </p:nvSpPr>
        <p:spPr>
          <a:xfrm rot="10800000">
            <a:off x="1569600" y="1104840"/>
            <a:ext cx="1661760" cy="44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spc="-1" dirty="0" smtClean="0">
                <a:solidFill>
                  <a:srgbClr val="FF0000"/>
                </a:solidFill>
                <a:latin typeface="Monotype Corsiva"/>
              </a:rPr>
              <a:t>Природа - л</a:t>
            </a:r>
            <a:r>
              <a:rPr lang="ru-RU" sz="4800" b="0" strike="noStrike" spc="-1" dirty="0" smtClean="0">
                <a:solidFill>
                  <a:srgbClr val="FF0000"/>
                </a:solidFill>
                <a:latin typeface="Monotype Corsiva"/>
              </a:rPr>
              <a:t>учшие фотографы вдохновляются ей  на создание шедевров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24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Ответь: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Что узнали?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Что не получилось?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Почему?</a:t>
            </a:r>
            <a:endParaRPr lang="ru-RU" sz="6600" dirty="0" smtClean="0"/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547664" y="548680"/>
            <a:ext cx="586692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6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Подготовить все материалы для презентации.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Устройство предмета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Понятие «устройство» используется в различных  сферах деятельности человека. Оно заключается в соединении деталей по определённым законам, нормам с использованием различных технологических способов (резьба, защелки, гвозди, шурупы, склеивание и т.д.)</a:t>
            </a:r>
            <a:endParaRPr lang="ru-RU" dirty="0"/>
          </a:p>
        </p:txBody>
      </p:sp>
      <p:pic>
        <p:nvPicPr>
          <p:cNvPr id="4" name="Picture 2" descr="Картинки по запросу &quot;ручки ножниц&quot;"/>
          <p:cNvPicPr>
            <a:picLocks noChangeAspect="1" noChangeArrowheads="1"/>
          </p:cNvPicPr>
          <p:nvPr/>
        </p:nvPicPr>
        <p:blipFill>
          <a:blip r:embed="rId2" cstate="print"/>
          <a:srcRect l="15860" r="17176"/>
          <a:stretch>
            <a:fillRect/>
          </a:stretch>
        </p:blipFill>
        <p:spPr bwMode="auto">
          <a:xfrm>
            <a:off x="1195331" y="4075810"/>
            <a:ext cx="1632181" cy="244827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&quot;ручки ножниц&quot;"/>
          <p:cNvPicPr>
            <a:picLocks noChangeAspect="1" noChangeArrowheads="1"/>
          </p:cNvPicPr>
          <p:nvPr/>
        </p:nvPicPr>
        <p:blipFill>
          <a:blip r:embed="rId2" cstate="print"/>
          <a:srcRect t="53571" r="53364"/>
          <a:stretch>
            <a:fillRect/>
          </a:stretch>
        </p:blipFill>
        <p:spPr bwMode="auto">
          <a:xfrm>
            <a:off x="3995936" y="5301208"/>
            <a:ext cx="1116756" cy="1116756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&quot;ручки ножниц&quot;"/>
          <p:cNvPicPr>
            <a:picLocks noChangeAspect="1" noChangeArrowheads="1"/>
          </p:cNvPicPr>
          <p:nvPr/>
        </p:nvPicPr>
        <p:blipFill>
          <a:blip r:embed="rId2" cstate="print"/>
          <a:srcRect l="51104" t="56140" r="22463"/>
          <a:stretch>
            <a:fillRect/>
          </a:stretch>
        </p:blipFill>
        <p:spPr bwMode="auto">
          <a:xfrm>
            <a:off x="5364088" y="5373216"/>
            <a:ext cx="644283" cy="1073804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&quot;ручки ножниц&quot;"/>
          <p:cNvPicPr>
            <a:picLocks noChangeAspect="1" noChangeArrowheads="1"/>
          </p:cNvPicPr>
          <p:nvPr/>
        </p:nvPicPr>
        <p:blipFill>
          <a:blip r:embed="rId2" cstate="print"/>
          <a:srcRect l="36802" r="49101" b="56345"/>
          <a:stretch>
            <a:fillRect/>
          </a:stretch>
        </p:blipFill>
        <p:spPr bwMode="auto">
          <a:xfrm>
            <a:off x="3995936" y="4005064"/>
            <a:ext cx="343618" cy="1068803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&quot;ручки ножниц&quot;"/>
          <p:cNvPicPr>
            <a:picLocks noChangeAspect="1" noChangeArrowheads="1"/>
          </p:cNvPicPr>
          <p:nvPr/>
        </p:nvPicPr>
        <p:blipFill>
          <a:blip r:embed="rId2" cstate="print"/>
          <a:srcRect l="49137" t="8568" r="33241" b="54590"/>
          <a:stretch>
            <a:fillRect/>
          </a:stretch>
        </p:blipFill>
        <p:spPr bwMode="auto">
          <a:xfrm>
            <a:off x="4644008" y="4077072"/>
            <a:ext cx="429521" cy="901995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&quot;оранжевый шуруп&quot;"/>
          <p:cNvPicPr>
            <a:picLocks noChangeAspect="1" noChangeArrowheads="1"/>
          </p:cNvPicPr>
          <p:nvPr/>
        </p:nvPicPr>
        <p:blipFill>
          <a:blip r:embed="rId3" cstate="print"/>
          <a:srcRect l="19818" t="12374" r="16325" b="17163"/>
          <a:stretch>
            <a:fillRect/>
          </a:stretch>
        </p:blipFill>
        <p:spPr bwMode="auto">
          <a:xfrm>
            <a:off x="5580112" y="4077072"/>
            <a:ext cx="859043" cy="947909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131840" y="5157192"/>
            <a:ext cx="487760" cy="214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620120" y="838080"/>
            <a:ext cx="1015200" cy="47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Shape 2"/>
          <p:cNvSpPr txBox="1"/>
          <p:nvPr/>
        </p:nvSpPr>
        <p:spPr>
          <a:xfrm>
            <a:off x="2123728" y="260648"/>
            <a:ext cx="4896544" cy="92187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5400" spc="-1" dirty="0" smtClean="0">
                <a:solidFill>
                  <a:srgbClr val="FF0000"/>
                </a:solidFill>
                <a:latin typeface="Monotype Corsiva"/>
              </a:rPr>
              <a:t>Какой предмет?</a:t>
            </a:r>
            <a:endParaRPr lang="ru-RU" sz="5400" b="0" strike="noStrike" spc="-1" dirty="0">
              <a:latin typeface="Arial"/>
            </a:endParaRPr>
          </a:p>
        </p:txBody>
      </p:sp>
      <p:pic>
        <p:nvPicPr>
          <p:cNvPr id="20482" name="Picture 2" descr="«Цветы в вазе» - Головин 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520280" cy="32335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166843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Белоснежная </a:t>
            </a:r>
            <a:r>
              <a:rPr lang="ru-RU" sz="2000" dirty="0" smtClean="0"/>
              <a:t>скатерть на столе и белая занавеска на окне создают фон букету из флоксов и гладиолусов, стоящему в большой стеклянной вазе. Ваза совершенно простая, прозрачная, сквозь неё видны длинные зелёные стебли в воде. </a:t>
            </a:r>
            <a:endParaRPr lang="ru-RU" sz="2000" dirty="0"/>
          </a:p>
        </p:txBody>
      </p:sp>
      <p:pic>
        <p:nvPicPr>
          <p:cNvPr id="20486" name="Picture 6" descr="Картинки по запросу &quot;ваза с цветами на белой скатерти&quot;"/>
          <p:cNvPicPr>
            <a:picLocks noChangeAspect="1" noChangeArrowheads="1"/>
          </p:cNvPicPr>
          <p:nvPr/>
        </p:nvPicPr>
        <p:blipFill>
          <a:blip r:embed="rId3" cstate="print"/>
          <a:srcRect l="18304" r="23919"/>
          <a:stretch>
            <a:fillRect/>
          </a:stretch>
        </p:blipFill>
        <p:spPr bwMode="auto">
          <a:xfrm>
            <a:off x="5627486" y="2420887"/>
            <a:ext cx="2832946" cy="3262181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&quot;ваза с цветами у окн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2304256" cy="32500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5589240"/>
            <a:ext cx="425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517232"/>
            <a:ext cx="558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 smtClean="0">
                <a:solidFill>
                  <a:srgbClr val="FF0000"/>
                </a:solidFill>
              </a:rPr>
              <a:t>2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5373216"/>
            <a:ext cx="535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 smtClean="0">
                <a:solidFill>
                  <a:srgbClr val="FF0000"/>
                </a:solidFill>
              </a:rPr>
              <a:t>3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620120" y="838080"/>
            <a:ext cx="1015200" cy="47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TextShape 2"/>
          <p:cNvSpPr txBox="1"/>
          <p:nvPr/>
        </p:nvSpPr>
        <p:spPr>
          <a:xfrm>
            <a:off x="323528" y="260648"/>
            <a:ext cx="8640960" cy="17528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fontAlgn="base"/>
            <a:r>
              <a:rPr lang="ru-RU" sz="5400" dirty="0" smtClean="0"/>
              <a:t>Описание картины Головина «Цветы в вазе»</a:t>
            </a:r>
            <a:endParaRPr lang="ru-RU" sz="5400" dirty="0"/>
          </a:p>
        </p:txBody>
      </p:sp>
      <p:pic>
        <p:nvPicPr>
          <p:cNvPr id="20482" name="Picture 2" descr="«Цветы в вазе» - Головин 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520280" cy="32335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270892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Белоснежная </a:t>
            </a:r>
            <a:r>
              <a:rPr lang="ru-RU" sz="2400" dirty="0" smtClean="0"/>
              <a:t>скатерть на столе и белая занавеска на окне создают фон букету из флоксов и гладиолусов, стоящему в большой стеклянной вазе. Ваза совершенно простая, прозрачная, сквозь неё видны длинные зелёные стебли в воде.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5301208"/>
            <a:ext cx="558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 smtClean="0">
                <a:solidFill>
                  <a:srgbClr val="FF0000"/>
                </a:solidFill>
              </a:rPr>
              <a:t>2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 cstate="print"/>
          <a:stretch/>
        </p:blipFill>
        <p:spPr>
          <a:xfrm>
            <a:off x="0" y="1722240"/>
            <a:ext cx="9143640" cy="513540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2286000" y="457200"/>
            <a:ext cx="54860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FF0000"/>
                </a:solidFill>
                <a:latin typeface="Monotype Corsiva"/>
              </a:rPr>
              <a:t>Какой из этих?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51520" y="457200"/>
            <a:ext cx="8568952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Визуализация</a:t>
            </a:r>
            <a:r>
              <a:rPr lang="ru-RU" sz="3200" dirty="0" smtClean="0"/>
              <a:t> — общее название приёмов представления числовой информации или физического явления в виде, удобном для зрительного наблюдения и анализа.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2996952"/>
            <a:ext cx="49685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Визуализация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725144"/>
            <a:ext cx="36724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13176"/>
            <a:ext cx="34612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Эскизирование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скётчинг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99992" y="4653136"/>
            <a:ext cx="417646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013176"/>
            <a:ext cx="3271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фотофиксация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43808" y="414908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407707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 smtClean="0">
                <a:solidFill>
                  <a:srgbClr val="000000"/>
                </a:solidFill>
                <a:latin typeface="Calibri"/>
              </a:rPr>
              <a:t>Фотофиксация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 err="1" smtClean="0">
                <a:solidFill>
                  <a:srgbClr val="000000"/>
                </a:solidFill>
                <a:latin typeface="Calibri"/>
              </a:rPr>
              <a:t>промышленного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Calibri"/>
              </a:rPr>
              <a:t>изделия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908720"/>
            <a:ext cx="8838720" cy="23083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Monotype Corsiva"/>
                <a:ea typeface="Times New Roman"/>
              </a:rPr>
              <a:t>                            </a:t>
            </a:r>
            <a:r>
              <a:rPr lang="ru-RU" sz="4800" b="0" strike="noStrike" spc="-1" dirty="0" smtClean="0">
                <a:solidFill>
                  <a:srgbClr val="FFFFFF"/>
                </a:solidFill>
                <a:latin typeface="Monotype Corsiva"/>
                <a:ea typeface="Times New Roman"/>
              </a:rPr>
              <a:t>пословица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000000"/>
                </a:solidFill>
                <a:latin typeface="Monotype Corsiva"/>
                <a:ea typeface="Times New Roman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Лучше</a:t>
            </a:r>
            <a:r>
              <a:rPr lang="ru-RU" sz="4800" dirty="0" smtClean="0"/>
              <a:t> один </a:t>
            </a:r>
            <a:r>
              <a:rPr lang="ru-RU" sz="4800" b="1" dirty="0" smtClean="0">
                <a:solidFill>
                  <a:srgbClr val="FF0000"/>
                </a:solidFill>
              </a:rPr>
              <a:t>раз увидеть</a:t>
            </a:r>
            <a:r>
              <a:rPr lang="ru-RU" sz="4800" dirty="0" smtClean="0"/>
              <a:t>, </a:t>
            </a:r>
            <a:endParaRPr lang="ru-RU" sz="4800" dirty="0" smtClean="0"/>
          </a:p>
          <a:p>
            <a:pPr algn="ctr">
              <a:lnSpc>
                <a:spcPct val="100000"/>
              </a:lnSpc>
            </a:pPr>
            <a:r>
              <a:rPr lang="ru-RU" sz="4800" dirty="0" smtClean="0"/>
              <a:t>чем </a:t>
            </a:r>
            <a:r>
              <a:rPr lang="ru-RU" sz="4800" dirty="0" smtClean="0"/>
              <a:t>сто раз услышать!</a:t>
            </a:r>
            <a:r>
              <a:rPr lang="ru-RU" sz="4800" b="0" strike="noStrike" spc="-1" dirty="0" smtClean="0">
                <a:solidFill>
                  <a:srgbClr val="000000"/>
                </a:solidFill>
                <a:latin typeface="Monotype Corsiva"/>
                <a:ea typeface="Times New Roman"/>
              </a:rPr>
              <a:t>».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688941"/>
            <a:ext cx="8838720" cy="83099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Monotype Corsiva"/>
                <a:ea typeface="Times New Roman"/>
              </a:rPr>
              <a:t>                            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FF0000"/>
                </a:solidFill>
              </a:rPr>
              <a:t>Фотофиксация</a:t>
            </a:r>
            <a:r>
              <a:rPr lang="ru-RU" sz="5400" b="1" dirty="0" smtClean="0"/>
              <a:t> </a:t>
            </a:r>
            <a:r>
              <a:rPr lang="ru-RU" sz="5400" dirty="0" smtClean="0"/>
              <a:t>— это процесс закрепления </a:t>
            </a:r>
            <a:r>
              <a:rPr lang="ru-RU" sz="5400" dirty="0" smtClean="0"/>
              <a:t>чего-либо с помощью фото или видео съемки. </a:t>
            </a:r>
            <a:endParaRPr lang="ru-RU" sz="5400" dirty="0"/>
          </a:p>
        </p:txBody>
      </p:sp>
      <p:pic>
        <p:nvPicPr>
          <p:cNvPr id="15362" name="Picture 2" descr="Картинки по запросу &quot;фото и виде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05064"/>
            <a:ext cx="5356288" cy="231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267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Бумажная</vt:lpstr>
      <vt:lpstr>КЕЙС «КАК ЭТО УСТРОЕНО?»</vt:lpstr>
      <vt:lpstr>Устройство предмета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Илья</dc:creator>
  <dc:description/>
  <cp:lastModifiedBy>Nikolay</cp:lastModifiedBy>
  <cp:revision>38</cp:revision>
  <dcterms:created xsi:type="dcterms:W3CDTF">2013-12-09T16:38:39Z</dcterms:created>
  <dcterms:modified xsi:type="dcterms:W3CDTF">2020-03-05T16:54:28Z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