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65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065F3D-F70B-4747-9ED7-6F481078D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06DB91-4858-401A-A47E-142AE4786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306CAD-2675-4C68-A48F-67B77A42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CC69A-D020-4B18-93E0-42C4B4EF72E6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FD6DB9-DC19-4087-AF87-336B7A44E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668FDE-9DD2-4CC3-9D9B-875BDD9C8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19ABD-F06A-4F5A-91B2-321124B2B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22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A6D66-10CD-4C65-BD03-66346C598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9088AA-FBCB-4CA8-90F4-6EBDE0245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306CAD-2675-4C68-A48F-67B77A42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59D1C-AFB7-465A-96B6-7CE1CE9EFD7B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FD6DB9-DC19-4087-AF87-336B7A44E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668FDE-9DD2-4CC3-9D9B-875BDD9C8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F59D7-88F2-44E4-8C6C-D31900356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20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C421068-705F-41C2-B5CC-BF516C9014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12F9BD-06BC-4AC9-86FA-7228DB0F2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306CAD-2675-4C68-A48F-67B77A42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B9D04-A7CC-41A8-AB1A-0F3086BFD4D0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FD6DB9-DC19-4087-AF87-336B7A44E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668FDE-9DD2-4CC3-9D9B-875BDD9C8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E0EF1-5ADE-4A64-ACC3-C6DD5A4D1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135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6F5D1-2B0A-415F-A074-6846D6C60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A0897D-5F04-4B40-BE66-905A57C37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306CAD-2675-4C68-A48F-67B77A42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6D420-78BF-4603-88A9-D0FCA26834BE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FD6DB9-DC19-4087-AF87-336B7A44E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668FDE-9DD2-4CC3-9D9B-875BDD9C8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60C8B-B179-4A1F-BF86-A9D1CDBAE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669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01FA4-2FDC-400D-96F1-D7861E5DA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059592-FB7D-4A3B-9149-9B2455869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306CAD-2675-4C68-A48F-67B77A42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8408B-6807-4842-857A-3C7B8C224228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FD6DB9-DC19-4087-AF87-336B7A44E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668FDE-9DD2-4CC3-9D9B-875BDD9C8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76A37-7BB2-497E-82BE-927F28432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077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864C9A-7D96-4A9C-8A77-876F37033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7CA9E7-EB9C-4B31-8F37-33EC3215AD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20544A-1708-44F7-B3FD-AA780FAC6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C306CAD-2675-4C68-A48F-67B77A42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1B188-4EEE-46C2-9905-C1F165BBE9FF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25FD6DB9-DC19-4087-AF87-336B7A44E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B668FDE-9DD2-4CC3-9D9B-875BDD9C8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9B3E-28D0-4028-B19E-438AFD603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26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B2EA37-929D-4105-A37B-8FECD13D2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739159-CDF0-4E1C-9E5D-9EFAD8954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38C61E-0FD3-4FFC-A77B-78187C500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9409EF-D967-4E81-ADDB-16E7338E16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5094D0-CD25-4F2C-A6C0-E77F45F4E8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0C306CAD-2675-4C68-A48F-67B77A42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AC60F-A5F2-47BC-B9B5-354028965FD8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25FD6DB9-DC19-4087-AF87-336B7A44E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1B668FDE-9DD2-4CC3-9D9B-875BDD9C8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C0359-0CAD-435D-B9BF-EF64B5CEC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256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312D3-274F-4679-B4EB-0BC721A60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0C306CAD-2675-4C68-A48F-67B77A42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B9CAD-23F7-4B53-ADD2-3C8FA19444E9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25FD6DB9-DC19-4087-AF87-336B7A44E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1B668FDE-9DD2-4CC3-9D9B-875BDD9C8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3C5AC-559B-4BE1-A00A-F213B6483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20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0C306CAD-2675-4C68-A48F-67B77A42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46B19-6F89-4CB9-828C-180897C8727F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25FD6DB9-DC19-4087-AF87-336B7A44E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1B668FDE-9DD2-4CC3-9D9B-875BDD9C8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49BF2-FDDD-435B-A807-1B238A16B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18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A2395-FD72-4D23-878D-9AB7AA2ED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584728-8A18-4BC8-B792-A47A1A3DE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F86769-34A6-4110-8939-2E04BC873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C306CAD-2675-4C68-A48F-67B77A42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B3772-256F-4012-8984-CB3BE49055DE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25FD6DB9-DC19-4087-AF87-336B7A44E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B668FDE-9DD2-4CC3-9D9B-875BDD9C8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420CB-350F-422A-82FC-30B4AC128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911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17A155-66D6-45B1-99ED-AAACEEBF1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C0FFE61-C094-4699-956D-797745235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E30BDA-C080-471B-91F7-B6B51D5A8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C306CAD-2675-4C68-A48F-67B77A42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28706-AC54-4503-999E-0BEBFDF6F29D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25FD6DB9-DC19-4087-AF87-336B7A44E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B668FDE-9DD2-4CC3-9D9B-875BDD9C8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1D2FA-EE5A-44A9-8547-DC5A16028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3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306CAD-2675-4C68-A48F-67B77A420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9103BA-89A6-48BF-9F37-0EB7386CEF02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FD6DB9-DC19-4087-AF87-336B7A44E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668FDE-9DD2-4CC3-9D9B-875BDD9C8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E2423D-2478-4909-80E4-D05D40078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k.com/topic-104933392_4069066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ttps://avatars.mds.yandex.net/get-pdb/1817937/d9ad25ef-4d23-4ec8-a574-ed7283382a01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7E2753-1E5A-4569-8F5C-A13B23AF47C3}"/>
              </a:ext>
            </a:extLst>
          </p:cNvPr>
          <p:cNvSpPr/>
          <p:nvPr/>
        </p:nvSpPr>
        <p:spPr>
          <a:xfrm>
            <a:off x="2673350" y="112713"/>
            <a:ext cx="96932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МБОУ ДО «Дворец творчества детей и молодежи» Ленинского района города Кемерово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47E260-E645-4F53-8F9C-AAF069D63D71}"/>
              </a:ext>
            </a:extLst>
          </p:cNvPr>
          <p:cNvSpPr txBox="1"/>
          <p:nvPr/>
        </p:nvSpPr>
        <p:spPr>
          <a:xfrm>
            <a:off x="2101457" y="2403191"/>
            <a:ext cx="678519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lt"/>
              </a:rPr>
              <a:t>Формирование временного детского коллектива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C4321E9-11FE-4547-AB0D-445CBC82C47F}"/>
              </a:ext>
            </a:extLst>
          </p:cNvPr>
          <p:cNvSpPr/>
          <p:nvPr/>
        </p:nvSpPr>
        <p:spPr>
          <a:xfrm>
            <a:off x="7453313" y="5421313"/>
            <a:ext cx="43656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Педагог дополнительного образования: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Сукалова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Ольга Николаевна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Творческое объединение: Ассоциация «Юные Кемеровчане Ленинского района»</a:t>
            </a:r>
          </a:p>
        </p:txBody>
      </p:sp>
      <p:pic>
        <p:nvPicPr>
          <p:cNvPr id="2054" name="Picture 14" descr="https://www.pngkey.com/png/full/260-2605139_geometric-frame-frames-3d-overlays-geomet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013" y="39688"/>
            <a:ext cx="231298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4" descr="https://www.pngkey.com/png/full/260-2605139_geometric-frame-frames-3d-overlays-geomet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4454525"/>
            <a:ext cx="231298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ttps://avatars.mds.yandex.net/get-pdb/1817937/d9ad25ef-4d23-4ec8-a574-ed7283382a01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7E2753-1E5A-4569-8F5C-A13B23AF47C3}"/>
              </a:ext>
            </a:extLst>
          </p:cNvPr>
          <p:cNvSpPr/>
          <p:nvPr/>
        </p:nvSpPr>
        <p:spPr>
          <a:xfrm>
            <a:off x="1360488" y="2151063"/>
            <a:ext cx="9694862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Временный детский коллектив, в чем его основная особенность?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Перечислите стадии формирования коллектива?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Соотнесите стадии развития детского временного коллектива с основными периодами    существования коллектива.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47E260-E645-4F53-8F9C-AAF069D63D71}"/>
              </a:ext>
            </a:extLst>
          </p:cNvPr>
          <p:cNvSpPr txBox="1"/>
          <p:nvPr/>
        </p:nvSpPr>
        <p:spPr>
          <a:xfrm>
            <a:off x="2592567" y="814239"/>
            <a:ext cx="678519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lt"/>
              </a:rPr>
              <a:t>Вопросы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lt"/>
              </a:rPr>
              <a:t>для самоанализа:</a:t>
            </a:r>
          </a:p>
        </p:txBody>
      </p:sp>
      <p:pic>
        <p:nvPicPr>
          <p:cNvPr id="10245" name="Picture 14" descr="https://www.pngkey.com/png/full/260-2605139_geometric-frame-frames-3d-overlays-geomet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013" y="39688"/>
            <a:ext cx="231298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4" descr="https://www.pngkey.com/png/full/260-2605139_geometric-frame-frames-3d-overlays-geomet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88"/>
            <a:ext cx="231298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2727" y="3962400"/>
            <a:ext cx="10792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Результаты самоанализа необходимо разметить  в комментариях </a:t>
            </a:r>
            <a:r>
              <a:rPr lang="ru-RU" smtClean="0"/>
              <a:t>к занятию </a:t>
            </a:r>
            <a:r>
              <a:rPr lang="en-US" dirty="0" smtClean="0">
                <a:hlinkClick r:id="rId4"/>
              </a:rPr>
              <a:t>https://vk.com/topic-104933392_40690664</a:t>
            </a: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ttps://avatars.mds.yandex.net/get-pdb/1817937/d9ad25ef-4d23-4ec8-a574-ed7283382a01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7E2753-1E5A-4569-8F5C-A13B23AF47C3}"/>
              </a:ext>
            </a:extLst>
          </p:cNvPr>
          <p:cNvSpPr/>
          <p:nvPr/>
        </p:nvSpPr>
        <p:spPr>
          <a:xfrm>
            <a:off x="1360488" y="2151063"/>
            <a:ext cx="9694862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Термин «коллектив» произошёл от латинского </a:t>
            </a:r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collectives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– собирательный. Он означает социальную группу, объединённую на основе общественно значимых целей, общих ценностных ориентаций и совместной деятельности.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47E260-E645-4F53-8F9C-AAF069D63D71}"/>
              </a:ext>
            </a:extLst>
          </p:cNvPr>
          <p:cNvSpPr txBox="1"/>
          <p:nvPr/>
        </p:nvSpPr>
        <p:spPr>
          <a:xfrm>
            <a:off x="2703403" y="814239"/>
            <a:ext cx="678519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lt"/>
              </a:rPr>
              <a:t>Детский временный коллектив. Что это?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C4321E9-11FE-4547-AB0D-445CBC82C47F}"/>
              </a:ext>
            </a:extLst>
          </p:cNvPr>
          <p:cNvSpPr/>
          <p:nvPr/>
        </p:nvSpPr>
        <p:spPr>
          <a:xfrm>
            <a:off x="1431925" y="3713163"/>
            <a:ext cx="9693275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Под временным детским коллективом понимают объединение, в котором складываются ведущие отношения, нормы, ценности, присущие обществу; социальная микросреда, через которую личность воспринимает всё многообразие воспитательного воздействия общества; база накопления социально ценного опыта деятельности, взаимоотношений, поведения; арена реализации школьником своих интересов, способностей, притязаний, социальных ролей, арену его самоутверждения.</a:t>
            </a:r>
          </a:p>
        </p:txBody>
      </p:sp>
      <p:pic>
        <p:nvPicPr>
          <p:cNvPr id="3078" name="Picture 14" descr="https://www.pngkey.com/png/full/260-2605139_geometric-frame-frames-3d-overlays-geomet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013" y="39688"/>
            <a:ext cx="231298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4" descr="https://www.pngkey.com/png/full/260-2605139_geometric-frame-frames-3d-overlays-geomet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88"/>
            <a:ext cx="231298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ttps://avatars.mds.yandex.net/get-pdb/1817937/d9ad25ef-4d23-4ec8-a574-ed7283382a01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ABCAB7-F323-4617-A200-C007CBD944C2}"/>
              </a:ext>
            </a:extLst>
          </p:cNvPr>
          <p:cNvSpPr/>
          <p:nvPr/>
        </p:nvSpPr>
        <p:spPr>
          <a:xfrm>
            <a:off x="502507" y="337921"/>
            <a:ext cx="916199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ahoma" panose="020B0604030504040204" pitchFamily="34" charset="0"/>
              </a:rPr>
              <a:t>Выделяют следующие 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ahoma" panose="020B0604030504040204" pitchFamily="34" charset="0"/>
              </a:rPr>
              <a:t>признаки коллектива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ahoma" panose="020B0604030504040204" pitchFamily="34" charset="0"/>
              </a:rPr>
              <a:t>: (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ahoma" panose="020B0604030504040204" pitchFamily="34" charset="0"/>
              </a:rPr>
              <a:t>Коротов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ahoma" panose="020B0604030504040204" pitchFamily="34" charset="0"/>
              </a:rPr>
              <a:t> В.М.)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BB7A038-EF03-4893-B00A-02770DBA48A3}"/>
              </a:ext>
            </a:extLst>
          </p:cNvPr>
          <p:cNvSpPr/>
          <p:nvPr/>
        </p:nvSpPr>
        <p:spPr>
          <a:xfrm>
            <a:off x="180975" y="1103313"/>
            <a:ext cx="5502275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1.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 Воспитательный коллектив объединяет совместная деятельность, которая составляет основное содержание жизни детей: это учение, труд, общественно- политическая деятельность и разнообразные занятия по интересам (клубная работа).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27E1683-C3D8-41DF-8D74-588A16A28FD6}"/>
              </a:ext>
            </a:extLst>
          </p:cNvPr>
          <p:cNvSpPr/>
          <p:nvPr/>
        </p:nvSpPr>
        <p:spPr>
          <a:xfrm>
            <a:off x="180975" y="3125788"/>
            <a:ext cx="5502275" cy="2030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2.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 Воспитательный коллектив имеет чётко выраженную структуру. Коллектив школы включает коллектив педагогов и коллектив детей. Ученический коллектив школы состоит из первичных – классов. Бригады дежурных, кружки и секции, разновозрастные отряды – всё это первичные коллективы детей.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EFC2704-DBD9-4642-BEC4-2905A5A5A2D2}"/>
              </a:ext>
            </a:extLst>
          </p:cNvPr>
          <p:cNvSpPr/>
          <p:nvPr/>
        </p:nvSpPr>
        <p:spPr>
          <a:xfrm>
            <a:off x="136525" y="5360988"/>
            <a:ext cx="5546725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3.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 Воспитательный коллектив имеет органы управления: общее собрание (или конференция), советы школы, ученический комитет, его комиссии, штабы и советы различных объединений учащихся.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1A42125-A219-4E24-BFC3-8400F8B5958D}"/>
              </a:ext>
            </a:extLst>
          </p:cNvPr>
          <p:cNvSpPr/>
          <p:nvPr/>
        </p:nvSpPr>
        <p:spPr>
          <a:xfrm>
            <a:off x="6096000" y="1104900"/>
            <a:ext cx="591502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4.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 Жизнь и деятельность воспитательного коллектива отличают сознательная дисциплина, закреплённая в полезных привычках и традициях, чёткое выполнение режима, гигиенически и педагогически продуманного распорядка жизни детей.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D51C539-2FA5-4CD1-8B5A-B108526990BA}"/>
              </a:ext>
            </a:extLst>
          </p:cNvPr>
          <p:cNvSpPr/>
          <p:nvPr/>
        </p:nvSpPr>
        <p:spPr>
          <a:xfrm>
            <a:off x="6096000" y="5360988"/>
            <a:ext cx="59150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6.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 Бодрый, позитивный стиль и тон жизни коллектива, создающий у детей приподнятое, жизнерадостное настроение, нацеливающий на преодоление трудностей.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ED9089D-B2EA-4A76-8468-42D5820A4506}"/>
              </a:ext>
            </a:extLst>
          </p:cNvPr>
          <p:cNvSpPr/>
          <p:nvPr/>
        </p:nvSpPr>
        <p:spPr>
          <a:xfrm>
            <a:off x="6096000" y="3195638"/>
            <a:ext cx="5915025" cy="2030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5.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 Воспитательный коллектив всегда находится в процессе поступательного развития. Усложняется и обогащается содержание его жизни и деятельности, совершенствуются структура, система органов самоуправления, повышается уровень общественной активности и дисциплины его членов, множатся полезные традиции.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106" name="Picture 14" descr="https://www.pngkey.com/png/full/260-2605139_geometric-frame-frames-3d-overlays-geomet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913" y="101600"/>
            <a:ext cx="111760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DD8D766-C192-4F5D-9F15-1AC3FAC51FD4}"/>
              </a:ext>
            </a:extLst>
          </p:cNvPr>
          <p:cNvSpPr/>
          <p:nvPr/>
        </p:nvSpPr>
        <p:spPr>
          <a:xfrm>
            <a:off x="471054" y="2017085"/>
            <a:ext cx="9966037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ahoma" panose="020B0604030504040204" pitchFamily="34" charset="0"/>
              </a:rPr>
              <a:t>Для того, чтобы сформировать слаженный и дружный коллектив необходимо прибегнуть к играм на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ahoma" panose="020B0604030504040204" pitchFamily="34" charset="0"/>
              </a:rPr>
              <a:t>командообразование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ahoma" panose="020B0604030504040204" pitchFamily="34" charset="0"/>
              </a:rPr>
              <a:t>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lt"/>
              </a:rPr>
              <a:t> Предлага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lt"/>
              </a:rPr>
              <a:t>ю вам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lt"/>
              </a:rPr>
              <a:t> просмотреть </a:t>
            </a:r>
            <a:r>
              <a:rPr lang="ru-RU" sz="3200" b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lt"/>
              </a:rPr>
              <a:t>видео «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lt"/>
              </a:rPr>
              <a:t>5 советов на тему»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+mn-lt"/>
            </a:endParaRPr>
          </a:p>
        </p:txBody>
      </p:sp>
      <p:pic>
        <p:nvPicPr>
          <p:cNvPr id="5125" name="Picture 14" descr="https://www.pngkey.com/png/full/260-2605139_geometric-frame-frames-3d-overlays-geometr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013" y="104775"/>
            <a:ext cx="231298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245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DD8D766-C192-4F5D-9F15-1AC3FAC51FD4}"/>
              </a:ext>
            </a:extLst>
          </p:cNvPr>
          <p:cNvSpPr/>
          <p:nvPr/>
        </p:nvSpPr>
        <p:spPr>
          <a:xfrm>
            <a:off x="471054" y="305851"/>
            <a:ext cx="9966037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ahoma" panose="020B0604030504040204" pitchFamily="34" charset="0"/>
              </a:rPr>
              <a:t>Рассмотрим структуру детского временного коллектив по В.А.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ahoma" panose="020B0604030504040204" pitchFamily="34" charset="0"/>
              </a:rPr>
              <a:t>Сластенину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ahoma" panose="020B0604030504040204" pitchFamily="34" charset="0"/>
              </a:rPr>
              <a:t>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8AE29AE-DD9D-4E02-96EC-6AC067E1DF20}"/>
              </a:ext>
            </a:extLst>
          </p:cNvPr>
          <p:cNvSpPr/>
          <p:nvPr/>
        </p:nvSpPr>
        <p:spPr>
          <a:xfrm>
            <a:off x="347663" y="1911350"/>
            <a:ext cx="9531350" cy="3354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Формальная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Детский коллектив, пишет он, первоначально имеет формальную (официальную) структуру, как правило задаваемую взрослыми, например: при наборе детей в школьный класс, в спортивную секцию, кружок, отряд в лагере и т.п.  Делится по возрастным признакам, физическим данным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Неформальная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Неофициальная структура возникает на основе межличностных отношений, развивающихся в коллективе, т.е. внутри формальной структуры образуются малые контактные группы на основе общих интересов, симпатий, привязанностей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125" name="Picture 14" descr="https://www.pngkey.com/png/full/260-2605139_geometric-frame-frames-3d-overlays-geomet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013" y="104775"/>
            <a:ext cx="231298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ttps://avatars.mds.yandex.net/get-pdb/1817937/d9ad25ef-4d23-4ec8-a574-ed7283382a01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4BD6007-C46F-4C05-92DC-3C98ECB3182C}"/>
              </a:ext>
            </a:extLst>
          </p:cNvPr>
          <p:cNvSpPr/>
          <p:nvPr/>
        </p:nvSpPr>
        <p:spPr>
          <a:xfrm>
            <a:off x="2281238" y="2986088"/>
            <a:ext cx="9209087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	Временный детский коллектив ограничен сроками своего существования: от 3 до 45 дней. Это может быть отряд в лагере, экспедиция, поход, исследовательская группа и т.п.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F5A752A-D97B-4C1E-BF79-37B352E304C1}"/>
              </a:ext>
            </a:extLst>
          </p:cNvPr>
          <p:cNvSpPr/>
          <p:nvPr/>
        </p:nvSpPr>
        <p:spPr>
          <a:xfrm>
            <a:off x="166688" y="4375150"/>
            <a:ext cx="1162843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	Особенность организации временного детского коллектива строится на цикличности его периодов. Составляя единую схему, они плавно перетекают, дополняя друг друга. Каждый из них в зависимости от содержания деятельности, имеет разные промежутки протекания во времени, но смысл и содержательное наполнение этого деления не меняется.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5482218-E37C-4643-857C-1C194E4A4F7C}"/>
              </a:ext>
            </a:extLst>
          </p:cNvPr>
          <p:cNvSpPr/>
          <p:nvPr/>
        </p:nvSpPr>
        <p:spPr>
          <a:xfrm>
            <a:off x="514350" y="981075"/>
            <a:ext cx="1116330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	Под детским коллективом мы, будем понимать сложную социально психологическую систему, характеризующуюся единством организации и психологической общности. Детский коллектив является средством достижения стоящих перед обществом воспитательных задач, а для ребёнка он выступает, прежде всего, своеобразной средой его обитания и освоения опыта, накопленного предшествующими поколениями.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EC98D3-23B8-4D68-B2C9-191D0E51EBE0}"/>
              </a:ext>
            </a:extLst>
          </p:cNvPr>
          <p:cNvSpPr txBox="1"/>
          <p:nvPr/>
        </p:nvSpPr>
        <p:spPr>
          <a:xfrm>
            <a:off x="1657927" y="176439"/>
            <a:ext cx="806334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lt"/>
              </a:rPr>
              <a:t>Особенности детского временного коллектива </a:t>
            </a:r>
          </a:p>
        </p:txBody>
      </p:sp>
      <p:pic>
        <p:nvPicPr>
          <p:cNvPr id="6151" name="Picture 14" descr="https://www.pngkey.com/png/full/260-2605139_geometric-frame-frames-3d-overlays-geomet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873375"/>
            <a:ext cx="1438275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4" descr="https://www.pngkey.com/png/full/260-2605139_geometric-frame-frames-3d-overlays-geometr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850" y="5413375"/>
            <a:ext cx="1350963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s://avatars.mds.yandex.net/get-pdb/1817937/d9ad25ef-4d23-4ec8-a574-ed7283382a01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DA1B3CD-808F-4626-B638-050DA764C217}"/>
              </a:ext>
            </a:extLst>
          </p:cNvPr>
          <p:cNvSpPr/>
          <p:nvPr/>
        </p:nvSpPr>
        <p:spPr>
          <a:xfrm>
            <a:off x="1092199" y="74237"/>
            <a:ext cx="9649691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ahoma" panose="020B0604030504040204" pitchFamily="34" charset="0"/>
              </a:rPr>
              <a:t>Принято выделять три периода в существовании временного детского коллектива: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4058D3-7963-49E9-9206-81A87A390A59}"/>
              </a:ext>
            </a:extLst>
          </p:cNvPr>
          <p:cNvSpPr/>
          <p:nvPr/>
        </p:nvSpPr>
        <p:spPr>
          <a:xfrm>
            <a:off x="295275" y="2263775"/>
            <a:ext cx="10998200" cy="3694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Организационный период.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Во время организационного периода, длящегося в зависимости от ситуации от нескольких часов до 3 – 4 дней, активно идёт процесс знакомства, устанавливаются межличностные взаимоотношения, определяются основные педагогические требования, задаётся темп и ритм жизни коллектива.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Основной период.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В основном периоде происходит реализация задуманной программы деятельности, активно осуществляется процесс общения, реализуются творческие идеи.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/>
            </a:r>
            <a:b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</a:b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Заключительный период.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Во время заключительного периода подводятся результаты работы и итоги развития коллектива, выявляются приобретённые умения, определяются особенности межличностных отношений, изучаются возможности дальнейшей перспективы существования коллектива.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251237-8D22-4467-A093-1FFF76FDA656}"/>
              </a:ext>
            </a:extLst>
          </p:cNvPr>
          <p:cNvSpPr/>
          <p:nvPr/>
        </p:nvSpPr>
        <p:spPr>
          <a:xfrm>
            <a:off x="163513" y="1111250"/>
            <a:ext cx="115062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Кратковременность существования объединения ускоряет все процессы развития коллектива и индивидов, позволяет богатству ролей и статусов проявиться во всем многообразии и тем самым способствовать саморазвитию личности; дети в итоге могут увидеть результаты своего личного труда и всего коллектива.</a:t>
            </a:r>
          </a:p>
        </p:txBody>
      </p:sp>
      <p:pic>
        <p:nvPicPr>
          <p:cNvPr id="7174" name="Picture 14" descr="https://www.pngkey.com/png/full/260-2605139_geometric-frame-frames-3d-overlays-geomet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0"/>
            <a:ext cx="1220787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s://avatars.mds.yandex.net/get-pdb/1817937/d9ad25ef-4d23-4ec8-a574-ed7283382a01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26D366F-1CB4-45BB-AA4F-58BA0A138AF0}"/>
              </a:ext>
            </a:extLst>
          </p:cNvPr>
          <p:cNvSpPr/>
          <p:nvPr/>
        </p:nvSpPr>
        <p:spPr>
          <a:xfrm>
            <a:off x="594591" y="187129"/>
            <a:ext cx="11957627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ahoma" panose="020B0604030504040204" pitchFamily="34" charset="0"/>
              </a:rPr>
              <a:t>Стадии-ступени формирования детского временного коллектива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19B13E-9AEA-4C30-9B00-6CFEE42ED90A}"/>
              </a:ext>
            </a:extLst>
          </p:cNvPr>
          <p:cNvSpPr/>
          <p:nvPr/>
        </p:nvSpPr>
        <p:spPr>
          <a:xfrm>
            <a:off x="2559050" y="1096963"/>
            <a:ext cx="8651875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«Песчаная россыпь»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 Каждый как песчинка: и вроде все вместе, и в то же время каждый отдельно. Нет того, чтобы что-то «сцепляло», соединяло людей. Здесь люди или ещё мало знают друг друга Нет общих интересов, общих дел. Отсутствие твёрдого, авторитетного центра приводит к рыхлости, «рассыпчатости» группы.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520CC7-6DA8-4051-9B75-0D61925929C5}"/>
              </a:ext>
            </a:extLst>
          </p:cNvPr>
          <p:cNvSpPr/>
          <p:nvPr/>
        </p:nvSpPr>
        <p:spPr>
          <a:xfrm>
            <a:off x="2559050" y="2662238"/>
            <a:ext cx="8997950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«Мягкая глина»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 В группе, находящейся на этой ступени, заметны первые усилия по сплочению коллектива. Скрепляющим звеном здесь ещё являются формальная дисциплина и требования старших. Отношения разные – доброжелательные, конфликтные. Ребята по своей инициативе редко приходят на помощь друг другу. Существуют замкнутые приятельские группировки, которые мало общаются друг с другом, нередко ссорятся.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5D2DF3E-513E-452D-97AF-D71970C17785}"/>
              </a:ext>
            </a:extLst>
          </p:cNvPr>
          <p:cNvSpPr/>
          <p:nvPr/>
        </p:nvSpPr>
        <p:spPr>
          <a:xfrm>
            <a:off x="2559050" y="4757738"/>
            <a:ext cx="8651875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«Мерцающий маяк»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 Формирующийся коллектив озабочен, чтобы каждый шёл верным путём. В такой группе преобладает желание трудиться сообща, помогать друг другу, бывать вместе. Но дружба, товарищеская взаимопомощь требуют постоянного горения, а не одиночных, пусть даже частых вспышек. В группе есть на кого опереться. Авторитеты «смотрители» маяка, те, кто не даёт погаснуть огню, -- организаторы, актив.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199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3" t="8704" b="20341"/>
          <a:stretch>
            <a:fillRect/>
          </a:stretch>
        </p:blipFill>
        <p:spPr bwMode="auto">
          <a:xfrm>
            <a:off x="341313" y="1270000"/>
            <a:ext cx="2057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Рисунок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2859088"/>
            <a:ext cx="2174875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Рисунок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4905375"/>
            <a:ext cx="222091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s://avatars.mds.yandex.net/get-pdb/1817937/d9ad25ef-4d23-4ec8-a574-ed7283382a01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8992BE8-6BC5-4A92-BF53-31711A2DD295}"/>
              </a:ext>
            </a:extLst>
          </p:cNvPr>
          <p:cNvSpPr/>
          <p:nvPr/>
        </p:nvSpPr>
        <p:spPr>
          <a:xfrm>
            <a:off x="2844800" y="1430338"/>
            <a:ext cx="7818438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«Алый парус»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 Алый парус – символ устремлённости вперёд, неуспокоенности, дружеской верности, преданности своему долгу. Здесь действуют по принципу «один – за всех, все – за одного». Командный состав парусника – знающие и надёжные организаторы, авторитетные товарищи. У большинства членов «экипажа» проявляется чувство гордости за свой коллектив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75BFC1-DC5A-4AB4-B347-D35D01782A0D}"/>
              </a:ext>
            </a:extLst>
          </p:cNvPr>
          <p:cNvSpPr/>
          <p:nvPr/>
        </p:nvSpPr>
        <p:spPr>
          <a:xfrm>
            <a:off x="2844800" y="3965575"/>
            <a:ext cx="7912100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«Горящий факел»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 Горящий факел – это живое пламя, горючим материалом которого являются тесная дружба, единая воля, отличное взаимопонимание, деловое сотрудничество, ответственность каждого не только за себя, но и за весь коллектив. Да, здесь хорошо проявляются все качества коллектива, которые мы видели на ступени «Алый парус». Но это ещё не всё.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Настоящий коллектив тот, где бескорыстно приходят на помощь, делают всё, чтобы принести людям пользу, освещая, подобно легендарному Данко, жаром своего сердца дорогу другим.</a:t>
            </a:r>
          </a:p>
        </p:txBody>
      </p:sp>
      <p:pic>
        <p:nvPicPr>
          <p:cNvPr id="9221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0"/>
            <a:ext cx="1215707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428750"/>
            <a:ext cx="2101850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Рисунок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4032250"/>
            <a:ext cx="229235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временный детский коллектив" id="{17E0A1DD-6F3E-4CB6-A122-FD5180EE6D67}" vid="{C79DEC5F-2FB3-463E-88E2-C8A7F8360D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 год обучения ЮКЛР временный детский коллектив</Template>
  <TotalTime>31</TotalTime>
  <Words>438</Words>
  <Application>Microsoft Office PowerPoint</Application>
  <PresentationFormat>Широкоэкранный</PresentationFormat>
  <Paragraphs>47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UKLR</dc:creator>
  <cp:lastModifiedBy>UKLR</cp:lastModifiedBy>
  <cp:revision>1</cp:revision>
  <dcterms:created xsi:type="dcterms:W3CDTF">2020-04-07T07:58:11Z</dcterms:created>
  <dcterms:modified xsi:type="dcterms:W3CDTF">2020-04-07T08:30:09Z</dcterms:modified>
</cp:coreProperties>
</file>