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1" r:id="rId3"/>
    <p:sldId id="264" r:id="rId4"/>
    <p:sldId id="263" r:id="rId5"/>
    <p:sldId id="262" r:id="rId6"/>
    <p:sldId id="261" r:id="rId7"/>
    <p:sldId id="260" r:id="rId8"/>
    <p:sldId id="259" r:id="rId9"/>
    <p:sldId id="258" r:id="rId10"/>
    <p:sldId id="266" r:id="rId11"/>
    <p:sldId id="267" r:id="rId12"/>
    <p:sldId id="268" r:id="rId13"/>
    <p:sldId id="269" r:id="rId14"/>
    <p:sldId id="270"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A1B08-FB36-494B-B969-CD9086FEF4C5}" type="datetimeFigureOut">
              <a:rPr lang="ru-RU" smtClean="0"/>
              <a:pPr/>
              <a:t>25.03.2015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CF31-7D2A-4821-8CC0-FFAFE61E5C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F6CF31-7D2A-4821-8CC0-FFAFE61E5C13}"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25.03.2015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571480"/>
            <a:ext cx="8786842" cy="470898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6000" b="1" cap="none" spc="0" dirty="0" smtClean="0">
                <a:ln w="11430"/>
                <a:solidFill>
                  <a:srgbClr val="FF6600"/>
                </a:solidFill>
                <a:effectLst>
                  <a:outerShdw blurRad="80000" dist="40000" dir="5040000" algn="tl">
                    <a:srgbClr val="000000">
                      <a:alpha val="30000"/>
                    </a:srgbClr>
                  </a:outerShdw>
                </a:effectLst>
              </a:rPr>
              <a:t>Формирование</a:t>
            </a:r>
          </a:p>
          <a:p>
            <a:pPr algn="ctr"/>
            <a:r>
              <a:rPr lang="ru-RU" sz="6000" b="1" dirty="0" smtClean="0">
                <a:ln w="11430"/>
                <a:solidFill>
                  <a:srgbClr val="FF6600"/>
                </a:solidFill>
                <a:effectLst>
                  <a:outerShdw blurRad="80000" dist="40000" dir="5040000" algn="tl">
                    <a:srgbClr val="000000">
                      <a:alpha val="30000"/>
                    </a:srgbClr>
                  </a:outerShdw>
                </a:effectLst>
              </a:rPr>
              <a:t>толерантного сознания</a:t>
            </a:r>
          </a:p>
          <a:p>
            <a:pPr algn="ctr"/>
            <a:r>
              <a:rPr lang="ru-RU" sz="6000" b="1" cap="none" spc="0" dirty="0" smtClean="0">
                <a:ln w="11430"/>
                <a:solidFill>
                  <a:srgbClr val="FF6600"/>
                </a:solidFill>
                <a:effectLst>
                  <a:outerShdw blurRad="80000" dist="40000" dir="5040000" algn="tl">
                    <a:srgbClr val="000000">
                      <a:alpha val="30000"/>
                    </a:srgbClr>
                  </a:outerShdw>
                </a:effectLst>
              </a:rPr>
              <a:t>школьников </a:t>
            </a:r>
          </a:p>
          <a:p>
            <a:pPr algn="ctr"/>
            <a:r>
              <a:rPr lang="ru-RU" sz="6000" b="1" cap="none" spc="0" dirty="0" smtClean="0">
                <a:ln w="11430"/>
                <a:solidFill>
                  <a:srgbClr val="FF6600"/>
                </a:solidFill>
                <a:effectLst>
                  <a:outerShdw blurRad="80000" dist="40000" dir="5040000" algn="tl">
                    <a:srgbClr val="000000">
                      <a:alpha val="30000"/>
                    </a:srgbClr>
                  </a:outerShdw>
                </a:effectLst>
              </a:rPr>
              <a:t>в процессе обучения истории</a:t>
            </a:r>
            <a:endParaRPr lang="ru-RU" sz="6000" b="1" cap="none" spc="0" dirty="0">
              <a:ln w="11430"/>
              <a:solidFill>
                <a:srgbClr val="FF6600"/>
              </a:solidFill>
              <a:effectLst>
                <a:outerShdw blurRad="80000" dist="40000" dir="5040000" algn="tl">
                  <a:srgbClr val="000000">
                    <a:alpha val="30000"/>
                  </a:srgbClr>
                </a:outerShdw>
              </a:effectLst>
            </a:endParaRPr>
          </a:p>
        </p:txBody>
      </p:sp>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Ломоносов. . Становление. . В назидание ленивым потомкам.. . Обсуждение на LiveInternet - Российский Сервис Онлайн-Дневников"/>
          <p:cNvPicPr>
            <a:picLocks noChangeAspect="1" noChangeArrowheads="1"/>
          </p:cNvPicPr>
          <p:nvPr/>
        </p:nvPicPr>
        <p:blipFill>
          <a:blip r:embed="rId2"/>
          <a:srcRect/>
          <a:stretch>
            <a:fillRect/>
          </a:stretch>
        </p:blipFill>
        <p:spPr bwMode="auto">
          <a:xfrm>
            <a:off x="1142976" y="142852"/>
            <a:ext cx="3763151" cy="2389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428728" y="2643182"/>
            <a:ext cx="3143272" cy="646331"/>
          </a:xfrm>
          <a:prstGeom prst="rect">
            <a:avLst/>
          </a:prstGeom>
          <a:noFill/>
        </p:spPr>
        <p:txBody>
          <a:bodyPr wrap="square" rtlCol="0">
            <a:spAutoFit/>
          </a:bodyPr>
          <a:lstStyle/>
          <a:p>
            <a:r>
              <a:rPr lang="ru-RU" i="1" dirty="0" smtClean="0"/>
              <a:t>Госпиталь, основанный Петром </a:t>
            </a:r>
            <a:r>
              <a:rPr lang="en-US" i="1" dirty="0" smtClean="0"/>
              <a:t>I</a:t>
            </a:r>
            <a:r>
              <a:rPr lang="ru-RU" i="1" dirty="0" smtClean="0"/>
              <a:t> в 1706 г в Москве</a:t>
            </a:r>
            <a:endParaRPr lang="ru-RU" i="1" dirty="0"/>
          </a:p>
        </p:txBody>
      </p:sp>
      <p:pic>
        <p:nvPicPr>
          <p:cNvPr id="22534" name="Picture 6" descr="сиротский дом в Петербурге"/>
          <p:cNvPicPr>
            <a:picLocks noChangeAspect="1" noChangeArrowheads="1"/>
          </p:cNvPicPr>
          <p:nvPr/>
        </p:nvPicPr>
        <p:blipFill>
          <a:blip r:embed="rId3"/>
          <a:srcRect/>
          <a:stretch>
            <a:fillRect/>
          </a:stretch>
        </p:blipFill>
        <p:spPr bwMode="auto">
          <a:xfrm>
            <a:off x="1142976" y="3429000"/>
            <a:ext cx="3857652" cy="2430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6" name="Picture 8" descr="Мрачная история &quot;благотворительности&quot; - загадки - Каталог ст…"/>
          <p:cNvPicPr>
            <a:picLocks noChangeAspect="1" noChangeArrowheads="1"/>
          </p:cNvPicPr>
          <p:nvPr/>
        </p:nvPicPr>
        <p:blipFill>
          <a:blip r:embed="rId4"/>
          <a:srcRect/>
          <a:stretch>
            <a:fillRect/>
          </a:stretch>
        </p:blipFill>
        <p:spPr bwMode="auto">
          <a:xfrm>
            <a:off x="5048074" y="142852"/>
            <a:ext cx="4095926" cy="2409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286380" y="2643182"/>
            <a:ext cx="3716082" cy="646331"/>
          </a:xfrm>
          <a:prstGeom prst="rect">
            <a:avLst/>
          </a:prstGeom>
          <a:noFill/>
        </p:spPr>
        <p:txBody>
          <a:bodyPr wrap="none" rtlCol="0">
            <a:spAutoFit/>
          </a:bodyPr>
          <a:lstStyle/>
          <a:p>
            <a:r>
              <a:rPr lang="ru-RU" i="1" dirty="0" smtClean="0"/>
              <a:t>Воспитательный дом, основанный</a:t>
            </a:r>
          </a:p>
          <a:p>
            <a:r>
              <a:rPr lang="ru-RU" i="1" dirty="0" smtClean="0"/>
              <a:t>Екатериной </a:t>
            </a:r>
            <a:r>
              <a:rPr lang="en-US" i="1" dirty="0" smtClean="0"/>
              <a:t>II </a:t>
            </a:r>
            <a:r>
              <a:rPr lang="ru-RU" i="1" dirty="0" smtClean="0"/>
              <a:t>в 1763 г в Москве</a:t>
            </a:r>
            <a:endParaRPr lang="ru-RU" i="1" dirty="0"/>
          </a:p>
        </p:txBody>
      </p:sp>
      <p:sp>
        <p:nvSpPr>
          <p:cNvPr id="8" name="TextBox 7"/>
          <p:cNvSpPr txBox="1"/>
          <p:nvPr/>
        </p:nvSpPr>
        <p:spPr>
          <a:xfrm>
            <a:off x="642910" y="6000768"/>
            <a:ext cx="4462504" cy="646331"/>
          </a:xfrm>
          <a:prstGeom prst="rect">
            <a:avLst/>
          </a:prstGeom>
          <a:noFill/>
        </p:spPr>
        <p:txBody>
          <a:bodyPr wrap="none" rtlCol="0">
            <a:spAutoFit/>
          </a:bodyPr>
          <a:lstStyle/>
          <a:p>
            <a:r>
              <a:rPr lang="ru-RU" i="1" dirty="0" smtClean="0"/>
              <a:t>Воспитательный дом, основанный</a:t>
            </a:r>
          </a:p>
          <a:p>
            <a:r>
              <a:rPr lang="ru-RU" i="1" dirty="0" smtClean="0"/>
              <a:t>Екатериной </a:t>
            </a:r>
            <a:r>
              <a:rPr lang="en-US" i="1" dirty="0" smtClean="0"/>
              <a:t>II</a:t>
            </a:r>
            <a:r>
              <a:rPr lang="ru-RU" i="1" dirty="0" smtClean="0"/>
              <a:t> в 1770 г в Санкт-Петербурге </a:t>
            </a:r>
            <a:endParaRPr lang="ru-RU" i="1" dirty="0"/>
          </a:p>
        </p:txBody>
      </p:sp>
      <p:pic>
        <p:nvPicPr>
          <p:cNvPr id="22538" name="Picture 10" descr="3 - Императорское человеколюбивое общество"/>
          <p:cNvPicPr>
            <a:picLocks noChangeAspect="1" noChangeArrowheads="1"/>
          </p:cNvPicPr>
          <p:nvPr/>
        </p:nvPicPr>
        <p:blipFill>
          <a:blip r:embed="rId5"/>
          <a:srcRect/>
          <a:stretch>
            <a:fillRect/>
          </a:stretch>
        </p:blipFill>
        <p:spPr bwMode="auto">
          <a:xfrm>
            <a:off x="5429256" y="3357562"/>
            <a:ext cx="3429023" cy="2509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072066" y="6000768"/>
            <a:ext cx="4241097" cy="646331"/>
          </a:xfrm>
          <a:prstGeom prst="rect">
            <a:avLst/>
          </a:prstGeom>
          <a:noFill/>
        </p:spPr>
        <p:txBody>
          <a:bodyPr wrap="none" rtlCol="0">
            <a:spAutoFit/>
          </a:bodyPr>
          <a:lstStyle/>
          <a:p>
            <a:r>
              <a:rPr lang="ru-RU" i="1" smtClean="0"/>
              <a:t>Дом призрения малолетних бедных,</a:t>
            </a:r>
          </a:p>
          <a:p>
            <a:r>
              <a:rPr lang="ru-RU" i="1" smtClean="0"/>
              <a:t>ИЧО, основанное Александром </a:t>
            </a:r>
            <a:r>
              <a:rPr lang="en-US" i="1" smtClean="0"/>
              <a:t>I</a:t>
            </a:r>
            <a:r>
              <a:rPr lang="ru-RU" i="1" smtClean="0"/>
              <a:t> в 1812 г</a:t>
            </a:r>
            <a:endParaRPr lang="ru-RU" i="1" dirty="0"/>
          </a:p>
        </p:txBody>
      </p:sp>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Воспитательный дом / Сиротский институт императора Николая I - Разное Ретро открытки - ЭтоРетро.ru - старые фото городов"/>
          <p:cNvPicPr>
            <a:picLocks noChangeAspect="1" noChangeArrowheads="1"/>
          </p:cNvPicPr>
          <p:nvPr/>
        </p:nvPicPr>
        <p:blipFill>
          <a:blip r:embed="rId2"/>
          <a:srcRect/>
          <a:stretch>
            <a:fillRect/>
          </a:stretch>
        </p:blipFill>
        <p:spPr bwMode="auto">
          <a:xfrm>
            <a:off x="1034249" y="142852"/>
            <a:ext cx="3914175"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Picture 5" descr="Воспитательный дом / Сиротский институт императора Николая I - Разное Ретро открытки - ЭтоРетро.ru - старые фото городов"/>
          <p:cNvPicPr>
            <a:picLocks noChangeAspect="1" noChangeArrowheads="1"/>
          </p:cNvPicPr>
          <p:nvPr/>
        </p:nvPicPr>
        <p:blipFill>
          <a:blip r:embed="rId3"/>
          <a:srcRect/>
          <a:stretch>
            <a:fillRect/>
          </a:stretch>
        </p:blipFill>
        <p:spPr bwMode="auto">
          <a:xfrm>
            <a:off x="5143504" y="142852"/>
            <a:ext cx="3857652" cy="2520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71538" y="2857496"/>
            <a:ext cx="8072462" cy="369332"/>
          </a:xfrm>
          <a:prstGeom prst="rect">
            <a:avLst/>
          </a:prstGeom>
          <a:noFill/>
        </p:spPr>
        <p:txBody>
          <a:bodyPr wrap="square" rtlCol="0">
            <a:spAutoFit/>
          </a:bodyPr>
          <a:lstStyle/>
          <a:p>
            <a:r>
              <a:rPr lang="ru-RU" i="1" dirty="0" smtClean="0">
                <a:latin typeface="+mj-lt"/>
              </a:rPr>
              <a:t>Санкт-Петербургский Сиротский Институт  Императора Николая </a:t>
            </a:r>
            <a:r>
              <a:rPr lang="en-US" i="1" dirty="0" smtClean="0">
                <a:latin typeface="+mj-lt"/>
              </a:rPr>
              <a:t>I (1837 </a:t>
            </a:r>
            <a:r>
              <a:rPr lang="ru-RU" i="1" dirty="0" smtClean="0">
                <a:latin typeface="+mj-lt"/>
              </a:rPr>
              <a:t>г)</a:t>
            </a:r>
            <a:endParaRPr lang="ru-RU" i="1" dirty="0">
              <a:latin typeface="+mj-lt"/>
            </a:endParaRPr>
          </a:p>
        </p:txBody>
      </p:sp>
      <p:pic>
        <p:nvPicPr>
          <p:cNvPr id="21517" name="Picture 13" descr="http://www.encspb.ru/image/2827977534/2"/>
          <p:cNvPicPr>
            <a:picLocks noChangeAspect="1" noChangeArrowheads="1"/>
          </p:cNvPicPr>
          <p:nvPr/>
        </p:nvPicPr>
        <p:blipFill>
          <a:blip r:embed="rId4"/>
          <a:srcRect/>
          <a:stretch>
            <a:fillRect/>
          </a:stretch>
        </p:blipFill>
        <p:spPr bwMode="auto">
          <a:xfrm>
            <a:off x="3071802" y="3357562"/>
            <a:ext cx="3714776" cy="2734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3357554" y="6286520"/>
            <a:ext cx="3143272" cy="369332"/>
          </a:xfrm>
          <a:prstGeom prst="rect">
            <a:avLst/>
          </a:prstGeom>
          <a:noFill/>
        </p:spPr>
        <p:txBody>
          <a:bodyPr wrap="square" rtlCol="0">
            <a:spAutoFit/>
          </a:bodyPr>
          <a:lstStyle/>
          <a:p>
            <a:r>
              <a:rPr lang="ru-RU" i="1" dirty="0" smtClean="0"/>
              <a:t>Бесплатная столовая, 1915 г</a:t>
            </a:r>
            <a:endParaRPr lang="ru-RU" i="1" dirty="0"/>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42852"/>
            <a:ext cx="7072362" cy="1200329"/>
          </a:xfrm>
          <a:prstGeom prst="rect">
            <a:avLst/>
          </a:prstGeom>
          <a:noFill/>
        </p:spPr>
        <p:txBody>
          <a:bodyPr wrap="square" rtlCol="0">
            <a:spAutoFit/>
          </a:bodyPr>
          <a:lstStyle/>
          <a:p>
            <a:r>
              <a:rPr lang="ru-RU" sz="2400" dirty="0" smtClean="0"/>
              <a:t>Выступления против национальной, религиозной вражды, проявление гуманизма – пример подлинного толерантного сознания.</a:t>
            </a:r>
            <a:endParaRPr lang="ru-RU" sz="2400" dirty="0"/>
          </a:p>
        </p:txBody>
      </p:sp>
      <p:pic>
        <p:nvPicPr>
          <p:cNvPr id="20482" name="Picture 2" descr="D:\закачка\505.jpg"/>
          <p:cNvPicPr>
            <a:picLocks noChangeAspect="1" noChangeArrowheads="1"/>
          </p:cNvPicPr>
          <p:nvPr/>
        </p:nvPicPr>
        <p:blipFill>
          <a:blip r:embed="rId2"/>
          <a:srcRect/>
          <a:stretch>
            <a:fillRect/>
          </a:stretch>
        </p:blipFill>
        <p:spPr bwMode="auto">
          <a:xfrm>
            <a:off x="1571604" y="1357298"/>
            <a:ext cx="1647360" cy="2241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D:\закачка\2060o - копия.jpg"/>
          <p:cNvPicPr>
            <a:picLocks noChangeAspect="1" noChangeArrowheads="1"/>
          </p:cNvPicPr>
          <p:nvPr/>
        </p:nvPicPr>
        <p:blipFill>
          <a:blip r:embed="rId3"/>
          <a:srcRect/>
          <a:stretch>
            <a:fillRect/>
          </a:stretch>
        </p:blipFill>
        <p:spPr bwMode="auto">
          <a:xfrm>
            <a:off x="1571604" y="4071942"/>
            <a:ext cx="1782287" cy="2606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5" name="Picture 5" descr="D:\закачка\m_22937.jpg"/>
          <p:cNvPicPr>
            <a:picLocks noChangeAspect="1" noChangeArrowheads="1"/>
          </p:cNvPicPr>
          <p:nvPr/>
        </p:nvPicPr>
        <p:blipFill>
          <a:blip r:embed="rId4"/>
          <a:srcRect/>
          <a:stretch>
            <a:fillRect/>
          </a:stretch>
        </p:blipFill>
        <p:spPr bwMode="auto">
          <a:xfrm>
            <a:off x="3714744" y="1357298"/>
            <a:ext cx="1921682" cy="2135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8" name="Picture 8" descr="D:\закачка\hohmodrom_Koni.jpg"/>
          <p:cNvPicPr>
            <a:picLocks noChangeAspect="1" noChangeArrowheads="1"/>
          </p:cNvPicPr>
          <p:nvPr/>
        </p:nvPicPr>
        <p:blipFill>
          <a:blip r:embed="rId5"/>
          <a:srcRect/>
          <a:stretch>
            <a:fillRect/>
          </a:stretch>
        </p:blipFill>
        <p:spPr bwMode="auto">
          <a:xfrm>
            <a:off x="6143636" y="1357298"/>
            <a:ext cx="1939894" cy="214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643042" y="3643314"/>
            <a:ext cx="1484317" cy="369332"/>
          </a:xfrm>
          <a:prstGeom prst="rect">
            <a:avLst/>
          </a:prstGeom>
          <a:noFill/>
        </p:spPr>
        <p:txBody>
          <a:bodyPr wrap="none" rtlCol="0">
            <a:spAutoFit/>
          </a:bodyPr>
          <a:lstStyle/>
          <a:p>
            <a:r>
              <a:rPr lang="ru-RU" i="1" dirty="0" smtClean="0"/>
              <a:t>Л.Н. Толстой</a:t>
            </a:r>
            <a:endParaRPr lang="ru-RU" i="1" dirty="0"/>
          </a:p>
        </p:txBody>
      </p:sp>
      <p:sp>
        <p:nvSpPr>
          <p:cNvPr id="11" name="TextBox 10"/>
          <p:cNvSpPr txBox="1"/>
          <p:nvPr/>
        </p:nvSpPr>
        <p:spPr>
          <a:xfrm>
            <a:off x="3857620" y="3643314"/>
            <a:ext cx="1675330" cy="369332"/>
          </a:xfrm>
          <a:prstGeom prst="rect">
            <a:avLst/>
          </a:prstGeom>
          <a:noFill/>
        </p:spPr>
        <p:txBody>
          <a:bodyPr wrap="none" rtlCol="0">
            <a:spAutoFit/>
          </a:bodyPr>
          <a:lstStyle/>
          <a:p>
            <a:r>
              <a:rPr lang="ru-RU" i="1" dirty="0" smtClean="0"/>
              <a:t>В.Г. Короленко</a:t>
            </a:r>
            <a:endParaRPr lang="ru-RU" i="1" dirty="0"/>
          </a:p>
        </p:txBody>
      </p:sp>
      <p:sp>
        <p:nvSpPr>
          <p:cNvPr id="12" name="TextBox 11"/>
          <p:cNvSpPr txBox="1"/>
          <p:nvPr/>
        </p:nvSpPr>
        <p:spPr>
          <a:xfrm>
            <a:off x="6500826" y="3643314"/>
            <a:ext cx="1171475" cy="369332"/>
          </a:xfrm>
          <a:prstGeom prst="rect">
            <a:avLst/>
          </a:prstGeom>
          <a:noFill/>
        </p:spPr>
        <p:txBody>
          <a:bodyPr wrap="none" rtlCol="0">
            <a:spAutoFit/>
          </a:bodyPr>
          <a:lstStyle/>
          <a:p>
            <a:r>
              <a:rPr lang="ru-RU" i="1" dirty="0" smtClean="0"/>
              <a:t>А.Ф. Кони</a:t>
            </a:r>
            <a:endParaRPr lang="ru-RU" i="1" dirty="0"/>
          </a:p>
        </p:txBody>
      </p:sp>
      <p:pic>
        <p:nvPicPr>
          <p:cNvPr id="20490" name="Picture 10" descr="D:\закачка\7_gromkix_sudebnix_processov-627x300.jpg"/>
          <p:cNvPicPr>
            <a:picLocks noChangeAspect="1" noChangeArrowheads="1"/>
          </p:cNvPicPr>
          <p:nvPr/>
        </p:nvPicPr>
        <p:blipFill>
          <a:blip r:embed="rId6"/>
          <a:srcRect/>
          <a:stretch>
            <a:fillRect/>
          </a:stretch>
        </p:blipFill>
        <p:spPr bwMode="auto">
          <a:xfrm>
            <a:off x="3714744" y="4071942"/>
            <a:ext cx="4857784" cy="2324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929190" y="6488668"/>
            <a:ext cx="2159053" cy="369332"/>
          </a:xfrm>
          <a:prstGeom prst="rect">
            <a:avLst/>
          </a:prstGeom>
          <a:noFill/>
        </p:spPr>
        <p:txBody>
          <a:bodyPr wrap="none" rtlCol="0">
            <a:spAutoFit/>
          </a:bodyPr>
          <a:lstStyle/>
          <a:p>
            <a:r>
              <a:rPr lang="ru-RU" i="1" dirty="0" smtClean="0"/>
              <a:t>«Мултанское дело»</a:t>
            </a:r>
            <a:endParaRPr lang="ru-RU" i="1" dirty="0"/>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357166"/>
            <a:ext cx="7286676" cy="5416868"/>
          </a:xfrm>
          <a:prstGeom prst="rect">
            <a:avLst/>
          </a:prstGeom>
        </p:spPr>
        <p:txBody>
          <a:bodyPr wrap="square">
            <a:spAutoFit/>
          </a:bodyPr>
          <a:lstStyle/>
          <a:p>
            <a:r>
              <a:rPr lang="ru-RU" sz="2000" dirty="0" smtClean="0"/>
              <a:t>Одна из особенностей методики формирования толерантного сознания состоит в показе нарушения толерантности, объяснении того, почему интолерантность охватывает целые государства. </a:t>
            </a:r>
          </a:p>
          <a:p>
            <a:r>
              <a:rPr lang="ru-RU" sz="2000" dirty="0" smtClean="0"/>
              <a:t>Это история войн, колониальных разделов, террор, репрессии - все это глобальное нарушение толерантности. </a:t>
            </a:r>
          </a:p>
          <a:p>
            <a:r>
              <a:rPr lang="ru-RU" sz="2000" dirty="0" smtClean="0"/>
              <a:t>Наша задача - </a:t>
            </a:r>
            <a:r>
              <a:rPr lang="ru-RU" sz="2400" dirty="0" smtClean="0"/>
              <a:t>показать в этих условиях проявление высокой терпимости, взаимопонимание, уважение к народам и человеку, патриотизм. </a:t>
            </a:r>
          </a:p>
          <a:p>
            <a:r>
              <a:rPr lang="ru-RU" sz="2400" dirty="0" smtClean="0"/>
              <a:t> </a:t>
            </a:r>
          </a:p>
          <a:p>
            <a:r>
              <a:rPr lang="ru-RU" sz="2800" b="1" i="1" dirty="0" smtClean="0">
                <a:solidFill>
                  <a:srgbClr val="FF6600"/>
                </a:solidFill>
              </a:rPr>
              <a:t>"Настоящий патриот не способен ненавидеть и презирать другие народы, потому что он видит их духовную силу и их духовные достижения". </a:t>
            </a:r>
            <a:r>
              <a:rPr lang="ru-RU" i="1" dirty="0" smtClean="0">
                <a:solidFill>
                  <a:srgbClr val="FF6600"/>
                </a:solidFill>
              </a:rPr>
              <a:t>И.А. Ильин</a:t>
            </a:r>
            <a:r>
              <a:rPr lang="ru-RU" dirty="0" smtClean="0"/>
              <a:t/>
            </a:r>
            <a:br>
              <a:rPr lang="ru-RU" dirty="0" smtClean="0"/>
            </a:br>
            <a:endParaRPr lang="ru-RU" dirty="0"/>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4414" y="2786058"/>
            <a:ext cx="58578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643174" y="285728"/>
            <a:ext cx="3979999"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4800" b="1" cap="none" spc="0" dirty="0" smtClean="0">
                <a:ln w="50800"/>
                <a:solidFill>
                  <a:srgbClr val="FF6600"/>
                </a:solidFill>
                <a:effectLst/>
              </a:rPr>
              <a:t>Темы занятий</a:t>
            </a:r>
            <a:endParaRPr lang="ru-RU" sz="4800" b="1" cap="none" spc="0" dirty="0">
              <a:ln w="50800"/>
              <a:solidFill>
                <a:srgbClr val="FF6600"/>
              </a:solidFill>
              <a:effectLst/>
            </a:endParaRPr>
          </a:p>
        </p:txBody>
      </p:sp>
      <p:sp>
        <p:nvSpPr>
          <p:cNvPr id="6" name="TextBox 5"/>
          <p:cNvSpPr txBox="1"/>
          <p:nvPr/>
        </p:nvSpPr>
        <p:spPr>
          <a:xfrm>
            <a:off x="928662" y="1000108"/>
            <a:ext cx="7921143" cy="6247864"/>
          </a:xfrm>
          <a:prstGeom prst="rect">
            <a:avLst/>
          </a:prstGeom>
          <a:noFill/>
        </p:spPr>
        <p:txBody>
          <a:bodyPr wrap="square" rtlCol="0">
            <a:spAutoFit/>
          </a:bodyPr>
          <a:lstStyle/>
          <a:p>
            <a:pPr>
              <a:lnSpc>
                <a:spcPct val="150000"/>
              </a:lnSpc>
            </a:pPr>
            <a:r>
              <a:rPr lang="ru-RU" sz="3200" i="1" dirty="0" smtClean="0"/>
              <a:t>«Благотворительность в моем городе»</a:t>
            </a:r>
          </a:p>
          <a:p>
            <a:pPr>
              <a:lnSpc>
                <a:spcPct val="150000"/>
              </a:lnSpc>
            </a:pPr>
            <a:r>
              <a:rPr lang="ru-RU" sz="3200" i="1" dirty="0" smtClean="0"/>
              <a:t>«Кто они – благотворители и меценаты?»</a:t>
            </a:r>
          </a:p>
          <a:p>
            <a:pPr>
              <a:lnSpc>
                <a:spcPct val="150000"/>
              </a:lnSpc>
            </a:pPr>
            <a:r>
              <a:rPr lang="ru-RU" sz="3200" i="1" dirty="0" smtClean="0"/>
              <a:t>«Гармония в многообразии»</a:t>
            </a:r>
          </a:p>
          <a:p>
            <a:pPr>
              <a:lnSpc>
                <a:spcPct val="150000"/>
              </a:lnSpc>
            </a:pPr>
            <a:r>
              <a:rPr lang="ru-RU" sz="3200" i="1" dirty="0" smtClean="0"/>
              <a:t>«Мы все такие разные»</a:t>
            </a:r>
          </a:p>
          <a:p>
            <a:pPr lvl="0">
              <a:lnSpc>
                <a:spcPct val="150000"/>
              </a:lnSpc>
            </a:pPr>
            <a:r>
              <a:rPr lang="ru-RU" sz="3200" i="1" dirty="0" smtClean="0"/>
              <a:t>«Диалог культур»</a:t>
            </a:r>
          </a:p>
          <a:p>
            <a:pPr>
              <a:lnSpc>
                <a:spcPct val="150000"/>
              </a:lnSpc>
            </a:pPr>
            <a:r>
              <a:rPr lang="ru-RU" sz="3200" i="1" dirty="0" smtClean="0"/>
              <a:t>«Трагичный </a:t>
            </a:r>
            <a:r>
              <a:rPr lang="en-US" sz="3200" i="1" dirty="0" smtClean="0"/>
              <a:t>XX</a:t>
            </a:r>
            <a:r>
              <a:rPr lang="ru-RU" sz="3200" i="1" dirty="0" smtClean="0"/>
              <a:t> век»</a:t>
            </a:r>
          </a:p>
          <a:p>
            <a:pPr lvl="0">
              <a:lnSpc>
                <a:spcPct val="150000"/>
              </a:lnSpc>
            </a:pPr>
            <a:r>
              <a:rPr lang="ru-RU" sz="3200" i="1" dirty="0" smtClean="0"/>
              <a:t>«Люби мир!</a:t>
            </a:r>
            <a:r>
              <a:rPr lang="ru-RU" sz="3200" i="1" dirty="0" smtClean="0">
                <a:latin typeface="Calibri" pitchFamily="34" charset="0"/>
                <a:cs typeface="Times New Roman" pitchFamily="18" charset="0"/>
              </a:rPr>
              <a:t>»</a:t>
            </a:r>
          </a:p>
          <a:p>
            <a:pPr lvl="0"/>
            <a:endParaRPr lang="ru-RU" sz="2800" i="1" dirty="0" smtClean="0">
              <a:latin typeface="Arial" pitchFamily="34" charset="0"/>
              <a:cs typeface="Arial" pitchFamily="34" charset="0"/>
            </a:endParaRPr>
          </a:p>
          <a:p>
            <a:endParaRPr lang="ru-RU" i="1" dirty="0" smtClean="0"/>
          </a:p>
          <a:p>
            <a:endParaRPr lang="ru-RU" i="1" dirty="0"/>
          </a:p>
        </p:txBody>
      </p:sp>
      <p:pic>
        <p:nvPicPr>
          <p:cNvPr id="18435" name="Picture 3" descr="D:\закачка\xorovod.png"/>
          <p:cNvPicPr>
            <a:picLocks noChangeAspect="1" noChangeArrowheads="1"/>
          </p:cNvPicPr>
          <p:nvPr/>
        </p:nvPicPr>
        <p:blipFill>
          <a:blip r:embed="rId2"/>
          <a:srcRect/>
          <a:stretch>
            <a:fillRect/>
          </a:stretch>
        </p:blipFill>
        <p:spPr bwMode="auto">
          <a:xfrm>
            <a:off x="4857752" y="4286256"/>
            <a:ext cx="3717925" cy="1822450"/>
          </a:xfrm>
          <a:prstGeom prst="rect">
            <a:avLst/>
          </a:prstGeom>
          <a:noFill/>
        </p:spPr>
      </p:pic>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357290" y="357166"/>
            <a:ext cx="5857884"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mj-lt"/>
                <a:ea typeface="Times New Roman" pitchFamily="18" charset="0"/>
                <a:cs typeface="Times New Roman" pitchFamily="18" charset="0"/>
              </a:rPr>
              <a:t>« Человек с огромным запасом терпения и толерантности идет по жизни с особой долей спокойствия и умиротворенности. Такой человек не только счастлив и эмоционально уравновешен, но он, к тому же, крепче здоровьем и меньше подвержен болезням. У него сильная воля, хороший аппетит, и ему легче заснуть, ведь совесть его чиста» </a:t>
            </a:r>
            <a:r>
              <a:rPr kumimoji="0" lang="en-US" sz="2800" b="0" i="1" u="none" strike="noStrike" cap="none" normalizeH="0" baseline="0" dirty="0" smtClean="0">
                <a:ln>
                  <a:noFill/>
                </a:ln>
                <a:solidFill>
                  <a:srgbClr val="000000"/>
                </a:solidFill>
                <a:effectLst/>
                <a:latin typeface="+mj-lt"/>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i="1" dirty="0" smtClean="0">
                <a:solidFill>
                  <a:srgbClr val="000000"/>
                </a:solidFill>
                <a:latin typeface="+mj-lt"/>
                <a:ea typeface="Times New Roman" pitchFamily="18" charset="0"/>
                <a:cs typeface="Times New Roman" pitchFamily="18" charset="0"/>
              </a:rPr>
              <a:t>                                       </a:t>
            </a:r>
            <a:r>
              <a:rPr kumimoji="0" lang="ru-RU" sz="1600" b="0" i="1" u="none" strike="noStrike" cap="none" normalizeH="0" baseline="0" dirty="0" smtClean="0">
                <a:ln>
                  <a:noFill/>
                </a:ln>
                <a:solidFill>
                  <a:srgbClr val="000000"/>
                </a:solidFill>
                <a:effectLst/>
                <a:latin typeface="Calibri"/>
                <a:ea typeface="Times New Roman" pitchFamily="18" charset="0"/>
                <a:cs typeface="Times New Roman" pitchFamily="18" charset="0"/>
              </a:rPr>
              <a:t>Далай-лама </a:t>
            </a:r>
            <a:r>
              <a:rPr kumimoji="0" lang="en-US" sz="1600" b="0" i="1" u="none" strike="noStrike" cap="none" normalizeH="0" baseline="0" dirty="0" smtClean="0">
                <a:ln>
                  <a:noFill/>
                </a:ln>
                <a:solidFill>
                  <a:srgbClr val="000000"/>
                </a:solidFill>
                <a:effectLst/>
                <a:latin typeface="Calibri"/>
                <a:ea typeface="Times New Roman" pitchFamily="18" charset="0"/>
                <a:cs typeface="Times New Roman" pitchFamily="18" charset="0"/>
              </a:rPr>
              <a:t>XIV</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descr="D:\закачка\economics-600x600_preview.jpg"/>
          <p:cNvPicPr>
            <a:picLocks noChangeAspect="1" noChangeArrowheads="1"/>
          </p:cNvPicPr>
          <p:nvPr/>
        </p:nvPicPr>
        <p:blipFill>
          <a:blip r:embed="rId2"/>
          <a:srcRect/>
          <a:stretch>
            <a:fillRect/>
          </a:stretch>
        </p:blipFill>
        <p:spPr bwMode="auto">
          <a:xfrm>
            <a:off x="7143768" y="4929198"/>
            <a:ext cx="1785950" cy="1785950"/>
          </a:xfrm>
          <a:prstGeom prst="rect">
            <a:avLst/>
          </a:prstGeom>
          <a:noFill/>
        </p:spPr>
      </p:pic>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закачка\kids_globe_shutterstock_10782946-converted.jpg"/>
          <p:cNvPicPr>
            <a:picLocks noChangeAspect="1" noChangeArrowheads="1"/>
          </p:cNvPicPr>
          <p:nvPr/>
        </p:nvPicPr>
        <p:blipFill>
          <a:blip r:embed="rId2"/>
          <a:srcRect/>
          <a:stretch>
            <a:fillRect/>
          </a:stretch>
        </p:blipFill>
        <p:spPr bwMode="auto">
          <a:xfrm>
            <a:off x="2285984" y="142852"/>
            <a:ext cx="5357850" cy="5357850"/>
          </a:xfrm>
          <a:prstGeom prst="rect">
            <a:avLst/>
          </a:prstGeom>
          <a:noFill/>
        </p:spPr>
      </p:pic>
      <p:sp>
        <p:nvSpPr>
          <p:cNvPr id="3" name="Прямоугольник 2"/>
          <p:cNvSpPr/>
          <p:nvPr/>
        </p:nvSpPr>
        <p:spPr>
          <a:xfrm>
            <a:off x="1571604" y="5429264"/>
            <a:ext cx="7201916" cy="9286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rgbClr val="FF6600"/>
                </a:solidFill>
                <a:effectLst>
                  <a:outerShdw blurRad="50800" dist="39000" dir="5460000" algn="tl">
                    <a:srgbClr val="000000">
                      <a:alpha val="38000"/>
                    </a:srgbClr>
                  </a:outerShdw>
                </a:effectLst>
              </a:rPr>
              <a:t>Спасибо за внимание !</a:t>
            </a:r>
            <a:endParaRPr lang="ru-RU" sz="5400" b="1" cap="none" spc="0" dirty="0">
              <a:ln w="11430"/>
              <a:solidFill>
                <a:srgbClr val="FF6600"/>
              </a:solidFill>
              <a:effectLst>
                <a:outerShdw blurRad="50800" dist="39000" dir="5460000" algn="tl">
                  <a:srgbClr val="000000">
                    <a:alpha val="38000"/>
                  </a:srgbClr>
                </a:outerShdw>
              </a:effectLst>
            </a:endParaRP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0166" y="357166"/>
            <a:ext cx="6929486"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6600" b="1" cap="none" spc="150" dirty="0" smtClean="0">
                <a:ln w="11430"/>
                <a:solidFill>
                  <a:srgbClr val="FF6600"/>
                </a:solidFill>
                <a:effectLst>
                  <a:outerShdw blurRad="25400" algn="tl" rotWithShape="0">
                    <a:srgbClr val="000000">
                      <a:alpha val="43000"/>
                    </a:srgbClr>
                  </a:outerShdw>
                </a:effectLst>
              </a:rPr>
              <a:t>Толерантность – </a:t>
            </a:r>
          </a:p>
        </p:txBody>
      </p:sp>
      <p:sp>
        <p:nvSpPr>
          <p:cNvPr id="4" name="Прямоугольник 3"/>
          <p:cNvSpPr/>
          <p:nvPr/>
        </p:nvSpPr>
        <p:spPr>
          <a:xfrm>
            <a:off x="857224" y="1428736"/>
            <a:ext cx="8143932" cy="4247317"/>
          </a:xfrm>
          <a:prstGeom prst="rect">
            <a:avLst/>
          </a:prstGeom>
        </p:spPr>
        <p:txBody>
          <a:bodyPr wrap="square">
            <a:spAutoFit/>
          </a:bodyPr>
          <a:lstStyle/>
          <a:p>
            <a:pPr algn="ctr"/>
            <a:r>
              <a:rPr lang="ru-RU" sz="5400" dirty="0" smtClean="0"/>
              <a:t>терпимость к чужому образу жизни, поведению, обычаям, чувствам, мнениям, идеям, верованиям </a:t>
            </a:r>
            <a:endParaRPr lang="ru-RU" sz="5400" dirty="0"/>
          </a:p>
        </p:txBody>
      </p:sp>
      <p:pic>
        <p:nvPicPr>
          <p:cNvPr id="1028" name="Picture 4" descr="D:\закачка\tolerantnost-ob.jpg"/>
          <p:cNvPicPr>
            <a:picLocks noChangeAspect="1" noChangeArrowheads="1"/>
          </p:cNvPicPr>
          <p:nvPr/>
        </p:nvPicPr>
        <p:blipFill>
          <a:blip r:embed="rId3"/>
          <a:srcRect/>
          <a:stretch>
            <a:fillRect/>
          </a:stretch>
        </p:blipFill>
        <p:spPr bwMode="auto">
          <a:xfrm>
            <a:off x="6715140" y="5000636"/>
            <a:ext cx="2286016" cy="1623677"/>
          </a:xfrm>
          <a:prstGeom prst="rect">
            <a:avLst/>
          </a:prstGeom>
          <a:noFill/>
        </p:spPr>
      </p:pic>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85728"/>
            <a:ext cx="7143800" cy="5632311"/>
          </a:xfrm>
          <a:prstGeom prst="rect">
            <a:avLst/>
          </a:prstGeom>
        </p:spPr>
        <p:txBody>
          <a:bodyPr wrap="square">
            <a:spAutoFit/>
          </a:bodyPr>
          <a:lstStyle/>
          <a:p>
            <a:r>
              <a:rPr lang="ru-RU" sz="4000" dirty="0" smtClean="0"/>
              <a:t>Формирование толерантности</a:t>
            </a:r>
            <a:r>
              <a:rPr lang="ru-RU" sz="4000" b="1" dirty="0" smtClean="0"/>
              <a:t> - </a:t>
            </a:r>
            <a:r>
              <a:rPr lang="ru-RU" sz="4000" dirty="0" smtClean="0"/>
              <a:t>важная часть школьного</a:t>
            </a:r>
            <a:r>
              <a:rPr lang="ru-RU" sz="4000" b="1" dirty="0" smtClean="0"/>
              <a:t> </a:t>
            </a:r>
            <a:r>
              <a:rPr lang="ru-RU" sz="4000" dirty="0" smtClean="0"/>
              <a:t>образования, его целей, направленных на воспитание граждан России, на подготовку школьников к активному участию в становлении и развитии гражданского общества в своей стране</a:t>
            </a:r>
            <a:endParaRPr lang="ru-RU" sz="4000" dirty="0"/>
          </a:p>
        </p:txBody>
      </p:sp>
      <p:pic>
        <p:nvPicPr>
          <p:cNvPr id="2050" name="Picture 2" descr="D:\закачка\ehmblema.jpg"/>
          <p:cNvPicPr>
            <a:picLocks noChangeAspect="1" noChangeArrowheads="1"/>
          </p:cNvPicPr>
          <p:nvPr/>
        </p:nvPicPr>
        <p:blipFill>
          <a:blip r:embed="rId2" cstate="print"/>
          <a:srcRect/>
          <a:stretch>
            <a:fillRect/>
          </a:stretch>
        </p:blipFill>
        <p:spPr bwMode="auto">
          <a:xfrm>
            <a:off x="6929454" y="4929198"/>
            <a:ext cx="1998121" cy="1617658"/>
          </a:xfrm>
          <a:prstGeom prst="rect">
            <a:avLst/>
          </a:prstGeom>
          <a:noFill/>
        </p:spPr>
      </p:pic>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357166"/>
            <a:ext cx="7786742" cy="5632311"/>
          </a:xfrm>
          <a:prstGeom prst="rect">
            <a:avLst/>
          </a:prstGeom>
        </p:spPr>
        <p:txBody>
          <a:bodyPr wrap="square">
            <a:spAutoFit/>
          </a:bodyPr>
          <a:lstStyle/>
          <a:p>
            <a:pPr algn="ctr"/>
            <a:r>
              <a:rPr lang="ru-RU" sz="4000" dirty="0" smtClean="0"/>
              <a:t>Важным условием формирования толерантности является использование методологических принципов обучения истории, таких как: принцип историзма, ценностно-гуманистический подход, личностно ориентированный и социокультурный подходы</a:t>
            </a:r>
            <a:endParaRPr lang="ru-RU" sz="4000"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357166"/>
            <a:ext cx="5286412" cy="5663089"/>
          </a:xfrm>
          <a:prstGeom prst="rect">
            <a:avLst/>
          </a:prstGeom>
        </p:spPr>
        <p:txBody>
          <a:bodyPr wrap="square">
            <a:spAutoFit/>
          </a:bodyPr>
          <a:lstStyle/>
          <a:p>
            <a:pPr lvl="0" fontAlgn="base">
              <a:spcBef>
                <a:spcPct val="0"/>
              </a:spcBef>
              <a:spcAft>
                <a:spcPct val="0"/>
              </a:spcAft>
            </a:pPr>
            <a:r>
              <a:rPr lang="ru-RU" sz="3200" dirty="0" smtClean="0">
                <a:solidFill>
                  <a:srgbClr val="FF6600"/>
                </a:solidFill>
                <a:latin typeface="Calibri" pitchFamily="34" charset="0"/>
                <a:ea typeface="Times New Roman" pitchFamily="18" charset="0"/>
                <a:cs typeface="Times New Roman" pitchFamily="18" charset="0"/>
              </a:rPr>
              <a:t>“</a:t>
            </a:r>
            <a:r>
              <a:rPr lang="ru-RU" sz="3200" b="1" dirty="0" smtClean="0">
                <a:solidFill>
                  <a:srgbClr val="FF6600"/>
                </a:solidFill>
                <a:latin typeface="Calibri" pitchFamily="34" charset="0"/>
                <a:ea typeface="Times New Roman" pitchFamily="18" charset="0"/>
                <a:cs typeface="Times New Roman" pitchFamily="18" charset="0"/>
              </a:rPr>
              <a:t>Волшебные очки</a:t>
            </a:r>
            <a:r>
              <a:rPr lang="ru-RU" sz="3200" dirty="0" smtClean="0">
                <a:solidFill>
                  <a:srgbClr val="FF6600"/>
                </a:solidFill>
                <a:latin typeface="Calibri" pitchFamily="34" charset="0"/>
                <a:ea typeface="Times New Roman" pitchFamily="18" charset="0"/>
                <a:cs typeface="Times New Roman" pitchFamily="18" charset="0"/>
              </a:rPr>
              <a:t>”</a:t>
            </a:r>
          </a:p>
          <a:p>
            <a:pPr lvl="0" fontAlgn="base">
              <a:spcBef>
                <a:spcPct val="0"/>
              </a:spcBef>
              <a:spcAft>
                <a:spcPct val="0"/>
              </a:spcAft>
            </a:pPr>
            <a:endParaRPr lang="ru-RU" dirty="0" smtClean="0">
              <a:solidFill>
                <a:srgbClr val="FF0000"/>
              </a:solidFill>
              <a:latin typeface="Calibri" pitchFamily="34" charset="0"/>
              <a:ea typeface="Times New Roman" pitchFamily="18" charset="0"/>
              <a:cs typeface="Times New Roman" pitchFamily="18" charset="0"/>
            </a:endParaRPr>
          </a:p>
          <a:p>
            <a:pPr lvl="0" fontAlgn="base">
              <a:spcBef>
                <a:spcPct val="0"/>
              </a:spcBef>
              <a:spcAft>
                <a:spcPct val="0"/>
              </a:spcAft>
            </a:pPr>
            <a:r>
              <a:rPr lang="ru-RU" sz="2400" dirty="0" smtClean="0">
                <a:latin typeface="Calibri" pitchFamily="34" charset="0"/>
                <a:ea typeface="Times New Roman" pitchFamily="18" charset="0"/>
                <a:cs typeface="Times New Roman" pitchFamily="18" charset="0"/>
              </a:rPr>
              <a:t>Представим себе, что точка зрения персонажа игры зависит от надетых на него “волшебных очков”. Бывают очки “Думаю только о себе”, очки “Забочусь об окружающих”, очки “Мне все равно”, “Главное в жизни – уметь ко всему приспосабливаться” и множество других. Разыграем сценку и подумаем, какие “очки” были у каждого из персонажей. А если поменять “очки” на другие, что получится? Какие из “очков” помогают решать конфликты, а какие мешают?</a:t>
            </a:r>
            <a:endParaRPr lang="ru-RU" sz="2400" dirty="0" smtClean="0">
              <a:latin typeface="Arial" pitchFamily="34" charset="0"/>
              <a:cs typeface="Arial" pitchFamily="34" charset="0"/>
            </a:endParaRPr>
          </a:p>
        </p:txBody>
      </p:sp>
      <p:pic>
        <p:nvPicPr>
          <p:cNvPr id="27651" name="Picture 3" descr="D:\закачка\723a2cf3476199d591a83a679eb8494f-fit-800x600.jpg"/>
          <p:cNvPicPr>
            <a:picLocks noChangeAspect="1" noChangeArrowheads="1"/>
          </p:cNvPicPr>
          <p:nvPr/>
        </p:nvPicPr>
        <p:blipFill>
          <a:blip r:embed="rId2"/>
          <a:srcRect/>
          <a:stretch>
            <a:fillRect/>
          </a:stretch>
        </p:blipFill>
        <p:spPr bwMode="auto">
          <a:xfrm rot="5400000">
            <a:off x="5382487" y="2261323"/>
            <a:ext cx="5167322" cy="2073388"/>
          </a:xfrm>
          <a:prstGeom prst="rect">
            <a:avLst/>
          </a:prstGeom>
          <a:noFill/>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857224" y="0"/>
            <a:ext cx="8072494" cy="3214686"/>
          </a:xfrm>
          <a:prstGeom prst="horizontalScroll">
            <a:avLst>
              <a:gd name="adj" fmla="val 157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ru-RU" sz="2000" i="1" dirty="0" smtClean="0">
              <a:solidFill>
                <a:schemeClr val="tx1"/>
              </a:solidFill>
              <a:latin typeface="Calibri" pitchFamily="34" charset="0"/>
              <a:ea typeface="Times New Roman" pitchFamily="18" charset="0"/>
              <a:cs typeface="Times New Roman" pitchFamily="18" charset="0"/>
            </a:endParaRPr>
          </a:p>
          <a:p>
            <a:pPr lvl="0" algn="ctr" fontAlgn="base">
              <a:spcBef>
                <a:spcPct val="0"/>
              </a:spcBef>
              <a:spcAft>
                <a:spcPct val="0"/>
              </a:spcAft>
            </a:pPr>
            <a:r>
              <a:rPr lang="ru-RU" sz="2000" i="1" dirty="0" smtClean="0">
                <a:solidFill>
                  <a:schemeClr val="tx1"/>
                </a:solidFill>
                <a:latin typeface="Calibri" pitchFamily="34" charset="0"/>
                <a:ea typeface="Times New Roman" pitchFamily="18" charset="0"/>
                <a:cs typeface="Times New Roman" pitchFamily="18" charset="0"/>
              </a:rPr>
              <a:t>«Соседская помощь односельчанам наиболее открыто проявлялась в "помочах".  Это были срочные работы, такие как распашка, жатва. Случалось, что община направляла здоровых людей топить печи, готовить еду и ухаживать за детьми в тех дворах, где взрослые были больны. Оказывалась помощь вдовам, сиротам, семьям ратников. Особенно распространенной была помощь погорельцам» </a:t>
            </a:r>
          </a:p>
          <a:p>
            <a:pPr lvl="0" algn="ctr" fontAlgn="base">
              <a:spcBef>
                <a:spcPct val="0"/>
              </a:spcBef>
              <a:spcAft>
                <a:spcPct val="0"/>
              </a:spcAft>
            </a:pPr>
            <a:endParaRPr lang="ru-RU" sz="1600" dirty="0" smtClean="0">
              <a:solidFill>
                <a:schemeClr val="tx1"/>
              </a:solidFill>
              <a:latin typeface="Arial" pitchFamily="34" charset="0"/>
              <a:cs typeface="Arial" pitchFamily="34" charset="0"/>
            </a:endParaRPr>
          </a:p>
        </p:txBody>
      </p:sp>
      <p:sp>
        <p:nvSpPr>
          <p:cNvPr id="6" name="Горизонтальный свиток 5"/>
          <p:cNvSpPr/>
          <p:nvPr/>
        </p:nvSpPr>
        <p:spPr>
          <a:xfrm>
            <a:off x="1000100" y="3143248"/>
            <a:ext cx="8001056" cy="3714752"/>
          </a:xfrm>
          <a:prstGeom prst="horizontalScroll">
            <a:avLst>
              <a:gd name="adj" fmla="val 104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1357258" y="3429000"/>
            <a:ext cx="7786742" cy="2862322"/>
          </a:xfrm>
          <a:prstGeom prst="rect">
            <a:avLst/>
          </a:prstGeom>
        </p:spPr>
        <p:txBody>
          <a:bodyPr wrap="square">
            <a:spAutoFit/>
          </a:bodyPr>
          <a:lstStyle/>
          <a:p>
            <a:endParaRPr lang="ru-RU" sz="2000" i="1" dirty="0" smtClean="0"/>
          </a:p>
          <a:p>
            <a:r>
              <a:rPr lang="ru-RU" sz="2000" i="1" dirty="0" smtClean="0"/>
              <a:t>"Нищему никогда не откажут ни в хлебе, ни в ночлеге"; "нищие в редком доме получат отказ, к ним гостеприимны и внимательны"; "лавку в переднем углу и последний кус хлеба всегда готовы предоставить нищему. Это свойство крестьян особенно похвально потому, что бедные семейства, до какой бы крайности не доходили, никогда не решаются нищенствовать, но стараются взять заимообразно, или пропитаться трудами рук своих, и из этого-то слезного куска они никогда не отказывают страннику - нищему". </a:t>
            </a:r>
            <a:endParaRPr lang="ru-RU" sz="2000" i="1" dirty="0"/>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357290" y="142852"/>
            <a:ext cx="7358114" cy="6500858"/>
          </a:xfrm>
          <a:prstGeom prst="verticalScroll">
            <a:avLst>
              <a:gd name="adj" fmla="val 81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14546" y="857232"/>
            <a:ext cx="5429288" cy="5632311"/>
          </a:xfrm>
          <a:prstGeom prst="rect">
            <a:avLst/>
          </a:prstGeom>
        </p:spPr>
        <p:txBody>
          <a:bodyPr wrap="square">
            <a:spAutoFit/>
          </a:bodyPr>
          <a:lstStyle/>
          <a:p>
            <a:pPr algn="ctr"/>
            <a:r>
              <a:rPr lang="ru-RU" dirty="0" smtClean="0"/>
              <a:t> </a:t>
            </a:r>
            <a:r>
              <a:rPr lang="ru-RU" sz="2000" i="1" dirty="0" smtClean="0"/>
              <a:t>«Предки наши, по признанию самих иностранцев, гостеприимство почитали в числе первых добродетелей и повсюду оным славились. Доныне между поселян, живущих в отдалении от столиц и от больших городов, обычай сей продолжается, чтобы проезжего или прохожего пригласить к себе в дом, накормить и упокоить его по возможности, являя при том приветливость и свое удовольствие. Хозяин и хозяйка обыкновенно встречают и провожают его с веселым лицом, с поклонами и приветствием; все, что ни имеют, как-то: хлеб, молоко, яйца, огородные растения, — приносят без прошения, за все никакой не требуют платы, говоря, что за хлеб за соль с проезжего брать деньги — великий грех и что оттого спорыньи (успеха, удачи) в доме их не будет».</a:t>
            </a:r>
            <a:endParaRPr lang="ru-RU" sz="2000" i="1" dirty="0"/>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Поучение владимира мономаха сочинение"/>
          <p:cNvPicPr>
            <a:picLocks noChangeAspect="1" noChangeArrowheads="1"/>
          </p:cNvPicPr>
          <p:nvPr/>
        </p:nvPicPr>
        <p:blipFill>
          <a:blip r:embed="rId2"/>
          <a:srcRect/>
          <a:stretch>
            <a:fillRect/>
          </a:stretch>
        </p:blipFill>
        <p:spPr bwMode="auto">
          <a:xfrm>
            <a:off x="5286380" y="2143116"/>
            <a:ext cx="3357586" cy="3958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2" name="Picture 6" descr="&quot;Поучение&quot; Владимира Мономаха - Фото 2293/9"/>
          <p:cNvPicPr>
            <a:picLocks noChangeAspect="1" noChangeArrowheads="1"/>
          </p:cNvPicPr>
          <p:nvPr/>
        </p:nvPicPr>
        <p:blipFill>
          <a:blip r:embed="rId3"/>
          <a:srcRect/>
          <a:stretch>
            <a:fillRect/>
          </a:stretch>
        </p:blipFill>
        <p:spPr bwMode="auto">
          <a:xfrm>
            <a:off x="1500166" y="2143116"/>
            <a:ext cx="3214710" cy="4007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857356" y="142852"/>
            <a:ext cx="6321539"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4800" b="1" dirty="0" smtClean="0">
                <a:ln w="50800"/>
                <a:solidFill>
                  <a:srgbClr val="FF6600"/>
                </a:solidFill>
              </a:rPr>
              <a:t>Поучение </a:t>
            </a:r>
          </a:p>
          <a:p>
            <a:pPr algn="ctr"/>
            <a:r>
              <a:rPr lang="ru-RU" sz="4800" b="1" dirty="0" smtClean="0">
                <a:ln w="50800"/>
                <a:solidFill>
                  <a:srgbClr val="FF6600"/>
                </a:solidFill>
              </a:rPr>
              <a:t>Владимира Мономаха</a:t>
            </a:r>
            <a:endParaRPr lang="ru-RU" sz="4800" b="1" cap="none" spc="0" dirty="0">
              <a:ln w="50800"/>
              <a:solidFill>
                <a:srgbClr val="FF6600"/>
              </a:solidFill>
              <a:effectLst/>
            </a:endParaRP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714488"/>
            <a:ext cx="8215338" cy="1323439"/>
          </a:xfrm>
          <a:prstGeom prst="rect">
            <a:avLst/>
          </a:prstGeom>
        </p:spPr>
        <p:txBody>
          <a:bodyPr wrap="square">
            <a:spAutoFit/>
          </a:bodyPr>
          <a:lstStyle/>
          <a:p>
            <a:pPr algn="ctr"/>
            <a:r>
              <a:rPr lang="ru-RU" sz="4000" dirty="0" smtClean="0"/>
              <a:t> — оказание бескорыстной помощи тем, кто в этом нуждается</a:t>
            </a:r>
            <a:endParaRPr lang="ru-RU" sz="4000" dirty="0"/>
          </a:p>
        </p:txBody>
      </p:sp>
      <p:sp>
        <p:nvSpPr>
          <p:cNvPr id="3" name="Прямоугольник 2"/>
          <p:cNvSpPr/>
          <p:nvPr/>
        </p:nvSpPr>
        <p:spPr>
          <a:xfrm>
            <a:off x="1643042" y="571480"/>
            <a:ext cx="690214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rgbClr val="FF6600"/>
                </a:solidFill>
                <a:effectLst/>
              </a:rPr>
              <a:t>Благотворительность</a:t>
            </a:r>
            <a:endParaRPr lang="ru-RU" sz="5400" b="1" cap="none" spc="0" dirty="0">
              <a:ln w="50800"/>
              <a:solidFill>
                <a:srgbClr val="FF6600"/>
              </a:solidFill>
              <a:effectLst/>
            </a:endParaRPr>
          </a:p>
        </p:txBody>
      </p:sp>
      <p:pic>
        <p:nvPicPr>
          <p:cNvPr id="23562" name="Picture 10" descr="Официальный сайт муниципального общеобразовательного учреждения гимназии 11 Дзержинского района г. Волгограда &quot; Страница 4"/>
          <p:cNvPicPr>
            <a:picLocks noChangeAspect="1" noChangeArrowheads="1"/>
          </p:cNvPicPr>
          <p:nvPr/>
        </p:nvPicPr>
        <p:blipFill>
          <a:blip r:embed="rId2"/>
          <a:srcRect/>
          <a:stretch>
            <a:fillRect/>
          </a:stretch>
        </p:blipFill>
        <p:spPr bwMode="auto">
          <a:xfrm>
            <a:off x="2643174" y="3429000"/>
            <a:ext cx="5086350" cy="2647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642</Words>
  <PresentationFormat>Экран (4:3)</PresentationFormat>
  <Paragraphs>52</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Пахан</dc:creator>
  <cp:lastModifiedBy>Пахан</cp:lastModifiedBy>
  <cp:revision>44</cp:revision>
  <dcterms:created xsi:type="dcterms:W3CDTF">2015-03-24T16:59:11Z</dcterms:created>
  <dcterms:modified xsi:type="dcterms:W3CDTF">2015-03-25T14:45:44Z</dcterms:modified>
</cp:coreProperties>
</file>