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58" r:id="rId2"/>
  </p:sldMasterIdLst>
  <p:sldIdLst>
    <p:sldId id="256" r:id="rId3"/>
    <p:sldId id="257" r:id="rId4"/>
    <p:sldId id="299" r:id="rId5"/>
    <p:sldId id="261" r:id="rId6"/>
    <p:sldId id="259" r:id="rId7"/>
    <p:sldId id="313" r:id="rId8"/>
    <p:sldId id="298" r:id="rId9"/>
    <p:sldId id="293" r:id="rId10"/>
    <p:sldId id="308" r:id="rId11"/>
    <p:sldId id="314" r:id="rId12"/>
    <p:sldId id="316" r:id="rId13"/>
    <p:sldId id="325" r:id="rId14"/>
    <p:sldId id="281" r:id="rId15"/>
    <p:sldId id="307" r:id="rId16"/>
    <p:sldId id="312" r:id="rId17"/>
    <p:sldId id="287" r:id="rId18"/>
    <p:sldId id="292" r:id="rId19"/>
    <p:sldId id="283" r:id="rId20"/>
    <p:sldId id="296" r:id="rId21"/>
    <p:sldId id="305" r:id="rId22"/>
    <p:sldId id="319" r:id="rId23"/>
    <p:sldId id="323" r:id="rId24"/>
    <p:sldId id="320" r:id="rId25"/>
    <p:sldId id="321" r:id="rId26"/>
    <p:sldId id="322" r:id="rId27"/>
    <p:sldId id="291" r:id="rId28"/>
    <p:sldId id="317" r:id="rId29"/>
    <p:sldId id="324" r:id="rId30"/>
    <p:sldId id="326" r:id="rId31"/>
    <p:sldId id="327" r:id="rId32"/>
    <p:sldId id="328" r:id="rId33"/>
    <p:sldId id="315" r:id="rId34"/>
    <p:sldId id="295" r:id="rId35"/>
  </p:sldIdLst>
  <p:sldSz cx="9144000" cy="6858000" type="screen4x3"/>
  <p:notesSz cx="6858000" cy="9144000"/>
  <p:defaultTextStyle>
    <a:defPPr>
      <a:defRPr lang="ko-KR"/>
    </a:defPPr>
    <a:lvl1pPr marL="0" algn="l" defTabSz="91432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2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8" algn="l" defTabSz="91432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3" algn="l" defTabSz="91432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7" algn="l" defTabSz="91432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2" algn="l" defTabSz="91432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6" algn="l" defTabSz="91432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0" algn="l" defTabSz="91432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15" algn="l" defTabSz="914328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4838E55-505E-48D5-88A6-781002A6607C}">
          <p14:sldIdLst>
            <p14:sldId id="256"/>
            <p14:sldId id="257"/>
            <p14:sldId id="299"/>
            <p14:sldId id="261"/>
            <p14:sldId id="259"/>
            <p14:sldId id="313"/>
            <p14:sldId id="298"/>
            <p14:sldId id="293"/>
            <p14:sldId id="308"/>
            <p14:sldId id="314"/>
            <p14:sldId id="316"/>
            <p14:sldId id="325"/>
            <p14:sldId id="281"/>
            <p14:sldId id="307"/>
            <p14:sldId id="312"/>
            <p14:sldId id="287"/>
            <p14:sldId id="292"/>
            <p14:sldId id="283"/>
            <p14:sldId id="296"/>
            <p14:sldId id="305"/>
            <p14:sldId id="319"/>
            <p14:sldId id="323"/>
            <p14:sldId id="320"/>
            <p14:sldId id="321"/>
            <p14:sldId id="322"/>
            <p14:sldId id="291"/>
            <p14:sldId id="317"/>
            <p14:sldId id="324"/>
            <p14:sldId id="326"/>
            <p14:sldId id="327"/>
          </p14:sldIdLst>
        </p14:section>
        <p14:section name="Раздел без заголовка" id="{CB896E25-5B10-484C-9DAE-B0BDA271CDE6}">
          <p14:sldIdLst>
            <p14:sldId id="328"/>
            <p14:sldId id="315"/>
          </p14:sldIdLst>
        </p14:section>
        <p14:section name="Раздел без заголовка" id="{3FECE111-0367-4FB4-A4D8-575B0756F2A8}">
          <p14:sldIdLst>
            <p14:sldId id="2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884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1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4/1/2023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1"/>
            <a:ext cx="7175351" cy="1793167"/>
          </a:xfrm>
          <a:effectLst/>
        </p:spPr>
        <p:txBody>
          <a:bodyPr>
            <a:noAutofit/>
          </a:bodyPr>
          <a:lstStyle>
            <a:lvl1pPr marL="640030" indent="-457165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1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3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marL="0" lvl="0" indent="0" algn="ctr" defTabSz="914328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1"/>
            <a:ext cx="3636085" cy="1258493"/>
          </a:xfrm>
          <a:effectLst/>
        </p:spPr>
        <p:txBody>
          <a:bodyPr anchor="b">
            <a:noAutofit/>
          </a:bodyPr>
          <a:lstStyle>
            <a:lvl1pPr marL="228582" indent="-228582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1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2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165" indent="0">
              <a:buNone/>
              <a:defRPr sz="2800"/>
            </a:lvl2pPr>
            <a:lvl3pPr marL="914328" indent="0">
              <a:buNone/>
              <a:defRPr sz="2400"/>
            </a:lvl3pPr>
            <a:lvl4pPr marL="1371493" indent="0">
              <a:buNone/>
              <a:defRPr sz="2000"/>
            </a:lvl4pPr>
            <a:lvl5pPr marL="1828657" indent="0">
              <a:buNone/>
              <a:defRPr sz="2000"/>
            </a:lvl5pPr>
            <a:lvl6pPr marL="2285822" indent="0">
              <a:buNone/>
              <a:defRPr sz="2000"/>
            </a:lvl6pPr>
            <a:lvl7pPr marL="2742986" indent="0">
              <a:buNone/>
              <a:defRPr sz="2000"/>
            </a:lvl7pPr>
            <a:lvl8pPr marL="3200150" indent="0">
              <a:buNone/>
              <a:defRPr sz="2000"/>
            </a:lvl8pPr>
            <a:lvl9pPr marL="3657315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65" indent="-182865">
              <a:buFont typeface="Georgia" pitchFamily="18" charset="0"/>
              <a:buChar char="*"/>
              <a:defRPr sz="16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8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731520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5" y="2276873"/>
            <a:ext cx="8229600" cy="3600400"/>
          </a:xfrm>
          <a:prstGeom prst="rect">
            <a:avLst/>
          </a:prstGeom>
        </p:spPr>
        <p:txBody>
          <a:bodyPr lIns="395969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5"/>
            <a:ext cx="6563072" cy="4147865"/>
          </a:xfrm>
          <a:prstGeom prst="rect">
            <a:avLst/>
          </a:prstGeom>
        </p:spPr>
        <p:txBody>
          <a:bodyPr lIns="395969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/>
                </a:solidFill>
              </a:rPr>
              <a:pPr/>
              <a:t>01.04.2023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3" y="-27384"/>
            <a:ext cx="6336704" cy="1360836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6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28" indent="0">
              <a:buNone/>
              <a:defRPr sz="1800" b="1"/>
            </a:lvl3pPr>
            <a:lvl4pPr marL="1371493" indent="0">
              <a:buNone/>
              <a:defRPr sz="1600" b="1"/>
            </a:lvl4pPr>
            <a:lvl5pPr marL="1828657" indent="0">
              <a:buNone/>
              <a:defRPr sz="1600" b="1"/>
            </a:lvl5pPr>
            <a:lvl6pPr marL="2285822" indent="0">
              <a:buNone/>
              <a:defRPr sz="1600" b="1"/>
            </a:lvl6pPr>
            <a:lvl7pPr marL="2742986" indent="0">
              <a:buNone/>
              <a:defRPr sz="1600" b="1"/>
            </a:lvl7pPr>
            <a:lvl8pPr marL="3200150" indent="0">
              <a:buNone/>
              <a:defRPr sz="1600" b="1"/>
            </a:lvl8pPr>
            <a:lvl9pPr marL="36573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28" indent="0">
              <a:buNone/>
              <a:defRPr sz="2400"/>
            </a:lvl3pPr>
            <a:lvl4pPr marL="1371493" indent="0">
              <a:buNone/>
              <a:defRPr sz="2000"/>
            </a:lvl4pPr>
            <a:lvl5pPr marL="1828657" indent="0">
              <a:buNone/>
              <a:defRPr sz="2000"/>
            </a:lvl5pPr>
            <a:lvl6pPr marL="2285822" indent="0">
              <a:buNone/>
              <a:defRPr sz="2000"/>
            </a:lvl6pPr>
            <a:lvl7pPr marL="2742986" indent="0">
              <a:buNone/>
              <a:defRPr sz="2000"/>
            </a:lvl7pPr>
            <a:lvl8pPr marL="3200150" indent="0">
              <a:buNone/>
              <a:defRPr sz="2000"/>
            </a:lvl8pPr>
            <a:lvl9pPr marL="36573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28" indent="0">
              <a:buNone/>
              <a:defRPr sz="1000"/>
            </a:lvl3pPr>
            <a:lvl4pPr marL="1371493" indent="0">
              <a:buNone/>
              <a:defRPr sz="900"/>
            </a:lvl4pPr>
            <a:lvl5pPr marL="1828657" indent="0">
              <a:buNone/>
              <a:defRPr sz="900"/>
            </a:lvl5pPr>
            <a:lvl6pPr marL="2285822" indent="0">
              <a:buNone/>
              <a:defRPr sz="900"/>
            </a:lvl6pPr>
            <a:lvl7pPr marL="2742986" indent="0">
              <a:buNone/>
              <a:defRPr sz="900"/>
            </a:lvl7pPr>
            <a:lvl8pPr marL="3200150" indent="0">
              <a:buNone/>
              <a:defRPr sz="900"/>
            </a:lvl8pPr>
            <a:lvl9pPr marL="36573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3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3" indent="-342873" algn="l" defTabSz="9143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2" indent="-285728" algn="l" defTabSz="9143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1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75" indent="-228582" algn="l" defTabSz="9143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0" indent="-228582" algn="l" defTabSz="9143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04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8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33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97" indent="-228582" algn="l" defTabSz="9143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6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1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9"/>
            <a:ext cx="6512511" cy="1143000"/>
          </a:xfrm>
          <a:prstGeom prst="rect">
            <a:avLst/>
          </a:prstGeom>
          <a:effectLst/>
        </p:spPr>
        <p:txBody>
          <a:bodyPr vert="horz" lIns="91433" tIns="45716" rIns="91433" bIns="45716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1"/>
            <a:ext cx="25146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1"/>
            <a:ext cx="3352801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1"/>
            <a:ext cx="18288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4" r:id="rId15"/>
    <p:sldLayoutId id="2147483975" r:id="rId16"/>
  </p:sldLayoutIdLst>
  <p:timing>
    <p:tnLst>
      <p:par>
        <p:cTn id="1" dur="indefinite" restart="never" nodeType="tmRoot"/>
      </p:par>
    </p:tnLst>
  </p:timing>
  <p:txStyles>
    <p:titleStyle>
      <a:lvl1pPr marL="320015" indent="-320015" algn="r" defTabSz="914328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82" indent="-182865" algn="l" defTabSz="91432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597" indent="-182865" algn="l" defTabSz="91432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896" indent="-182865" algn="l" defTabSz="91432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194" indent="-182865" algn="l" defTabSz="91432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780" indent="-182865" algn="l" defTabSz="91432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078" indent="-182865" algn="l" defTabSz="91432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807" indent="-182865" algn="l" defTabSz="91432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5822" indent="-182865" algn="l" defTabSz="91432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550" indent="-182865" algn="l" defTabSz="914328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8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3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7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2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6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0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15" algn="l" defTabSz="9143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olimpiada.oc3.ru/rewarding" TargetMode="Externa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70846"/>
            <a:ext cx="7776864" cy="156965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Формирование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финансовой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грамотности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обучающихся в урочной и внеурочной деятельности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333353"/>
            <a:ext cx="4680519" cy="101565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                      Учитель истории 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МБОУ «Губернаторский лицей №101   Зиновьева Т.В.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6631" y="5877272"/>
            <a:ext cx="2088232" cy="369324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2023 г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-171560" y="260648"/>
            <a:ext cx="9289032" cy="648072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 задано содержание образования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97405"/>
              </p:ext>
            </p:extLst>
          </p:nvPr>
        </p:nvGraphicFramePr>
        <p:xfrm>
          <a:off x="899592" y="1916832"/>
          <a:ext cx="7488833" cy="4320480"/>
        </p:xfrm>
        <a:graphic>
          <a:graphicData uri="http://schemas.openxmlformats.org/drawingml/2006/table">
            <a:tbl>
              <a:tblPr firstRow="1" bandRow="1"/>
              <a:tblGrid>
                <a:gridCol w="3622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66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89282"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ru-RU" sz="2800" dirty="0"/>
                    </a:p>
                    <a:p>
                      <a:pPr algn="ctr">
                        <a:defRPr/>
                      </a:pPr>
                      <a:r>
                        <a:rPr lang="ru-RU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Рамкой </a:t>
                      </a:r>
                      <a:endParaRPr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ru-RU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компетенций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9DDE"/>
                    </a:solidFill>
                  </a:tcPr>
                </a:tc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ru-RU" sz="2800" dirty="0"/>
                    </a:p>
                    <a:p>
                      <a:pPr algn="ctr">
                        <a:defRPr/>
                      </a:pPr>
                      <a:r>
                        <a:rPr lang="ru-RU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УМК по финансовой грамотности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1198"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Глобальными и страновыми изменениями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D66D"/>
                    </a:solidFill>
                  </a:tcPr>
                </a:tc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defRPr>
                      </a:lvl9pPr>
                    </a:lstStyle>
                    <a:p>
                      <a:pPr algn="ctr">
                        <a:defRPr/>
                      </a:pPr>
                      <a:endParaRPr lang="ru-RU" sz="28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ru-RU" sz="2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Потребностью </a:t>
                      </a:r>
                      <a:r>
                        <a:rPr lang="ru-RU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финансовой социализации у детей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2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55576" y="1844824"/>
            <a:ext cx="75596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332657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содержания образования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9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332657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содержания образования 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71" y="1412776"/>
            <a:ext cx="7040563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5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3" y="0"/>
            <a:ext cx="8856984" cy="1052736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финансовой грамотности в рамках обязательных предметов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41376" y="1340769"/>
            <a:ext cx="8551104" cy="5040560"/>
          </a:xfrm>
          <a:prstGeom prst="rect">
            <a:avLst/>
          </a:prstGeom>
        </p:spPr>
        <p:txBody>
          <a:bodyPr lIns="99551" tIns="49775" rIns="99551" bIns="49775"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   </a:t>
            </a: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https://fingram-history.oc3.ru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разработаны универсальные модули               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                                                                  + ЦОР                  </a:t>
            </a: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http://finformatika.ru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                                               подготовлены и напечатаны демоверсии: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ПРАВО                                                              модули по финансовой грамотности,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ОБЖ                                                                 корпорация «Российский учебник»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(ИНДИВИДУАЛЬНЫЙ ПРОЕКТ -               создано и апробировано УМК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627257"/>
            <a:ext cx="584741" cy="108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99" y="3212976"/>
            <a:ext cx="42068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0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84867" y="2132855"/>
            <a:ext cx="7279621" cy="387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547664" y="260648"/>
            <a:ext cx="7569808" cy="1728192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встраивается финансовая грамотность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обществознание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-171560" y="16380"/>
            <a:ext cx="9289032" cy="1008112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одержание образования курсов финансовой 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воспитательный потенциал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153140"/>
              </p:ext>
            </p:extLst>
          </p:nvPr>
        </p:nvGraphicFramePr>
        <p:xfrm>
          <a:off x="-1" y="1124746"/>
          <a:ext cx="9117472" cy="5733255"/>
        </p:xfrm>
        <a:graphic>
          <a:graphicData uri="http://schemas.openxmlformats.org/drawingml/2006/table">
            <a:tbl>
              <a:tblPr firstRow="1" bandRow="1"/>
              <a:tblGrid>
                <a:gridCol w="2279368"/>
                <a:gridCol w="2279368"/>
                <a:gridCol w="2279368"/>
                <a:gridCol w="2279368"/>
              </a:tblGrid>
              <a:tr h="1233918"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Понятия и знания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Личностные характеристики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и установки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Предметные умения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</a:tr>
              <a:tr h="738910">
                <a:tc gridSpan="2"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и 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F9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Защита прав потребителей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F9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4787">
                <a:tc gridSpan="2"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Кредитование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Страхование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910">
                <a:tc gridSpan="2"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Личные сбережения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F9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Инвестирование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F9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910">
                <a:tc gridSpan="4"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Финансовое планирование и бюджет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4CAF9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910">
                <a:tc gridSpan="4"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Финансовые риски и финансовая безопасность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AF9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8910">
                <a:tc gridSpan="4"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Общие знания экономики и финансовой арифметики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1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79513" y="332656"/>
            <a:ext cx="8856984" cy="460648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Учебные пособия.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УМК по Финансовой грамотности 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9513" y="1124744"/>
            <a:ext cx="7128791" cy="2448272"/>
          </a:xfrm>
          <a:prstGeom prst="rect">
            <a:avLst/>
          </a:prstGeom>
        </p:spPr>
        <p:txBody>
          <a:bodyPr lIns="99551" tIns="49775" rIns="99551" bIns="49775"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учебно-методического комплекта: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обучающихся (учебное пособие)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программа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учителя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Просветительские материалы для родителей 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КИМ (рабочие тетради)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4CAF9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4CAF9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4CAF9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CAF9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26359"/>
              </p:ext>
            </p:extLst>
          </p:nvPr>
        </p:nvGraphicFramePr>
        <p:xfrm>
          <a:off x="-8029" y="3143984"/>
          <a:ext cx="9144001" cy="3714016"/>
        </p:xfrm>
        <a:graphic>
          <a:graphicData uri="http://schemas.openxmlformats.org/drawingml/2006/table">
            <a:tbl>
              <a:tblPr firstRow="1" bandRow="1"/>
              <a:tblGrid>
                <a:gridCol w="4219989"/>
                <a:gridCol w="4924012"/>
              </a:tblGrid>
              <a:tr h="663217"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Бумажные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электронные версии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Дополнительные УМК</a:t>
                      </a:r>
                      <a:endParaRPr lang="ru-RU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</a:tr>
              <a:tr h="3050799"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2-3 классы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классы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5-7 классы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8-9 классы (программа на 34 ч.)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10-11 классы (базовый пр.)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10-11 классы (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соц.экон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пр.)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Детские дома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6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28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493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657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822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986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150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315" algn="l" defTabSz="9143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8-9 классы (программа 68 ч.)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10-11 классы (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юрид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+ мат. профили)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Модуль «Собственный бизнес»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Модуль «Финансовая риски»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Модуль «Страхование»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Модуль «Банки»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Модуль «Фондовый рынок»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Модуль «Пенсионное обеспечение»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A376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050" y="980728"/>
            <a:ext cx="2808612" cy="21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0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20472" cy="1080120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УМК 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финансовой грамотности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электронном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виде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портал 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вашифинансы.рф</a:t>
            </a:r>
            <a:r>
              <a:rPr lang="ru-RU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C:\Users\Танюта\Documents\ViberDownloads\clipboard_image_bcd19c2afa5fd4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5" y="5877272"/>
            <a:ext cx="1465834" cy="9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1688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3"/>
            <a:ext cx="1835696" cy="457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09" y="2564904"/>
            <a:ext cx="2504761" cy="40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70" y="2546711"/>
            <a:ext cx="2551032" cy="432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102" y="2508121"/>
            <a:ext cx="2266788" cy="436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6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3" y="332656"/>
            <a:ext cx="8856984" cy="460648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нформационное и ресурсное обеспечение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3649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79889"/>
            <a:ext cx="2297476" cy="16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4" y="5144740"/>
            <a:ext cx="3322773" cy="147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77" y="4869160"/>
            <a:ext cx="2088232" cy="144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16561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сайты, где представлены образовательные и просветительские продукты по финансовой грамотности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7" name="Picture 5" descr="C:\Users\Танюта\Desktop\элект. прилож с просвещения\эл грамоты\изображение_viber_2023-03-02_09-52-20-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6" y="2060848"/>
            <a:ext cx="867727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68759"/>
            <a:ext cx="8388424" cy="1584177"/>
          </a:xfrm>
        </p:spPr>
        <p:txBody>
          <a:bodyPr>
            <a:noAutofit/>
          </a:bodyPr>
          <a:lstStyle/>
          <a:p>
            <a:endParaRPr lang="ru-RU" altLang="ko-KR" sz="2800" b="1" dirty="0"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ru-RU" altLang="ko-KR" sz="3200" b="1" dirty="0">
                <a:latin typeface="Cambria" pitchFamily="18" charset="0"/>
                <a:cs typeface="Arial" pitchFamily="34" charset="0"/>
              </a:rPr>
              <a:t>    «Нажить много денег – храбрость; сохранить их – мудрость, а умело расходовать – искусство».</a:t>
            </a:r>
          </a:p>
          <a:p>
            <a:pPr algn="r"/>
            <a:r>
              <a:rPr lang="ru-RU" altLang="ko-KR" sz="2800" b="1" dirty="0">
                <a:latin typeface="Cambria" pitchFamily="18" charset="0"/>
                <a:cs typeface="Arial" pitchFamily="34" charset="0"/>
              </a:rPr>
              <a:t>Бертольд Авербах</a:t>
            </a:r>
            <a:endParaRPr lang="en-US" altLang="ko-KR" sz="2800" b="1" dirty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https://avatars.mds.yandex.net/get-zen_doc/1246934/pub_5ce704bf740ccd00b332500e_5ce976b444f2e000b49f5862/scale_12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266357" cy="3138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9632" y="188641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Функциональная грамотность . Финансовая грамотность </a:t>
            </a: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755576" y="1844825"/>
            <a:ext cx="7941568" cy="41478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052737"/>
            <a:ext cx="7344816" cy="1557341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342873" indent="-342873" latinLnBrk="0">
              <a:spcBef>
                <a:spcPct val="20000"/>
              </a:spcBef>
            </a:pPr>
            <a:endParaRPr lang="ru-RU" sz="2800" dirty="0">
              <a:solidFill>
                <a:srgbClr val="C00000"/>
              </a:solidFill>
              <a:latin typeface="Calibri"/>
            </a:endParaRPr>
          </a:p>
          <a:p>
            <a:pPr marL="342873" indent="-342873" latinLnBrk="0">
              <a:spcBef>
                <a:spcPct val="20000"/>
              </a:spcBef>
            </a:pPr>
            <a:endParaRPr lang="ru-RU" sz="2800" dirty="0">
              <a:solidFill>
                <a:srgbClr val="C00000"/>
              </a:solidFill>
              <a:latin typeface="Calibri"/>
            </a:endParaRPr>
          </a:p>
          <a:p>
            <a:pPr marL="342873" indent="-342873" latinLnBrk="0">
              <a:spcBef>
                <a:spcPct val="20000"/>
              </a:spcBef>
            </a:pPr>
            <a:r>
              <a:rPr lang="ru-RU" sz="2800" dirty="0">
                <a:solidFill>
                  <a:srgbClr val="C00000"/>
                </a:solidFill>
                <a:latin typeface="Calibri"/>
              </a:rPr>
              <a:t>1.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pic>
        <p:nvPicPr>
          <p:cNvPr id="18434" name="Picture 2" descr="C:\Users\Танюта\Desktop\элект. прилож с просвещения\эл грамоты\изображение_viber_2023-03-02_10-03-12-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9" y="1484784"/>
            <a:ext cx="858204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789" y="188640"/>
            <a:ext cx="8582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просветительские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95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1052737"/>
            <a:ext cx="7344816" cy="104027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342873" indent="-342873" latinLnBrk="0">
              <a:spcBef>
                <a:spcPct val="20000"/>
              </a:spcBef>
            </a:pPr>
            <a:endParaRPr lang="ru-RU" sz="2800" dirty="0">
              <a:solidFill>
                <a:srgbClr val="C00000"/>
              </a:solidFill>
              <a:latin typeface="Calibri"/>
            </a:endParaRPr>
          </a:p>
          <a:p>
            <a:pPr marL="342873" indent="-342873" latinLnBrk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 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789" y="188640"/>
            <a:ext cx="8582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просветительские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</a:t>
            </a:r>
            <a:endParaRPr lang="ru-RU" sz="3200" dirty="0"/>
          </a:p>
        </p:txBody>
      </p:sp>
      <p:pic>
        <p:nvPicPr>
          <p:cNvPr id="19458" name="Picture 2" descr="C:\Users\Танюта\Desktop\элект. прилож с просвещения\эл грамоты\изображение_viber_2023-03-02_10-07-45-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88" y="1442670"/>
            <a:ext cx="8925211" cy="52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6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92888" cy="21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135236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собенности заданий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задания?</a:t>
            </a:r>
          </a:p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881029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-171560" y="260648"/>
            <a:ext cx="9289032" cy="864096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268760"/>
            <a:ext cx="8136903" cy="5112568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свободное от учёбы время Михаил подрабатывает как гид-переводчик с английским языком. Он узнал, что одна из фирм предлагает 50% надбавку, если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гид-переводчик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на двух языках. Михаил неплохо знает французский язык и рассматривает целесообразность обучения на гида-переводчика с французским языком. Стоимость обучения в течение 6 месяцев составит 32 000 рублей. 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суждений является наиболее важным с финансовой точки зрения для принятия решения? 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сразу заплатить большую сумму денег за обучение. 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квалификация позволит ему впоследствии получать </a:t>
            </a:r>
            <a:r>
              <a:rPr lang="ru-RU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бо́льшую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заработную плату. 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Надбавку за работу на двух языках предлагает только одна из фирм, офис которой - на другом конце города 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только подработка, а время на подработку ограничено, и значит всё равно, на каком языке работать. 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– дан верный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1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-171560" y="260648"/>
            <a:ext cx="9289032" cy="864096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124744"/>
            <a:ext cx="8229600" cy="47525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субботу, после завтрака, папа обратился к Марусе и Пере. «Вы уже стали взрослыми, поэтому пора учиться правильно вести хозяйство. Давайте начнем с разговора о семейном бюджете», - и он положил лист, на котором были записаны доходы и расходы семьи на ближайший месяц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«Найдите в списке доходы нашей семьи и подсчитайте их сумму», - сказал папа.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40 000 рублей – зарплата папы и мамы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 – оплата квартиры, воды, света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15 000 рублей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питания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 – пенсия бабушки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 – расходы на бытовые нужды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 – лекарства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рублей – бензин и проездные билеты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доходов семьи Воронцовых на следующий месяц?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ответ. Ответ: ___________ рублей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52000 </a:t>
            </a:r>
          </a:p>
        </p:txBody>
      </p:sp>
    </p:spTree>
    <p:extLst>
      <p:ext uri="{BB962C8B-B14F-4D97-AF65-F5344CB8AC3E}">
        <p14:creationId xmlns:p14="http://schemas.microsoft.com/office/powerpoint/2010/main" val="911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-171560" y="260648"/>
            <a:ext cx="9289032" cy="864096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5" y="1340768"/>
            <a:ext cx="248503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251872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8" y="4797152"/>
            <a:ext cx="303307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2" y="5412705"/>
            <a:ext cx="4145624" cy="10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7" y="1340768"/>
            <a:ext cx="5097463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1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C00000"/>
                </a:solidFill>
              </a:rPr>
              <a:t>Ресурсы Я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0" y="0"/>
            <a:ext cx="4811282" cy="397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5760640" cy="543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0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3" y="332656"/>
            <a:ext cx="8856984" cy="460648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лимпиады по финансовой грамотности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052736"/>
            <a:ext cx="9144000" cy="6140544"/>
          </a:xfrm>
          <a:prstGeom prst="rect">
            <a:avLst/>
          </a:prstGeom>
        </p:spPr>
        <p:txBody>
          <a:bodyPr lIns="99551" tIns="49775" rIns="99551" bIns="49775"/>
          <a:lstStyle>
            <a:lvl1pPr marL="373315" indent="-373315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808850" indent="-311096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244384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742138" indent="-248877" algn="l" defTabSz="497754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239891" indent="-248877" algn="l" defTabSz="497754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737645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399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152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0906" indent="-248877" algn="l" defTabSz="497754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ОНЛАЙН ОЛИМПИАДА (для учащихся 5-11 классов):</a:t>
            </a: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Старт: 20.11.2021, участвовало 7500 чел., охват: все регионы РФ,</a:t>
            </a: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Победители и призеры – 209 школьников (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https://olimpiada.oc3.ru/rewarding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ОЛИМПИАДА НИУ «ВЫСШАЯ ШКОЛА ЭКОНОМИКИ» </a:t>
            </a: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- «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ВЫСШАЯ ПРОБА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» для учащихся 7-11 классов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https://olymp.hse.ru/mmo/finance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).</a:t>
            </a:r>
          </a:p>
          <a:p>
            <a:pPr marL="373315" marR="0" lvl="0" indent="-373315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" name="Picture 2" descr="C:\Users\123\Desktop\Сним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6426284" cy="272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4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-171560" y="260648"/>
            <a:ext cx="9289032" cy="864096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методы обучения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844824"/>
            <a:ext cx="8229600" cy="4032448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2530" name="Picture 2" descr="C:\Users\Танюта\Desktop\элект. прилож с просвещения\эл грамоты\изображение_viber_2023-03-02_12-05-22-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064896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9" y="1105075"/>
            <a:ext cx="8926257" cy="509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239" y="27857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бои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и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188867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033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802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бои. Пример задания и решения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6289"/>
            <a:ext cx="9036496" cy="50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25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-171560" y="260648"/>
            <a:ext cx="9289032" cy="864096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заданий коммуникативных боёв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844824"/>
            <a:ext cx="8229600" cy="4608512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Личные (семейные) финансы.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планирование и бюджет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Для семьи финансово выгоднее иметь собственный автомобиль, чем пользоваться общественным транспортом и такси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Отслеживание информации о скидках на товары и услуги помогает сформировать профицитный бюджет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долгосрочного финансового благополучия лучше получать «белую» зарплату.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 планировании семейного бюджета необходимо учитывать все возможные доходы, в том числе кредитные средства.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7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-171560" y="260648"/>
            <a:ext cx="9289032" cy="864096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при изучении курса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844824"/>
            <a:ext cx="8229600" cy="40324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учащимися практико-ориентированных знаний, умений, навыков.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2.Формирование основ финансового мышления.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3.Формирование рационального потребительского поведения.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4.Вовлечение родителей через выполнение практических работ в изучение основ финансовой грамотности.</a:t>
            </a: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5.Понимание различия между экономистом и финансистом.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1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9672" y="620689"/>
            <a:ext cx="7344816" cy="4585863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— это то, что отличает 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богатого человека от бедного. 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утверждает, если у финансово 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грамотного человека нет денег — 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у него скоро появятся. 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наоборот, если у финансово неграмотного 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есть деньги —  он вскоре </a:t>
            </a:r>
          </a:p>
          <a:p>
            <a:pPr algn="ctr"/>
            <a:r>
              <a:rPr 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их   лишится!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 и финансового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благополучия!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758409"/>
            <a:ext cx="3168352" cy="283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9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24743"/>
            <a:ext cx="7344816" cy="2088233"/>
          </a:xfrm>
        </p:spPr>
        <p:txBody>
          <a:bodyPr>
            <a:noAutofit/>
          </a:bodyPr>
          <a:lstStyle/>
          <a:p>
            <a:pPr indent="270489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9" y="188640"/>
            <a:ext cx="7132637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476672"/>
            <a:ext cx="7056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Стратегия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повышения финансовой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грамотности в Российской Федерации на 2017 - 2023 гг. утверждена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Распоряжением Правительства РФ от 25 сентября 2017 г. № 2039-р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«Человек, умеющий принимать эффективные решения в отношении личных финансов, способен 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также успешно решать более сложные задачи развития России.»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-171560" y="260648"/>
            <a:ext cx="9289032" cy="864096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600201"/>
            <a:ext cx="3600634" cy="460648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508DD6"/>
                </a:solidFill>
                <a:latin typeface="Circe Bold"/>
              </a:rPr>
              <a:t>Выдержки из ФГОС ООО</a:t>
            </a:r>
            <a:endParaRPr lang="ru-RU" dirty="0">
              <a:solidFill>
                <a:srgbClr val="508DD6"/>
              </a:solidFill>
              <a:latin typeface="Circe Bold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46" y="1189496"/>
            <a:ext cx="5256350" cy="54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0"/>
            <a:ext cx="70567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в ФГОС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>
            <a:spLocks/>
          </p:cNvSpPr>
          <p:nvPr/>
        </p:nvSpPr>
        <p:spPr bwMode="auto">
          <a:xfrm>
            <a:off x="179513" y="2157619"/>
            <a:ext cx="360063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latinLnBrk="0">
              <a:spcBef>
                <a:spcPts val="1200"/>
              </a:spcBef>
              <a:defRPr/>
            </a:pPr>
            <a:r>
              <a:rPr lang="ru-RU" sz="1600" kern="0" dirty="0">
                <a:solidFill>
                  <a:srgbClr val="1C6FD5"/>
                </a:solidFill>
                <a:latin typeface="Tahoma"/>
                <a:ea typeface="Tahoma"/>
                <a:cs typeface="Tahoma"/>
              </a:rPr>
              <a:t>45. Требования к освоению предметных результатов…</a:t>
            </a:r>
            <a:endParaRPr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defTabSz="914400" latinLnBrk="0">
              <a:spcBef>
                <a:spcPts val="1200"/>
              </a:spcBef>
              <a:defRPr/>
            </a:pPr>
            <a:r>
              <a:rPr lang="ru-RU" sz="1600" kern="0" dirty="0">
                <a:solidFill>
                  <a:srgbClr val="1C6FD5"/>
                </a:solidFill>
                <a:latin typeface="Tahoma"/>
                <a:ea typeface="Tahoma"/>
                <a:cs typeface="Tahoma"/>
              </a:rPr>
              <a:t>45.6. Предметные результаты по предметной области «Общественно-научные предметы» должны обеспечивать:</a:t>
            </a:r>
            <a:endParaRPr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defTabSz="914400" latinLnBrk="0">
              <a:spcBef>
                <a:spcPts val="1200"/>
              </a:spcBef>
              <a:defRPr/>
            </a:pPr>
            <a:r>
              <a:rPr lang="ru-RU" sz="1600" kern="0" dirty="0">
                <a:solidFill>
                  <a:srgbClr val="1C6FD5"/>
                </a:solidFill>
                <a:latin typeface="Tahoma"/>
                <a:ea typeface="Tahoma"/>
                <a:cs typeface="Tahoma"/>
              </a:rPr>
              <a:t>45.6.1. По учебному предмету «История»: …</a:t>
            </a:r>
            <a:endParaRPr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defTabSz="914400" latinLnBrk="0">
              <a:spcBef>
                <a:spcPts val="1200"/>
              </a:spcBef>
              <a:defRPr/>
            </a:pPr>
            <a:r>
              <a:rPr lang="ru-RU" sz="1600" kern="0" dirty="0">
                <a:solidFill>
                  <a:srgbClr val="1C6FD5"/>
                </a:solidFill>
                <a:latin typeface="Tahoma"/>
                <a:ea typeface="Tahoma"/>
                <a:cs typeface="Tahoma"/>
              </a:rPr>
              <a:t>45.6.2. По учебному предмету «Обществознание»:</a:t>
            </a:r>
            <a:endParaRPr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defTabSz="914400" latinLnBrk="0">
              <a:spcBef>
                <a:spcPts val="1200"/>
              </a:spcBef>
              <a:defRPr/>
            </a:pPr>
            <a:r>
              <a:rPr lang="ru-RU" sz="1600" kern="0" dirty="0">
                <a:solidFill>
                  <a:srgbClr val="1C6FD5"/>
                </a:solidFill>
                <a:latin typeface="Tahoma"/>
                <a:ea typeface="Tahoma"/>
                <a:cs typeface="Tahoma"/>
              </a:rPr>
              <a:t>1) – 16)</a:t>
            </a:r>
            <a:endParaRPr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defTabSz="914400" latinLnBrk="0">
              <a:buClr>
                <a:srgbClr val="F8D66D"/>
              </a:buClr>
              <a:buSzPct val="160000"/>
              <a:defRPr/>
            </a:pPr>
            <a:endParaRPr lang="ru-RU" sz="1600" kern="0" dirty="0">
              <a:solidFill>
                <a:prstClr val="black"/>
              </a:solidFill>
              <a:latin typeface="Circe Ligh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-171560" y="260648"/>
            <a:ext cx="9289032" cy="864096"/>
          </a:xfrm>
          <a:prstGeom prst="rect">
            <a:avLst/>
          </a:prstGeom>
        </p:spPr>
        <p:txBody>
          <a:bodyPr vert="horz" lIns="91433" tIns="45716" rIns="91433" bIns="45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347864" y="2348880"/>
            <a:ext cx="55962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s://finikoru.club/static/tild6234-3337-4363-b931-656538323735/photo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2540000"/>
            <a:ext cx="3580379" cy="26679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1280153"/>
            <a:ext cx="57993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0">
              <a:spcBef>
                <a:spcPts val="1200"/>
              </a:spcBef>
              <a:defRPr/>
            </a:pPr>
            <a:r>
              <a:rPr lang="ru-RU" sz="1600" kern="0" dirty="0">
                <a:solidFill>
                  <a:srgbClr val="1C6FD5"/>
                </a:solidFill>
                <a:latin typeface="Tahoma"/>
                <a:ea typeface="Tahoma"/>
                <a:cs typeface="Tahoma"/>
              </a:rPr>
              <a:t>Продолжение</a:t>
            </a:r>
            <a:endParaRPr lang="ru-RU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lvl="0" defTabSz="914400" latinLnBrk="0">
              <a:spcBef>
                <a:spcPts val="1200"/>
              </a:spcBef>
              <a:defRPr/>
            </a:pPr>
            <a:r>
              <a:rPr lang="ru-RU" sz="1600" kern="0" dirty="0">
                <a:solidFill>
                  <a:srgbClr val="1C6FD5"/>
                </a:solidFill>
                <a:latin typeface="Tahoma"/>
                <a:ea typeface="Tahoma"/>
                <a:cs typeface="Tahoma"/>
              </a:rPr>
              <a:t>….</a:t>
            </a:r>
            <a:endParaRPr lang="ru-RU" kern="0" dirty="0">
              <a:solidFill>
                <a:prstClr val="black"/>
              </a:solidFill>
              <a:latin typeface="Calibri"/>
              <a:cs typeface="Arial"/>
            </a:endParaRPr>
          </a:p>
          <a:p>
            <a:pPr lvl="0" defTabSz="914400" latinLnBrk="0">
              <a:spcBef>
                <a:spcPts val="1200"/>
              </a:spcBef>
              <a:defRPr/>
            </a:pPr>
            <a:r>
              <a:rPr lang="ru-RU" sz="1600" kern="0" dirty="0">
                <a:solidFill>
                  <a:srgbClr val="1C6FD5"/>
                </a:solidFill>
                <a:latin typeface="Tahoma"/>
                <a:ea typeface="Tahoma"/>
                <a:cs typeface="Tahoma"/>
              </a:rPr>
              <a:t>П.14</a:t>
            </a:r>
            <a:endParaRPr lang="ru-RU" sz="1600" kern="0" dirty="0">
              <a:solidFill>
                <a:prstClr val="black"/>
              </a:solidFill>
              <a:latin typeface="Circe Light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69332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в ФГОС 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7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532599"/>
            <a:ext cx="4968552" cy="1040277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marL="342873" indent="-342873" latinLnBrk="0">
              <a:spcBef>
                <a:spcPct val="20000"/>
              </a:spcBef>
            </a:pPr>
            <a:endParaRPr lang="ru-RU" sz="2800" dirty="0">
              <a:solidFill>
                <a:srgbClr val="C00000"/>
              </a:solidFill>
              <a:latin typeface="Calibri"/>
            </a:endParaRPr>
          </a:p>
          <a:p>
            <a:pPr marL="342873" indent="-342873" latinLnBrk="0">
              <a:spcBef>
                <a:spcPct val="20000"/>
              </a:spcBef>
            </a:pPr>
            <a:endParaRPr lang="ru-RU" sz="2800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86" y="1844675"/>
            <a:ext cx="5791740" cy="414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332657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значит формировать и развивать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финансовую культуру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0648"/>
            <a:ext cx="7668344" cy="7920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влияет на содержание образования</a:t>
            </a:r>
            <a:endParaRPr lang="ru-RU" sz="3200" b="1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idx="10"/>
          </p:nvPr>
        </p:nvPicPr>
        <p:blipFill>
          <a:blip r:embed="rId2"/>
          <a:stretch/>
        </p:blipFill>
        <p:spPr bwMode="auto">
          <a:xfrm>
            <a:off x="3245378" y="2505450"/>
            <a:ext cx="1349889" cy="19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Схема 10"/>
          <p:cNvGrpSpPr/>
          <p:nvPr/>
        </p:nvGrpSpPr>
        <p:grpSpPr bwMode="auto">
          <a:xfrm>
            <a:off x="4377578" y="1052736"/>
            <a:ext cx="4514901" cy="5805264"/>
            <a:chOff x="0" y="0"/>
            <a:chExt cx="5283200" cy="4961465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0" y="324406"/>
              <a:ext cx="5283200" cy="277200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  <a:alpha val="90000"/>
              </a:sysClr>
            </a:solidFill>
            <a:ln w="12700" cap="flat" cmpd="sng" algn="ctr"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0" name="Прямоугольник: скругленные углы 12"/>
            <p:cNvSpPr/>
            <p:nvPr/>
          </p:nvSpPr>
          <p:spPr bwMode="auto">
            <a:xfrm>
              <a:off x="264160" y="162046"/>
              <a:ext cx="3698240" cy="324720"/>
            </a:xfrm>
            <a:prstGeom prst="roundRect">
              <a:avLst>
                <a:gd name="adj" fmla="val 16667"/>
              </a:avLst>
            </a:pr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Делает вклад в свой человеческий капитал</a:t>
              </a:r>
            </a:p>
          </p:txBody>
        </p:sp>
        <p:sp>
          <p:nvSpPr>
            <p:cNvPr id="11" name="Прямоугольник 10"/>
            <p:cNvSpPr/>
            <p:nvPr/>
          </p:nvSpPr>
          <p:spPr bwMode="auto">
            <a:xfrm>
              <a:off x="0" y="958800"/>
              <a:ext cx="5283200" cy="277200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  <a:alpha val="90000"/>
              </a:sysClr>
            </a:solidFill>
            <a:ln w="12700" cap="flat" cmpd="sng" algn="ctr">
              <a:solidFill>
                <a:srgbClr val="A5A5A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2" name="Прямоугольник: скругленные углы 14"/>
            <p:cNvSpPr/>
            <p:nvPr/>
          </p:nvSpPr>
          <p:spPr bwMode="auto">
            <a:xfrm>
              <a:off x="264160" y="661006"/>
              <a:ext cx="3698240" cy="460154"/>
            </a:xfrm>
            <a:prstGeom prst="roundRect">
              <a:avLst>
                <a:gd name="adj" fmla="val 16667"/>
              </a:avLst>
            </a:pr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Пользуется правами потребителя финансовых услуг, исполняет обязанности</a:t>
              </a: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0" y="1592016"/>
              <a:ext cx="5283200" cy="277200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  <a:alpha val="90000"/>
              </a:sysClr>
            </a:solidFill>
            <a:ln w="12700" cap="flat" cmpd="sng" algn="ctr">
              <a:solidFill>
                <a:srgbClr val="FFC000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4" name="Прямоугольник: скругленные углы 16"/>
            <p:cNvSpPr/>
            <p:nvPr/>
          </p:nvSpPr>
          <p:spPr bwMode="auto">
            <a:xfrm>
              <a:off x="264160" y="1295400"/>
              <a:ext cx="4105490" cy="458975"/>
            </a:xfrm>
            <a:prstGeom prst="roundRect">
              <a:avLst>
                <a:gd name="adj" fmla="val 16667"/>
              </a:avLst>
            </a:pr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Может помогать родителям платить налоги, оформлять страховки, развираться с кредитами</a:t>
              </a: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0" y="2090976"/>
              <a:ext cx="5283200" cy="277200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  <a:alpha val="90000"/>
              </a:sys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6" name="Прямоугольник: скругленные углы 18"/>
            <p:cNvSpPr/>
            <p:nvPr/>
          </p:nvSpPr>
          <p:spPr bwMode="auto">
            <a:xfrm>
              <a:off x="264160" y="1928616"/>
              <a:ext cx="3698240" cy="324720"/>
            </a:xfrm>
            <a:prstGeom prst="roundRect">
              <a:avLst>
                <a:gd name="adj" fmla="val 16667"/>
              </a:avLst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Может зарабатывать, создавать своё дело</a:t>
              </a:r>
            </a:p>
          </p:txBody>
        </p:sp>
        <p:sp>
          <p:nvSpPr>
            <p:cNvPr id="17" name="Прямоугольник 16"/>
            <p:cNvSpPr/>
            <p:nvPr/>
          </p:nvSpPr>
          <p:spPr bwMode="auto">
            <a:xfrm>
              <a:off x="0" y="2566651"/>
              <a:ext cx="5283200" cy="277200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  <a:alpha val="90000"/>
              </a:sysClr>
            </a:solidFill>
            <a:ln w="12700" cap="flat" cmpd="sng" algn="ctr">
              <a:solidFill>
                <a:srgbClr val="70AD47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18" name="Прямоугольник: скругленные углы 20"/>
            <p:cNvSpPr/>
            <p:nvPr/>
          </p:nvSpPr>
          <p:spPr bwMode="auto">
            <a:xfrm>
              <a:off x="264160" y="2427576"/>
              <a:ext cx="3698240" cy="324720"/>
            </a:xfrm>
            <a:prstGeom prst="roundRect">
              <a:avLst>
                <a:gd name="adj" fmla="val 16667"/>
              </a:avLst>
            </a:prstGeom>
            <a:solidFill>
              <a:srgbClr val="70AD47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Одалживает и занимает деньги</a:t>
              </a: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0" y="3299882"/>
              <a:ext cx="5283200" cy="277200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  <a:alpha val="90000"/>
              </a:sysClr>
            </a:solidFill>
            <a:ln w="12700" cap="flat" cmpd="sng" algn="ctr"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0" name="Прямоугольник: скругленные углы 22"/>
            <p:cNvSpPr/>
            <p:nvPr/>
          </p:nvSpPr>
          <p:spPr bwMode="auto">
            <a:xfrm>
              <a:off x="264160" y="2926536"/>
              <a:ext cx="4563184" cy="535706"/>
            </a:xfrm>
            <a:prstGeom prst="roundRect">
              <a:avLst>
                <a:gd name="adj" fmla="val 16667"/>
              </a:avLst>
            </a:pr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Распоряжается карманными деньгами и копит на что-то участвует в управлении семейным бюджетом</a:t>
              </a: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0" y="3798842"/>
              <a:ext cx="5283200" cy="277200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  <a:alpha val="90000"/>
              </a:sysClr>
            </a:solidFill>
            <a:ln w="12700" cap="flat" cmpd="sng" algn="ctr">
              <a:solidFill>
                <a:srgbClr val="A5A5A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2" name="Прямоугольник: скругленные углы 24"/>
            <p:cNvSpPr/>
            <p:nvPr/>
          </p:nvSpPr>
          <p:spPr bwMode="auto">
            <a:xfrm>
              <a:off x="264160" y="3636482"/>
              <a:ext cx="4076643" cy="324720"/>
            </a:xfrm>
            <a:prstGeom prst="roundRect">
              <a:avLst>
                <a:gd name="adj" fmla="val 16667"/>
              </a:avLst>
            </a:pr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Делает покупки онлайн, осуществляет платежи</a:t>
              </a:r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>
              <a:off x="0" y="4297802"/>
              <a:ext cx="5283200" cy="501615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  <a:alpha val="90000"/>
              </a:sysClr>
            </a:solidFill>
            <a:ln w="12700" cap="flat" cmpd="sng" algn="ctr">
              <a:solidFill>
                <a:srgbClr val="FFC000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</p:sp>
        <p:sp>
          <p:nvSpPr>
            <p:cNvPr id="24" name="Прямоугольник: скругленные углы 26"/>
            <p:cNvSpPr/>
            <p:nvPr/>
          </p:nvSpPr>
          <p:spPr bwMode="auto">
            <a:xfrm>
              <a:off x="264160" y="4135442"/>
              <a:ext cx="4076643" cy="324720"/>
            </a:xfrm>
            <a:prstGeom prst="roundRect">
              <a:avLst>
                <a:gd name="adj" fmla="val 16667"/>
              </a:avLst>
            </a:pr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39785" tIns="0" rIns="139785" bIns="0" numCol="1" spcCol="1270" anchor="ctr" anchorCtr="0">
              <a:noAutofit/>
            </a:bodyPr>
            <a:lstStyle/>
            <a:p>
              <a:pPr marL="0" marR="0" lvl="0" indent="0" defTabSz="6223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Arial"/>
                </a:rPr>
                <a:t>Делает покупки в офлайн-магазине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763688" y="1242341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0">
              <a:defRPr/>
            </a:pPr>
            <a:r>
              <a:rPr lang="ru-RU" b="1" kern="0" dirty="0">
                <a:solidFill>
                  <a:srgbClr val="508DD6"/>
                </a:solidFill>
                <a:latin typeface="Circe Bold"/>
                <a:cs typeface="Arial"/>
              </a:rPr>
              <a:t>ПОТРЕБНОСТЬ В ФИНАНСОВОЙ СОЦИАЛИЗАЦИИ</a:t>
            </a:r>
            <a:endParaRPr lang="ru-RU" kern="0" dirty="0">
              <a:solidFill>
                <a:srgbClr val="508DD6"/>
              </a:solidFill>
              <a:latin typeface="Circe Bol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61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</TotalTime>
  <Words>1031</Words>
  <Application>Microsoft Office PowerPoint</Application>
  <PresentationFormat>Экран (4:3)</PresentationFormat>
  <Paragraphs>185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Custom Design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УМК по финансовой грамотности  в электронном виде портал «вашифинансы.рф»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 Я класса</vt:lpstr>
      <vt:lpstr>Презентация PowerPoint</vt:lpstr>
      <vt:lpstr>Презентация PowerPoint</vt:lpstr>
      <vt:lpstr>Презентация PowerPoint</vt:lpstr>
      <vt:lpstr>Финансовые бои. Пример задания и решения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Танюта</cp:lastModifiedBy>
  <cp:revision>142</cp:revision>
  <dcterms:created xsi:type="dcterms:W3CDTF">2014-04-01T16:35:38Z</dcterms:created>
  <dcterms:modified xsi:type="dcterms:W3CDTF">2023-04-01T17:04:12Z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