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2" r:id="rId4"/>
    <p:sldId id="257" r:id="rId5"/>
    <p:sldId id="258" r:id="rId6"/>
    <p:sldId id="27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83" r:id="rId17"/>
    <p:sldId id="282" r:id="rId18"/>
    <p:sldId id="276" r:id="rId19"/>
    <p:sldId id="278" r:id="rId20"/>
    <p:sldId id="277" r:id="rId21"/>
    <p:sldId id="281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628" autoAdjust="0"/>
  </p:normalViewPr>
  <p:slideViewPr>
    <p:cSldViewPr>
      <p:cViewPr>
        <p:scale>
          <a:sx n="60" d="100"/>
          <a:sy n="60" d="100"/>
        </p:scale>
        <p:origin x="-204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5A735-F4BF-4E15-86FC-5112258AF4F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151C-7137-4546-BC1C-CD749052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1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49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36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3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4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0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2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7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8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6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9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2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D125-2F92-4F20-84E8-D2DC71371AF2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-ege.sdamgia.ru/problem?id=28064" TargetMode="External"/><Relationship Id="rId2" Type="http://schemas.openxmlformats.org/officeDocument/2006/relationships/hyperlink" Target="https://inf-ege.sdamgia.ru/problem?id=280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-ege.sdamgia.ru/problem?id=2806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-ege.sdamgia.ru/problem?id=2775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-ege.sdamgia.ru/problem?id=27756" TargetMode="External"/><Relationship Id="rId2" Type="http://schemas.openxmlformats.org/officeDocument/2006/relationships/hyperlink" Target="https://inf-ege.sdamgia.ru/problem?id=2775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-ege.sdamgia.ru/problem?id=27756" TargetMode="External"/><Relationship Id="rId2" Type="http://schemas.openxmlformats.org/officeDocument/2006/relationships/hyperlink" Target="https://inf-ege.sdamgia.ru/problem?id=2775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-ege.sdamgia.ru/problem?id=27771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5" b="13393"/>
          <a:stretch/>
        </p:blipFill>
        <p:spPr bwMode="auto">
          <a:xfrm>
            <a:off x="-756592" y="0"/>
            <a:ext cx="9900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310621" y="5877272"/>
            <a:ext cx="1954560" cy="60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1718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39527" y="1556792"/>
            <a:ext cx="554506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Задача трехходовая П-В-П</a:t>
            </a:r>
          </a:p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83768" y="2996952"/>
            <a:ext cx="50405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91880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933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53546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1727" y="32129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1792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55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Решение 15-№20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94015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89938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29607" y="4036422"/>
            <a:ext cx="217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Нужна стратегия, по опыту первой задачи (19) Петя не будет *2.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34866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=40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70560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93857" y="2236284"/>
            <a:ext cx="5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18 17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155679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112276" y="1098212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5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375" y="36886"/>
            <a:ext cx="6417321" cy="799826"/>
          </a:xfrm>
        </p:spPr>
        <p:txBody>
          <a:bodyPr/>
          <a:lstStyle/>
          <a:p>
            <a:pPr algn="l"/>
            <a:r>
              <a:rPr lang="ru-RU" dirty="0" smtClean="0"/>
              <a:t>Вариант 15-№21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640" y="1916832"/>
            <a:ext cx="341987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Найдите </a:t>
            </a:r>
            <a:r>
              <a:rPr lang="ru-RU" b="1" dirty="0" smtClean="0">
                <a:solidFill>
                  <a:srgbClr val="FF0000"/>
                </a:solidFill>
              </a:rPr>
              <a:t>минимальное значение S</a:t>
            </a:r>
            <a:r>
              <a:rPr lang="ru-RU" dirty="0" smtClean="0"/>
              <a:t>, при котором одновременно выполняются два условия:</a:t>
            </a:r>
          </a:p>
          <a:p>
            <a:endParaRPr lang="ru-RU" dirty="0" smtClean="0"/>
          </a:p>
          <a:p>
            <a:r>
              <a:rPr lang="ru-RU" dirty="0" smtClean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endParaRPr lang="ru-RU" dirty="0" smtClean="0"/>
          </a:p>
          <a:p>
            <a:r>
              <a:rPr lang="ru-RU" dirty="0" smtClean="0"/>
              <a:t>— у Вани нет стратегии, которая позволит ему гарантированно выиграть первым ходом.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78373" y="5877272"/>
            <a:ext cx="1954560" cy="60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____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7278" y="1639341"/>
            <a:ext cx="6048897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Задача четырехходовая П-В-П-В</a:t>
            </a:r>
          </a:p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1520" y="2996952"/>
            <a:ext cx="57814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25963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83768" y="2933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21298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479" y="32129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5283" y="35329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35354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707904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57690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5557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359" y="4036422"/>
            <a:ext cx="217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Нужна стратегия Ване, по опыту первой задачи (19) Ваня не будет *2.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348997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=40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08003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39873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302011" y="2236284"/>
            <a:ext cx="5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trike="sngStrike" dirty="0" smtClean="0"/>
              <a:t>18</a:t>
            </a:r>
            <a:r>
              <a:rPr lang="ru-RU" dirty="0" smtClean="0"/>
              <a:t> 17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83671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75165" y="939350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S&gt;=40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714281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32045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15616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2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486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Вариант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6084168" cy="3338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/>
              <a:t>Задание </a:t>
            </a:r>
            <a:r>
              <a:rPr lang="ru-RU" sz="1200" b="1" dirty="0"/>
              <a:t>19 № </a:t>
            </a:r>
            <a:r>
              <a:rPr lang="ru-RU" sz="1200" b="1" dirty="0">
                <a:hlinkClick r:id="rId2"/>
              </a:rPr>
              <a:t>28062</a:t>
            </a:r>
            <a:endParaRPr lang="ru-RU" sz="1200" b="1" dirty="0"/>
          </a:p>
          <a:p>
            <a:pPr marL="0" indent="0" algn="just">
              <a:buNone/>
            </a:pPr>
            <a:r>
              <a:rPr lang="ru-RU" sz="1200" dirty="0"/>
              <a:t>Два игрока, Петя и Ваня, играют в следующую игру. Перед игроками лежит куча камней. Игроки ходят по очереди, первый ход делает Петя. За один ход игрок может добавить в кучу </a:t>
            </a:r>
            <a:r>
              <a:rPr lang="ru-RU" sz="1200" b="1" dirty="0"/>
              <a:t>один</a:t>
            </a:r>
            <a:r>
              <a:rPr lang="ru-RU" sz="1200" dirty="0"/>
              <a:t> или </a:t>
            </a:r>
            <a:r>
              <a:rPr lang="ru-RU" sz="1200" b="1" dirty="0"/>
              <a:t>два</a:t>
            </a:r>
            <a:r>
              <a:rPr lang="ru-RU" sz="1200" dirty="0"/>
              <a:t> камня или увеличить количество камней в куче в </a:t>
            </a:r>
            <a:r>
              <a:rPr lang="ru-RU" sz="1200" b="1" dirty="0"/>
              <a:t>два</a:t>
            </a:r>
            <a:r>
              <a:rPr lang="ru-RU" sz="1200" dirty="0"/>
              <a:t> раза. Например, имея кучу из 15 камней, за один ход можно получить кучу из 16, 17 или 30 камней. У каждого игрока, чтобы делать ходы, есть неограниченное количество камней.</a:t>
            </a:r>
          </a:p>
          <a:p>
            <a:pPr marL="0" indent="0" algn="just">
              <a:buNone/>
            </a:pPr>
            <a:r>
              <a:rPr lang="ru-RU" sz="1200" dirty="0"/>
              <a:t>Игра завершается в тот момент, когда количество камней в куче становится не менее 31. Победителем считается игрок, сделавший последний ход, то есть первым получивший кучу, в которой будет 31 или больше камней. В начальный момент в куче было </a:t>
            </a:r>
            <a:r>
              <a:rPr lang="ru-RU" sz="1200" i="1" dirty="0"/>
              <a:t>S</a:t>
            </a:r>
            <a:r>
              <a:rPr lang="ru-RU" sz="1200" dirty="0"/>
              <a:t> камней, 1 ≤ </a:t>
            </a:r>
            <a:r>
              <a:rPr lang="ru-RU" sz="1200" i="1" dirty="0"/>
              <a:t>S</a:t>
            </a:r>
            <a:r>
              <a:rPr lang="ru-RU" sz="1200" dirty="0"/>
              <a:t> ≤ 30.</a:t>
            </a:r>
          </a:p>
          <a:p>
            <a:pPr marL="0" indent="0" algn="just">
              <a:buNone/>
            </a:pPr>
            <a:r>
              <a:rPr lang="ru-RU" sz="1200" dirty="0"/>
              <a:t>Будем говорить, что игрок имеет </a:t>
            </a:r>
            <a:r>
              <a:rPr lang="ru-RU" sz="1200" i="1" dirty="0"/>
              <a:t>выигрышную стратегию</a:t>
            </a:r>
            <a:r>
              <a:rPr lang="ru-RU" sz="1200" dirty="0"/>
              <a:t>, 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marL="0" indent="0" algn="just">
              <a:buNone/>
            </a:pPr>
            <a:r>
              <a:rPr lang="ru-RU" sz="1200" dirty="0"/>
              <a:t>Известно, что Ваня выиграл своим первым ходом после неудачного первого хода Пети. Укажите </a:t>
            </a:r>
            <a:r>
              <a:rPr lang="ru-RU" sz="1200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sz="1200" b="1" i="1" dirty="0">
                <a:solidFill>
                  <a:srgbClr val="FF0000"/>
                </a:solidFill>
              </a:rPr>
              <a:t>S</a:t>
            </a:r>
            <a:r>
              <a:rPr lang="ru-RU" sz="1200" dirty="0"/>
              <a:t>, когда такая ситуация возможна.</a:t>
            </a:r>
          </a:p>
          <a:p>
            <a:pPr marL="0" indent="0" algn="just">
              <a:buNone/>
            </a:pPr>
            <a:r>
              <a:rPr lang="ru-RU" sz="1200" dirty="0"/>
              <a:t>Ответ: </a:t>
            </a:r>
          </a:p>
          <a:p>
            <a:pPr marL="0" indent="0" algn="just">
              <a:buNone/>
            </a:pPr>
            <a:endParaRPr lang="ru-RU" sz="1200" b="1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084168" y="1929606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444208" y="18575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18659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05874" y="214563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4055" y="214563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4120" y="24226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56376" y="24226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241973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=31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22501" y="62068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30613" y="728880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</a:t>
            </a:r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22501" y="2852936"/>
            <a:ext cx="282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31/4 </a:t>
            </a:r>
            <a:r>
              <a:rPr lang="ru-RU" sz="1200" dirty="0" smtClean="0"/>
              <a:t>с избытком, чтобы победил Ваня</a:t>
            </a:r>
            <a:endParaRPr lang="ru-RU" sz="1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572000" y="3657798"/>
            <a:ext cx="4608512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148064" y="35857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72200" y="359417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09730" y="387382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7911" y="387382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7976" y="415082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0232" y="415082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596336" y="35857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346122" y="387382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4368" y="415082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388424" y="41475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=31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426744" y="3153742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22501" y="3153742"/>
            <a:ext cx="44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968043" y="2998693"/>
            <a:ext cx="5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__</a:t>
            </a: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50904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Задание 21 № </a:t>
            </a:r>
            <a:r>
              <a:rPr lang="ru-RU" sz="1200" b="1" dirty="0">
                <a:hlinkClick r:id="rId3"/>
              </a:rPr>
              <a:t>28064</a:t>
            </a:r>
            <a:endParaRPr lang="ru-RU" sz="1200" b="1" dirty="0"/>
          </a:p>
          <a:p>
            <a:pPr algn="just"/>
            <a:r>
              <a:rPr lang="ru-RU" sz="1200" dirty="0"/>
              <a:t>Найдите </a:t>
            </a:r>
            <a:r>
              <a:rPr lang="ru-RU" sz="1200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sz="1200" b="1" i="1" dirty="0">
                <a:solidFill>
                  <a:srgbClr val="FF0000"/>
                </a:solidFill>
              </a:rPr>
              <a:t>S</a:t>
            </a:r>
            <a:r>
              <a:rPr lang="ru-RU" sz="1200" dirty="0"/>
              <a:t>, при котором одновременно выполняются два условия:</a:t>
            </a:r>
          </a:p>
          <a:p>
            <a:pPr algn="just"/>
            <a:r>
              <a:rPr lang="ru-RU" sz="1200" dirty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pPr algn="just"/>
            <a:r>
              <a:rPr lang="ru-RU" sz="1200" dirty="0"/>
              <a:t>— у Вани нет стратегии, которая позволит ему гарантированно выиграть первым ходом.</a:t>
            </a:r>
          </a:p>
          <a:p>
            <a:r>
              <a:rPr lang="ru-RU" sz="1200" dirty="0"/>
              <a:t>Ответ: 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33622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/>
              <a:t>Задание 20 № </a:t>
            </a:r>
            <a:r>
              <a:rPr lang="ru-RU" sz="1200" b="1" dirty="0">
                <a:hlinkClick r:id="rId4"/>
              </a:rPr>
              <a:t>28063</a:t>
            </a:r>
            <a:endParaRPr lang="ru-RU" sz="1200" b="1" dirty="0"/>
          </a:p>
          <a:p>
            <a:pPr algn="just"/>
            <a:r>
              <a:rPr lang="ru-RU" sz="1200" dirty="0"/>
              <a:t>Найдите </a:t>
            </a:r>
            <a:r>
              <a:rPr lang="ru-RU" sz="1200" b="1" dirty="0">
                <a:solidFill>
                  <a:srgbClr val="FF0000"/>
                </a:solidFill>
              </a:rPr>
              <a:t>два таких значения </a:t>
            </a:r>
            <a:r>
              <a:rPr lang="ru-RU" sz="1200" b="1" i="1" dirty="0">
                <a:solidFill>
                  <a:srgbClr val="FF0000"/>
                </a:solidFill>
              </a:rPr>
              <a:t>S</a:t>
            </a:r>
            <a:r>
              <a:rPr lang="ru-RU" sz="1200" dirty="0"/>
              <a:t>, при которых у Пети есть выигрышная стратегия, причём одновременно выполняются два условия:</a:t>
            </a:r>
          </a:p>
          <a:p>
            <a:pPr algn="just"/>
            <a:r>
              <a:rPr lang="ru-RU" sz="1200" dirty="0"/>
              <a:t>— Петя не может выиграть за один ход;</a:t>
            </a:r>
          </a:p>
          <a:p>
            <a:pPr algn="just"/>
            <a:r>
              <a:rPr lang="ru-RU" sz="1200" dirty="0"/>
              <a:t>— Петя может выиграть своим вторым ходом независимо от того, как будет ходить Ваня.</a:t>
            </a:r>
          </a:p>
          <a:p>
            <a:pPr algn="just"/>
            <a:r>
              <a:rPr lang="ru-RU" sz="1200" dirty="0"/>
              <a:t>Найденные значения запишите в ответе в порядке возрастания без разделительных знаков.</a:t>
            </a:r>
          </a:p>
          <a:p>
            <a:pPr algn="just"/>
            <a:r>
              <a:rPr lang="ru-RU" sz="1200" dirty="0"/>
              <a:t>Ответ: 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572000" y="5169966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734541" y="5097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958677" y="51063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496207" y="538599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44388" y="538599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57060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3515" y="5708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6855483" y="5097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05269" y="538599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3136" y="56629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439659" y="566298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=31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7861860" y="5097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47571" y="537760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2573" y="567402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788" y="116632"/>
            <a:ext cx="2555776" cy="404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Вариант 1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33" y="243408"/>
            <a:ext cx="5100255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Задание 19 № </a:t>
            </a:r>
            <a:r>
              <a:rPr lang="ru-RU" sz="1400" b="1" dirty="0">
                <a:hlinkClick r:id="rId2"/>
              </a:rPr>
              <a:t>27754</a:t>
            </a:r>
            <a:endParaRPr lang="ru-RU" sz="1400" b="1" dirty="0"/>
          </a:p>
          <a:p>
            <a:pPr marL="0" indent="265113" algn="just">
              <a:buNone/>
            </a:pPr>
            <a:r>
              <a:rPr lang="ru-RU" sz="1400" dirty="0"/>
              <a:t>Два игрока, Петя и Ваня, играют в следующую игру. Перед игроками </a:t>
            </a:r>
            <a:r>
              <a:rPr lang="ru-RU" sz="1600" b="1" u="sng" dirty="0"/>
              <a:t>лежат две кучи </a:t>
            </a:r>
            <a:r>
              <a:rPr lang="ru-RU" sz="1400" dirty="0"/>
              <a:t>камней. Игроки ходят по очереди, первый ход делает Петя. </a:t>
            </a:r>
            <a:r>
              <a:rPr lang="ru-RU" sz="1400" b="1" u="sng" dirty="0"/>
              <a:t>За один ход </a:t>
            </a:r>
            <a:r>
              <a:rPr lang="ru-RU" sz="1400" u="sng" dirty="0"/>
              <a:t>игрок может </a:t>
            </a:r>
            <a:r>
              <a:rPr lang="ru-RU" sz="1400" b="1" u="sng" dirty="0"/>
              <a:t>добавить в одну из куч один камень или увеличить количество камней в куче в четыре раза</a:t>
            </a:r>
            <a:r>
              <a:rPr lang="ru-RU" sz="1400" u="sng" dirty="0"/>
              <a:t>.</a:t>
            </a:r>
            <a:r>
              <a:rPr lang="ru-RU" sz="1400" dirty="0"/>
              <a:t> Например, пусть в одной куче 6 камней, а в другой 9 камней; такую позицию мы будем обозначать (6, 9). За один ход из позиции (6, 9) можно получить любую из четырёх позиций: (7, 9), (24, 9), (6, 10), (6, 36). Чтобы делать ходы, у каждого игрока есть неограниченное количество камней.</a:t>
            </a:r>
          </a:p>
          <a:p>
            <a:pPr marL="0" indent="265113" algn="just">
              <a:buNone/>
            </a:pPr>
            <a:r>
              <a:rPr lang="ru-RU" sz="1400" u="sng" dirty="0"/>
              <a:t>Игра завершается в тот момент, когда суммарное количество камней в кучах становится не менее 61. </a:t>
            </a:r>
            <a:r>
              <a:rPr lang="ru-RU" sz="1400" dirty="0"/>
              <a:t>Победителем считается игрок, сделавший последний ход, то есть первым получивший позицию, в которой в кучах будет 61 или больше камней.</a:t>
            </a:r>
          </a:p>
          <a:p>
            <a:pPr marL="0" indent="265113" algn="just">
              <a:buNone/>
            </a:pPr>
            <a:r>
              <a:rPr lang="ru-RU" sz="1400" dirty="0"/>
              <a:t>В начальный момент в первой куче было 3 камня, во второй куче — </a:t>
            </a:r>
            <a:r>
              <a:rPr lang="ru-RU" sz="1400" i="1" dirty="0"/>
              <a:t>S</a:t>
            </a:r>
            <a:r>
              <a:rPr lang="ru-RU" sz="1400" dirty="0"/>
              <a:t> камней, 1 ≤ </a:t>
            </a:r>
            <a:r>
              <a:rPr lang="ru-RU" sz="1400" i="1" dirty="0"/>
              <a:t>S</a:t>
            </a:r>
            <a:r>
              <a:rPr lang="ru-RU" sz="1400" dirty="0"/>
              <a:t> ≤ 57.</a:t>
            </a:r>
          </a:p>
          <a:p>
            <a:pPr marL="0" indent="265113" algn="just">
              <a:buNone/>
            </a:pPr>
            <a:r>
              <a:rPr lang="ru-RU" sz="1400" dirty="0"/>
              <a:t>Будем говорить, что </a:t>
            </a:r>
            <a:r>
              <a:rPr lang="ru-RU" sz="1400" u="sng" dirty="0"/>
              <a:t>игрок имеет выигрышную стратегию</a:t>
            </a:r>
            <a:r>
              <a:rPr lang="ru-RU" sz="1400" dirty="0"/>
              <a:t>, если он может выиграть при любых ходах противника. Описать стратегию игрока — значит описать, какой ход он должен сделать в любой ситуации, которая ему может встретиться при различной игре противника. В описание выигрышной стратегии не следует включать ходы играющего по ней игрока, которые не являются для него безусловно выигрышными, то есть не гарантируют выигрыш независимо от игры противника.</a:t>
            </a:r>
          </a:p>
          <a:p>
            <a:pPr marL="0" indent="265113" algn="just">
              <a:buNone/>
            </a:pPr>
            <a:r>
              <a:rPr lang="ru-RU" sz="1400" b="1" u="sng" dirty="0">
                <a:solidFill>
                  <a:srgbClr val="FF0000"/>
                </a:solidFill>
              </a:rPr>
              <a:t>Известно, что Ваня выиграл своим первым ходом после неудачного первого хода Пети. Укажите </a:t>
            </a:r>
            <a:r>
              <a:rPr lang="ru-RU" sz="1400" b="1" u="sng" dirty="0"/>
              <a:t>минимальное значение </a:t>
            </a:r>
            <a:r>
              <a:rPr lang="ru-RU" sz="1400" b="1" i="1" u="sng" dirty="0"/>
              <a:t>S</a:t>
            </a:r>
            <a:r>
              <a:rPr lang="ru-RU" sz="1400" b="1" u="sng" dirty="0">
                <a:solidFill>
                  <a:srgbClr val="FF0000"/>
                </a:solidFill>
              </a:rPr>
              <a:t>, когда такая ситуация возможна.</a:t>
            </a:r>
          </a:p>
          <a:p>
            <a:pPr marL="0" indent="265113" algn="just">
              <a:buNone/>
            </a:pPr>
            <a:r>
              <a:rPr lang="ru-RU" sz="1400" dirty="0" smtClean="0"/>
              <a:t>Ответ</a:t>
            </a:r>
            <a:r>
              <a:rPr lang="ru-RU" sz="1400" dirty="0"/>
              <a:t>: </a:t>
            </a:r>
          </a:p>
          <a:p>
            <a:pPr marL="0" indent="0" algn="just">
              <a:buNone/>
            </a:pPr>
            <a:endParaRPr lang="ru-RU" sz="900" b="1" dirty="0" smtClean="0"/>
          </a:p>
          <a:p>
            <a:pPr marL="0" indent="0">
              <a:buNone/>
            </a:pP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580112" y="2374428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5940152" y="23024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4288" y="23108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01818" y="259045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9999" y="259045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064" y="28674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28674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56376" y="28645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en-US" dirty="0" smtClean="0"/>
              <a:t>58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18445" y="106551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6557" y="1065510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58383" y="3657798"/>
            <a:ext cx="109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58</a:t>
            </a:r>
            <a:r>
              <a:rPr lang="ru-RU" dirty="0" smtClean="0"/>
              <a:t>/</a:t>
            </a:r>
            <a:r>
              <a:rPr lang="en-US" dirty="0" smtClean="0"/>
              <a:t>16</a:t>
            </a:r>
            <a:r>
              <a:rPr lang="ru-RU" dirty="0" smtClean="0"/>
              <a:t> </a:t>
            </a:r>
            <a:r>
              <a:rPr lang="ru-RU" sz="1200" dirty="0" smtClean="0"/>
              <a:t>с избытком, чтобы победил Ваня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06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8" y="161419"/>
            <a:ext cx="45720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Задание 20 № </a:t>
            </a:r>
            <a:r>
              <a:rPr lang="ru-RU" b="1" dirty="0">
                <a:hlinkClick r:id="rId2"/>
              </a:rPr>
              <a:t>27755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два таких значения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/>
              <a:t>при которых у Пети есть выигрышная стратегия, причём одновременно выполняются два условия:</a:t>
            </a:r>
          </a:p>
          <a:p>
            <a:pPr algn="just"/>
            <a:r>
              <a:rPr lang="ru-RU" dirty="0"/>
              <a:t>— Петя не может выиграть за один ход;</a:t>
            </a:r>
          </a:p>
          <a:p>
            <a:pPr algn="just"/>
            <a:r>
              <a:rPr lang="ru-RU" dirty="0"/>
              <a:t>— Петя может выиграть своим вторым ходом независимо от того, как будет ходить Ваня.</a:t>
            </a:r>
          </a:p>
          <a:p>
            <a:pPr algn="just"/>
            <a:r>
              <a:rPr lang="ru-RU" dirty="0"/>
              <a:t>Найденные значения запишите в ответе в порядке возрастания без разделительных знаков.</a:t>
            </a:r>
          </a:p>
          <a:p>
            <a:pPr algn="just"/>
            <a:r>
              <a:rPr lang="ru-RU" dirty="0"/>
              <a:t>Ответ: </a:t>
            </a:r>
          </a:p>
          <a:p>
            <a:pPr algn="just"/>
            <a:endParaRPr lang="ru-RU" sz="800" b="1" dirty="0"/>
          </a:p>
          <a:p>
            <a:pPr algn="just"/>
            <a:r>
              <a:rPr lang="ru-RU" b="1" dirty="0"/>
              <a:t>Задание 21 № </a:t>
            </a:r>
            <a:r>
              <a:rPr lang="ru-RU" b="1" dirty="0">
                <a:hlinkClick r:id="rId3"/>
              </a:rPr>
              <a:t>27756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dirty="0"/>
              <a:t>, при котором одновременно выполняются два условия:</a:t>
            </a:r>
          </a:p>
          <a:p>
            <a:pPr algn="just"/>
            <a:r>
              <a:rPr lang="ru-RU" dirty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pPr algn="just"/>
            <a:r>
              <a:rPr lang="ru-RU" dirty="0"/>
              <a:t>— у Вани нет стратегии, которая позволит ему гарантированно выиграть первым ходом.</a:t>
            </a:r>
          </a:p>
          <a:p>
            <a:pPr algn="just"/>
            <a:r>
              <a:rPr lang="ru-RU" dirty="0"/>
              <a:t>Ответ: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16509" y="3047"/>
            <a:ext cx="2555776" cy="40466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663300"/>
                </a:solidFill>
              </a:rPr>
              <a:t>Вариант 1</a:t>
            </a:r>
            <a:endParaRPr lang="ru-RU" b="1" dirty="0">
              <a:solidFill>
                <a:srgbClr val="6633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2000" y="1846565"/>
            <a:ext cx="4608512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48064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78294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730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7911" y="18575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976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96336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46122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72000" y="4665910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004048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58677" y="46022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5714" y="459390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44388" y="458951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48291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515" y="48316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855483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05269" y="458951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3136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61860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47571" y="45811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2080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22501" y="6206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0613" y="620688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72200" y="322575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80312" y="3225750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8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Решение вариант 1 – 20-21</a:t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i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81" y="1884876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(3,</a:t>
            </a:r>
            <a:r>
              <a:rPr lang="en-US" sz="2800" dirty="0" smtClean="0"/>
              <a:t>S)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3456" y="2365336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12</a:t>
            </a:r>
            <a:r>
              <a:rPr lang="ru-RU" dirty="0" smtClean="0"/>
              <a:t>,</a:t>
            </a:r>
            <a:r>
              <a:rPr lang="en-US" dirty="0" smtClean="0"/>
              <a:t>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73456" y="162667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4</a:t>
            </a:r>
            <a:r>
              <a:rPr lang="ru-RU" dirty="0" smtClean="0"/>
              <a:t>,</a:t>
            </a:r>
            <a:r>
              <a:rPr lang="en-US" dirty="0" smtClean="0"/>
              <a:t>S)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43784" y="1153929"/>
            <a:ext cx="5223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Ваня пытается победить, но ему не хватает 1 балла</a:t>
            </a:r>
          </a:p>
          <a:p>
            <a:r>
              <a:rPr lang="ru-RU" dirty="0" smtClean="0"/>
              <a:t>4+4</a:t>
            </a:r>
            <a:r>
              <a:rPr lang="en-US" dirty="0" smtClean="0"/>
              <a:t>S=60</a:t>
            </a:r>
          </a:p>
          <a:p>
            <a:r>
              <a:rPr lang="en-US" dirty="0" smtClean="0"/>
              <a:t>4S=56</a:t>
            </a:r>
          </a:p>
          <a:p>
            <a:r>
              <a:rPr lang="en-US" dirty="0" smtClean="0"/>
              <a:t>S=14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628221"/>
            <a:ext cx="63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338368"/>
            <a:ext cx="63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43784" y="2408096"/>
            <a:ext cx="5223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Ваня пытается победить, но ему не хватает 1 балла</a:t>
            </a:r>
          </a:p>
          <a:p>
            <a:r>
              <a:rPr lang="en-US" dirty="0" smtClean="0"/>
              <a:t>12</a:t>
            </a:r>
            <a:r>
              <a:rPr lang="ru-RU" dirty="0" smtClean="0"/>
              <a:t>+4</a:t>
            </a:r>
            <a:r>
              <a:rPr lang="en-US" dirty="0" smtClean="0"/>
              <a:t>S=60</a:t>
            </a:r>
          </a:p>
          <a:p>
            <a:r>
              <a:rPr lang="en-US" dirty="0" smtClean="0"/>
              <a:t>4S=48</a:t>
            </a:r>
          </a:p>
          <a:p>
            <a:r>
              <a:rPr lang="en-US" dirty="0" smtClean="0"/>
              <a:t>S=12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7353" y="2749288"/>
            <a:ext cx="1792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Стратегия Пети: ходить с меньшей кучи.</a:t>
            </a:r>
            <a:endParaRPr lang="ru-RU" b="1" u="sng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104485" y="1874962"/>
            <a:ext cx="37117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08830" y="2310062"/>
            <a:ext cx="366826" cy="212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8" y="161419"/>
            <a:ext cx="45720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Задание 20 № </a:t>
            </a:r>
            <a:r>
              <a:rPr lang="ru-RU" b="1" dirty="0">
                <a:hlinkClick r:id="rId2"/>
              </a:rPr>
              <a:t>27755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два таких значения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/>
              <a:t>при которых у Пети есть выигрышная стратегия, причём одновременно выполняются два условия:</a:t>
            </a:r>
          </a:p>
          <a:p>
            <a:pPr algn="just"/>
            <a:r>
              <a:rPr lang="ru-RU" dirty="0"/>
              <a:t>— Петя не может выиграть за один ход;</a:t>
            </a:r>
          </a:p>
          <a:p>
            <a:pPr algn="just"/>
            <a:r>
              <a:rPr lang="ru-RU" dirty="0"/>
              <a:t>— Петя может выиграть своим вторым ходом независимо от того, как будет ходить Ваня.</a:t>
            </a:r>
          </a:p>
          <a:p>
            <a:pPr algn="just"/>
            <a:r>
              <a:rPr lang="ru-RU" dirty="0"/>
              <a:t>Найденные значения запишите в ответе в порядке возрастания без разделительных знаков.</a:t>
            </a:r>
          </a:p>
          <a:p>
            <a:pPr algn="just"/>
            <a:r>
              <a:rPr lang="ru-RU" dirty="0"/>
              <a:t>Ответ: </a:t>
            </a:r>
          </a:p>
          <a:p>
            <a:pPr algn="just"/>
            <a:endParaRPr lang="ru-RU" sz="800" b="1" dirty="0"/>
          </a:p>
          <a:p>
            <a:pPr algn="just"/>
            <a:r>
              <a:rPr lang="ru-RU" b="1" dirty="0"/>
              <a:t>Задание 21 № </a:t>
            </a:r>
            <a:r>
              <a:rPr lang="ru-RU" b="1" dirty="0">
                <a:hlinkClick r:id="rId3"/>
              </a:rPr>
              <a:t>27756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dirty="0"/>
              <a:t>, при котором одновременно выполняются два условия:</a:t>
            </a:r>
          </a:p>
          <a:p>
            <a:pPr algn="just"/>
            <a:r>
              <a:rPr lang="ru-RU" dirty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pPr algn="just"/>
            <a:r>
              <a:rPr lang="ru-RU" dirty="0"/>
              <a:t>— у Вани нет стратегии, которая позволит ему гарантированно выиграть первым ходом.</a:t>
            </a:r>
          </a:p>
          <a:p>
            <a:pPr algn="just"/>
            <a:r>
              <a:rPr lang="ru-RU" dirty="0"/>
              <a:t>Ответ: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16509" y="3047"/>
            <a:ext cx="2555776" cy="40466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663300"/>
                </a:solidFill>
              </a:rPr>
              <a:t>Вариант 1</a:t>
            </a:r>
            <a:endParaRPr lang="ru-RU" b="1" dirty="0">
              <a:solidFill>
                <a:srgbClr val="6633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2000" y="1846565"/>
            <a:ext cx="4608512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48064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78294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730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7911" y="18575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976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96336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46122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72000" y="4665910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004048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58677" y="46022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5714" y="459390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44388" y="458951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48291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515" y="48316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855483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05269" y="458951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3136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61860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47571" y="45811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2080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22501" y="6206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0613" y="620688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72200" y="322575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80312" y="3225750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9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3254" r="14035" b="11099"/>
          <a:stretch/>
        </p:blipFill>
        <p:spPr bwMode="auto">
          <a:xfrm>
            <a:off x="-8739" y="332656"/>
            <a:ext cx="915273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193022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Профильное задание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Вариант 2 - №19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4950"/>
            <a:ext cx="499972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Задание 19 № </a:t>
            </a:r>
            <a:r>
              <a:rPr lang="ru-RU" sz="1600" b="1" dirty="0">
                <a:hlinkClick r:id="rId2"/>
              </a:rPr>
              <a:t>27771</a:t>
            </a:r>
            <a:endParaRPr lang="ru-RU" sz="1600" b="1" dirty="0"/>
          </a:p>
          <a:p>
            <a:pPr indent="265113" algn="just"/>
            <a:r>
              <a:rPr lang="ru-RU" sz="1400" dirty="0"/>
              <a:t>Два игрока, Петя и Ваня, играют в следующую игру. Перед игроками лежат </a:t>
            </a:r>
            <a:r>
              <a:rPr lang="ru-RU" sz="1400" b="1" u="sng" dirty="0"/>
              <a:t>две кучи </a:t>
            </a:r>
            <a:r>
              <a:rPr lang="ru-RU" sz="1400" dirty="0"/>
              <a:t>камней. Игроки ходят по очереди, первый ход делает Петя. </a:t>
            </a:r>
            <a:r>
              <a:rPr lang="ru-RU" sz="1400" dirty="0">
                <a:solidFill>
                  <a:srgbClr val="FF0000"/>
                </a:solidFill>
              </a:rPr>
              <a:t>За один ход игрок может </a:t>
            </a:r>
            <a:r>
              <a:rPr lang="ru-RU" sz="1400" b="1" dirty="0">
                <a:solidFill>
                  <a:srgbClr val="FF0000"/>
                </a:solidFill>
              </a:rPr>
              <a:t>убрать из одной из куч один камень</a:t>
            </a:r>
            <a:r>
              <a:rPr lang="ru-RU" sz="1400" dirty="0">
                <a:solidFill>
                  <a:srgbClr val="FF0000"/>
                </a:solidFill>
              </a:rPr>
              <a:t> или </a:t>
            </a:r>
            <a:r>
              <a:rPr lang="ru-RU" sz="1400" b="1" dirty="0">
                <a:solidFill>
                  <a:srgbClr val="FF0000"/>
                </a:solidFill>
              </a:rPr>
              <a:t>уменьшить количество камней в куче в два раза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r>
              <a:rPr lang="ru-RU" sz="1400" dirty="0"/>
              <a:t>(если количество камней в куче нечётно, остаётся на 1 камень меньше, чем убирается). Например, пусть в одной куче 6, а в другой 9 камней; такую позицию мы будем обозначать (6, 9). За один ход из позиции </a:t>
            </a:r>
            <a:r>
              <a:rPr lang="ru-RU" sz="1400" b="1" dirty="0">
                <a:solidFill>
                  <a:srgbClr val="663300"/>
                </a:solidFill>
              </a:rPr>
              <a:t>(6, 9) можно получить любую из четырёх позиций: (5, 9), (3, 9), (6, 8), (6, 4).</a:t>
            </a:r>
          </a:p>
          <a:p>
            <a:pPr indent="265113" algn="just"/>
            <a:r>
              <a:rPr lang="ru-RU" sz="1400" b="1" dirty="0">
                <a:solidFill>
                  <a:srgbClr val="663300"/>
                </a:solidFill>
              </a:rPr>
              <a:t>Игра завершается в тот момент, когда суммарное количество камней в кучах становится не более 20. </a:t>
            </a:r>
            <a:r>
              <a:rPr lang="ru-RU" sz="1400" dirty="0"/>
              <a:t>Победителем считается игрок, сделавший последний ход, то есть первым получивший позицию, в которой в кучах будет 20 или меньше камней.</a:t>
            </a:r>
          </a:p>
          <a:p>
            <a:pPr indent="265113" algn="just"/>
            <a:r>
              <a:rPr lang="ru-RU" sz="1400" b="1" dirty="0">
                <a:solidFill>
                  <a:srgbClr val="663300"/>
                </a:solidFill>
              </a:rPr>
              <a:t>В начальный момент в первой куче было 10 камней, во второй куче — </a:t>
            </a:r>
            <a:r>
              <a:rPr lang="ru-RU" sz="1400" b="1" i="1" dirty="0">
                <a:solidFill>
                  <a:srgbClr val="663300"/>
                </a:solidFill>
              </a:rPr>
              <a:t>S</a:t>
            </a:r>
            <a:r>
              <a:rPr lang="ru-RU" sz="1400" b="1" dirty="0">
                <a:solidFill>
                  <a:srgbClr val="663300"/>
                </a:solidFill>
              </a:rPr>
              <a:t> камней, </a:t>
            </a:r>
            <a:r>
              <a:rPr lang="ru-RU" sz="1400" b="1" i="1" dirty="0">
                <a:solidFill>
                  <a:srgbClr val="663300"/>
                </a:solidFill>
              </a:rPr>
              <a:t>S</a:t>
            </a:r>
            <a:r>
              <a:rPr lang="ru-RU" sz="1400" b="1" dirty="0">
                <a:solidFill>
                  <a:srgbClr val="663300"/>
                </a:solidFill>
              </a:rPr>
              <a:t> &gt; 10.</a:t>
            </a:r>
          </a:p>
          <a:p>
            <a:pPr indent="265113" algn="just"/>
            <a:r>
              <a:rPr lang="ru-RU" sz="1400" dirty="0"/>
              <a:t>Будем говорить, что игрок </a:t>
            </a:r>
            <a:r>
              <a:rPr lang="ru-RU" sz="1400" b="1" dirty="0">
                <a:solidFill>
                  <a:srgbClr val="663300"/>
                </a:solidFill>
              </a:rPr>
              <a:t>имеет выигрышную стратегию</a:t>
            </a:r>
            <a:r>
              <a:rPr lang="ru-RU" sz="1400" dirty="0"/>
              <a:t>, 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 В описание выигрышной стратегии не следует включать ходы играющего по ней игрока, которые не являются для него безусловно выигрышными, т. е не гарантирующие выигрыш независимо от игры противника.</a:t>
            </a:r>
          </a:p>
          <a:p>
            <a:pPr indent="265113" algn="just"/>
            <a:r>
              <a:rPr lang="ru-RU" sz="1400" b="1" dirty="0">
                <a:solidFill>
                  <a:srgbClr val="663300"/>
                </a:solidFill>
              </a:rPr>
              <a:t>Известно, что Ваня выиграл своим первым ходом после неудачного первого хода Пети. Укажите </a:t>
            </a:r>
            <a:r>
              <a:rPr lang="ru-RU" sz="1400" b="1" dirty="0">
                <a:solidFill>
                  <a:srgbClr val="FF0000"/>
                </a:solidFill>
              </a:rPr>
              <a:t>максимальное</a:t>
            </a:r>
            <a:r>
              <a:rPr lang="ru-RU" sz="1400" b="1" dirty="0">
                <a:solidFill>
                  <a:srgbClr val="6633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значение </a:t>
            </a:r>
            <a:r>
              <a:rPr lang="ru-RU" sz="1400" b="1" i="1" dirty="0">
                <a:solidFill>
                  <a:srgbClr val="FF0000"/>
                </a:solidFill>
              </a:rPr>
              <a:t>S</a:t>
            </a:r>
            <a:r>
              <a:rPr lang="ru-RU" sz="1400" b="1" dirty="0">
                <a:solidFill>
                  <a:srgbClr val="663300"/>
                </a:solidFill>
              </a:rPr>
              <a:t>, когда такая ситуация возможна.</a:t>
            </a:r>
          </a:p>
          <a:p>
            <a:pPr indent="265113" algn="just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Ответ: 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580112" y="3742580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5940152" y="36705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4288" y="36789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01818" y="395860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9999" y="395860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064" y="42356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42356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56376" y="423270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18445" y="243366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1)-1</a:t>
            </a:r>
          </a:p>
          <a:p>
            <a:r>
              <a:rPr lang="ru-RU" dirty="0" smtClean="0"/>
              <a:t>2):2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6557" y="2433662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&lt;=20</a:t>
            </a:r>
          </a:p>
          <a:p>
            <a:r>
              <a:rPr lang="en-US" dirty="0" smtClean="0"/>
              <a:t>10+S=20</a:t>
            </a:r>
          </a:p>
          <a:p>
            <a:r>
              <a:rPr lang="en-US" dirty="0" smtClean="0"/>
              <a:t>S=10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46215" y="5318337"/>
            <a:ext cx="185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 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max </a:t>
            </a:r>
            <a:r>
              <a:rPr lang="en-US" sz="3200" b="1" dirty="0" smtClean="0">
                <a:solidFill>
                  <a:srgbClr val="FF0000"/>
                </a:solidFill>
              </a:rPr>
              <a:t>- ?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128" y="1344887"/>
            <a:ext cx="5095181" cy="3240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/>
              <a:t>Итоги встречи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380"/>
            <a:ext cx="6972267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планирую свой день.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инвестирую в свое будущее.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сконцентрирован на подготовке к ЕГЭ.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с каждым днем увеличиваю свой интеллектуальный  инвестиционный портфель.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Я </a:t>
            </a:r>
            <a:r>
              <a:rPr lang="ru-RU" sz="2800" dirty="0" smtClean="0"/>
              <a:t>эффективно строю зависимость моего времени и выполненных дел.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Знания, их накопление – это мои инвестиции.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 анализирую свои успехи для достижения результата на ЕГЭ по информатике.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решаю задачи ЕГЭ и составляю список вопросов, на которые я могу найти ответ на уроках информатики?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76535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72267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35586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512" y="230541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512" y="311550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36512" y="47971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36512" y="43651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36512" y="53732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9552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5755" y="1180580"/>
            <a:ext cx="217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анализ</a:t>
            </a:r>
          </a:p>
          <a:p>
            <a:r>
              <a:rPr lang="ru-RU" sz="1400" dirty="0" smtClean="0"/>
              <a:t>Баллы от 1 до 10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80628"/>
            <a:ext cx="61446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«ФИНАНСОВАЯ ГРАМОТНОСТЬ </a:t>
            </a:r>
          </a:p>
          <a:p>
            <a:r>
              <a:rPr lang="ru-RU" b="1" dirty="0" smtClean="0"/>
              <a:t>НА УРОКАХ ИНФОРМАТИКИ ИЛИ </a:t>
            </a:r>
          </a:p>
          <a:p>
            <a:r>
              <a:rPr lang="ru-RU" b="1" dirty="0" smtClean="0"/>
              <a:t>КАК НАУЧИТЬСЯ РЕШАТЬ ЗАДАЧИ </a:t>
            </a:r>
          </a:p>
          <a:p>
            <a:r>
              <a:rPr lang="ru-RU" sz="2000" b="1" dirty="0" smtClean="0"/>
              <a:t>НА ВЫИГРЫШНУЮ СТРАТЕГИЮ (19,20,21)»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32761" y="1342512"/>
            <a:ext cx="18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декабря 2020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372200" y="46435"/>
            <a:ext cx="2300196" cy="1060288"/>
            <a:chOff x="4139952" y="1124744"/>
            <a:chExt cx="3158428" cy="2103563"/>
          </a:xfrm>
        </p:grpSpPr>
        <p:pic>
          <p:nvPicPr>
            <p:cNvPr id="26" name="Picture 2" descr="https://whiteangel.in.ua/wp-content/uploads/2015/12/visokie-tehnologii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24744"/>
              <a:ext cx="3158428" cy="21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53709"/>
              <a:ext cx="1447096" cy="5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>
            <a:off x="8042844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128" y="1344887"/>
            <a:ext cx="5095181" cy="3240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rgbClr val="002060"/>
                </a:solidFill>
              </a:rPr>
              <a:t>Вопросы встречи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380"/>
            <a:ext cx="6972267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Кто планирует свой день?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Кто и как инвестирует в свое будущее?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Когда этим надо заниматься?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Что такое инвестиции?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 построить зависимость вашего времени и эффективности выполненных дел?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Знания, их накопление – это инвестиции?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Какой результат на ЕГЭ по информатике планирую получить?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 часто я решаю задачи ЕГЭ и сколько вопросов я задаю учителю на уроках информатики?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76535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72267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35586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512" y="230541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512" y="27914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512" y="311550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512" y="343954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36512" y="45091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36512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9552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5755" y="1180580"/>
            <a:ext cx="217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анализ</a:t>
            </a:r>
          </a:p>
          <a:p>
            <a:r>
              <a:rPr lang="ru-RU" sz="1400" dirty="0" smtClean="0"/>
              <a:t>Баллы от 1 до 10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80628"/>
            <a:ext cx="61446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«ФИНАНСОВАЯ ГРАМОТНОСТЬ 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НА УРОКАХ ИНФОРМАТИКИ ИЛИ 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КАК НАУЧИТЬСЯ РЕШАТЬ ЗАДАЧИ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НА ВЫИГРЫШНУЮ СТРАТЕГИЮ</a:t>
            </a:r>
            <a:r>
              <a:rPr lang="ru-RU" sz="2000" b="1" dirty="0" smtClean="0">
                <a:solidFill>
                  <a:srgbClr val="663300"/>
                </a:solidFill>
              </a:rPr>
              <a:t> (19,20,21)»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2761" y="1342512"/>
            <a:ext cx="18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декабря 2020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372200" y="46435"/>
            <a:ext cx="2300196" cy="1060288"/>
            <a:chOff x="4139952" y="1124744"/>
            <a:chExt cx="3158428" cy="2103563"/>
          </a:xfrm>
        </p:grpSpPr>
        <p:pic>
          <p:nvPicPr>
            <p:cNvPr id="26" name="Picture 2" descr="https://whiteangel.in.ua/wp-content/uploads/2015/12/visokie-tehnologii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24744"/>
              <a:ext cx="3158428" cy="21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53709"/>
              <a:ext cx="1447096" cy="5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>
            <a:off x="8042844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emotivation.ru/wp-content/uploads/2020/08/25366305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/>
          <a:stretch/>
        </p:blipFill>
        <p:spPr bwMode="auto">
          <a:xfrm>
            <a:off x="1671145" y="0"/>
            <a:ext cx="7629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emotivation.ru/wp-content/uploads/2020/08/25366305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76815"/>
          <a:stretch/>
        </p:blipFill>
        <p:spPr bwMode="auto">
          <a:xfrm>
            <a:off x="-362606" y="-27384"/>
            <a:ext cx="203375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46434"/>
            <a:ext cx="5364088" cy="3094534"/>
            <a:chOff x="4139952" y="1124744"/>
            <a:chExt cx="3158428" cy="2103563"/>
          </a:xfrm>
        </p:grpSpPr>
        <p:pic>
          <p:nvPicPr>
            <p:cNvPr id="7" name="Picture 2" descr="https://whiteangel.in.ua/wp-content/uploads/2015/12/visokie-tehnologii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24744"/>
              <a:ext cx="3158428" cy="21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53709"/>
              <a:ext cx="1447096" cy="5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924944"/>
            <a:ext cx="8229600" cy="3450615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Желаю всем</a:t>
            </a:r>
            <a:b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быть успешными</a:t>
            </a:r>
            <a:b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инвесторами </a:t>
            </a:r>
            <a:b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своей жизни.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7396" y="520184"/>
            <a:ext cx="3635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Наш </a:t>
            </a:r>
            <a:b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инвестиционный портфель пополнился.</a:t>
            </a:r>
            <a:b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430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11476" r="38552" b="28233"/>
          <a:stretch/>
        </p:blipFill>
        <p:spPr bwMode="auto">
          <a:xfrm>
            <a:off x="-9022" y="-1"/>
            <a:ext cx="9153022" cy="68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43808" y="2149019"/>
            <a:ext cx="6300192" cy="470898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</a:p>
          <a:p>
            <a:pPr algn="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43" y="33265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ФИНАНСОВАЯ ГРАМОТНОСТЬ </a:t>
            </a:r>
          </a:p>
          <a:p>
            <a:r>
              <a:rPr lang="ru-RU" sz="4800" b="1" dirty="0">
                <a:solidFill>
                  <a:srgbClr val="663300"/>
                </a:solidFill>
                <a:latin typeface="Arial Narrow" panose="020B0606020202030204" pitchFamily="34" charset="0"/>
              </a:rPr>
              <a:t>НА УРОКАХ ИНФОРМАТИКИ </a:t>
            </a:r>
            <a:endParaRPr lang="ru-RU" sz="4800" b="1" dirty="0" smtClean="0">
              <a:solidFill>
                <a:srgbClr val="663300"/>
              </a:solidFill>
              <a:latin typeface="Arial Narrow" panose="020B0606020202030204" pitchFamily="34" charset="0"/>
            </a:endParaRPr>
          </a:p>
          <a:p>
            <a:r>
              <a:rPr lang="ru-RU" sz="4800" b="1" dirty="0" smtClean="0">
                <a:solidFill>
                  <a:srgbClr val="663300"/>
                </a:solidFill>
                <a:latin typeface="Arial Narrow" panose="020B0606020202030204" pitchFamily="34" charset="0"/>
              </a:rPr>
              <a:t>ИЛИ </a:t>
            </a:r>
            <a:endParaRPr lang="ru-RU" sz="4800" b="1" dirty="0">
              <a:solidFill>
                <a:srgbClr val="663300"/>
              </a:solidFill>
              <a:latin typeface="Arial Narrow" panose="020B0606020202030204" pitchFamily="34" charset="0"/>
            </a:endParaRPr>
          </a:p>
          <a:p>
            <a:r>
              <a:rPr lang="ru-RU" sz="4800" b="1" dirty="0">
                <a:solidFill>
                  <a:srgbClr val="663300"/>
                </a:solidFill>
                <a:latin typeface="Arial Narrow" panose="020B0606020202030204" pitchFamily="34" charset="0"/>
              </a:rPr>
              <a:t>КАК НАУЧИТЬСЯ РЕШАТЬ ЗАДАЧИ </a:t>
            </a:r>
          </a:p>
          <a:p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 ВЫИГРЫШНУЮ СТРАТЕГИЮ </a:t>
            </a:r>
            <a:r>
              <a:rPr lang="ru-RU" sz="4800" b="1" dirty="0">
                <a:solidFill>
                  <a:srgbClr val="663300"/>
                </a:solidFill>
                <a:latin typeface="Arial Narrow" panose="020B0606020202030204" pitchFamily="34" charset="0"/>
              </a:rPr>
              <a:t>(19,20,21)»</a:t>
            </a:r>
          </a:p>
        </p:txBody>
      </p:sp>
    </p:spTree>
    <p:extLst>
      <p:ext uri="{BB962C8B-B14F-4D97-AF65-F5344CB8AC3E}">
        <p14:creationId xmlns:p14="http://schemas.microsoft.com/office/powerpoint/2010/main" val="1403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8229600" cy="1224136"/>
          </a:xfrm>
        </p:spPr>
        <p:txBody>
          <a:bodyPr/>
          <a:lstStyle/>
          <a:p>
            <a:r>
              <a:rPr lang="ru-RU" b="1" dirty="0"/>
              <a:t>Инвестиции</a:t>
            </a:r>
            <a:r>
              <a:rPr lang="ru-RU" dirty="0"/>
              <a:t> – это размещение какого-либо ресурса с целью получения прибыли.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056784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1" b="36504"/>
          <a:stretch/>
        </p:blipFill>
        <p:spPr bwMode="auto">
          <a:xfrm>
            <a:off x="107504" y="116632"/>
            <a:ext cx="6034617" cy="19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14400" y="230678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/>
              <a:t>Интеллектуальные инвестиции </a:t>
            </a:r>
            <a:r>
              <a:rPr lang="ru-RU" dirty="0" smtClean="0"/>
              <a:t>— это инвестиции, вкладываемые в создание </a:t>
            </a:r>
            <a:r>
              <a:rPr lang="ru-RU" b="1" u="sng" dirty="0" smtClean="0"/>
              <a:t>интеллектуального продукта</a:t>
            </a:r>
            <a:r>
              <a:rPr lang="ru-RU" dirty="0" smtClean="0"/>
              <a:t>, т.е. вложения средств в создание новых нематериальных активов, а также в обучение персонала и повышение его квалификации для создания в дальнейшем инновационных продуктов.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23047" r="29375" b="21875"/>
          <a:stretch/>
        </p:blipFill>
        <p:spPr bwMode="auto">
          <a:xfrm>
            <a:off x="0" y="505172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5193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ВЫИГРЫШНАЯ  СТРАТЕГИЯ  - задачи ЕГЭ №№19,20,21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4046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Вариант 15 - №19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48472" y="548680"/>
            <a:ext cx="4644008" cy="63093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Два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</a:rPr>
              <a:t>инвестора</a:t>
            </a:r>
            <a:r>
              <a:rPr lang="ru-RU" sz="2500" dirty="0" smtClean="0"/>
              <a:t>, </a:t>
            </a:r>
            <a:r>
              <a:rPr lang="ru-RU" sz="2500" dirty="0"/>
              <a:t>Петя и Ваня, </a:t>
            </a:r>
            <a:r>
              <a:rPr lang="ru-RU" sz="2500" dirty="0" smtClean="0"/>
              <a:t>начинают инвестировать в новый проект. </a:t>
            </a:r>
          </a:p>
          <a:p>
            <a:pPr algn="just"/>
            <a:r>
              <a:rPr lang="ru-RU" sz="2500" dirty="0" smtClean="0"/>
              <a:t>Перед инвесторами –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</a:rPr>
              <a:t>проект с начальным капиталом </a:t>
            </a:r>
            <a:r>
              <a:rPr lang="en-US" sz="2500" b="1" i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500" dirty="0" smtClean="0"/>
              <a:t> Инвесторы совершают сделки по </a:t>
            </a:r>
            <a:r>
              <a:rPr lang="ru-RU" sz="2500" dirty="0"/>
              <a:t>очереди, первый ход делает Петя. </a:t>
            </a:r>
            <a:endParaRPr lang="ru-RU" sz="2500" dirty="0" smtClean="0"/>
          </a:p>
          <a:p>
            <a:pPr algn="just"/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один ход 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инвестор может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добавить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проект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один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миллион рублей или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 миллиона рублей или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увеличить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 количество 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инвестиций в проект в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раза. </a:t>
            </a:r>
            <a:endParaRPr lang="ru-RU" sz="25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Проект завершается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в тот момент, когда количество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капитала в проекте становится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не менее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40 миллионов рублей. </a:t>
            </a:r>
            <a:r>
              <a:rPr lang="ru-RU" sz="2500" dirty="0"/>
              <a:t>Победителем </a:t>
            </a:r>
            <a:r>
              <a:rPr lang="ru-RU" sz="2500" dirty="0" smtClean="0"/>
              <a:t>проекта считается инвестор, </a:t>
            </a:r>
            <a:r>
              <a:rPr lang="ru-RU" sz="2500" dirty="0"/>
              <a:t>сделавший последний ход, то есть первым получивший </a:t>
            </a:r>
            <a:r>
              <a:rPr lang="ru-RU" sz="2500" dirty="0" smtClean="0"/>
              <a:t>инвестиционный проект, </a:t>
            </a:r>
            <a:r>
              <a:rPr lang="ru-RU" sz="2500" dirty="0"/>
              <a:t>в </a:t>
            </a:r>
            <a:r>
              <a:rPr lang="ru-RU" sz="2500" dirty="0" smtClean="0"/>
              <a:t>котором </a:t>
            </a:r>
            <a:r>
              <a:rPr lang="ru-RU" sz="2500" dirty="0"/>
              <a:t>будет 40 или </a:t>
            </a:r>
            <a:r>
              <a:rPr lang="ru-RU" sz="2500" dirty="0" smtClean="0"/>
              <a:t>более миллионов рублей.</a:t>
            </a:r>
          </a:p>
          <a:p>
            <a:pPr algn="just"/>
            <a:r>
              <a:rPr lang="ru-RU" sz="2500" dirty="0" smtClean="0"/>
              <a:t>В </a:t>
            </a:r>
            <a:r>
              <a:rPr lang="ru-RU" sz="2500" dirty="0"/>
              <a:t>начальный момент в </a:t>
            </a:r>
            <a:r>
              <a:rPr lang="ru-RU" sz="2500" dirty="0" smtClean="0"/>
              <a:t>проекте находился капитал - </a:t>
            </a:r>
            <a:r>
              <a:rPr lang="en-US" sz="2500" dirty="0" smtClean="0"/>
              <a:t>S</a:t>
            </a:r>
            <a:r>
              <a:rPr lang="ru-RU" sz="2500" dirty="0" smtClean="0"/>
              <a:t>, </a:t>
            </a:r>
            <a:r>
              <a:rPr lang="ru-RU" sz="2500" dirty="0"/>
              <a:t>1 ≤ </a:t>
            </a:r>
            <a:r>
              <a:rPr lang="ru-RU" sz="2500" i="1" dirty="0"/>
              <a:t>S</a:t>
            </a:r>
            <a:r>
              <a:rPr lang="ru-RU" sz="2500" dirty="0"/>
              <a:t> ≤ 39.</a:t>
            </a:r>
          </a:p>
          <a:p>
            <a:pPr algn="just"/>
            <a:r>
              <a:rPr lang="ru-RU" sz="2500" dirty="0"/>
              <a:t>Будем говорить, что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инвестор имеет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 выигрышную стратегию, </a:t>
            </a:r>
            <a:r>
              <a:rPr lang="ru-RU" sz="2500" dirty="0"/>
              <a:t>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algn="just"/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Известно, что Ваня выиграл своим первым ходом после неудачного первого хода Пети. Укажите минимальное значение 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, когда такая ситуация возможна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038600" cy="5976664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</a:rPr>
              <a:t>Задание 19 № 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Два </a:t>
            </a:r>
            <a:r>
              <a:rPr lang="ru-RU" sz="1200" dirty="0">
                <a:solidFill>
                  <a:srgbClr val="002060"/>
                </a:solidFill>
              </a:rPr>
              <a:t>игрока, Петя и Ваня, играют в следующую игру. </a:t>
            </a:r>
            <a:r>
              <a:rPr lang="ru-RU" sz="1200" b="1" dirty="0">
                <a:solidFill>
                  <a:srgbClr val="C00000"/>
                </a:solidFill>
              </a:rPr>
              <a:t>Перед игроками лежит куча камней</a:t>
            </a:r>
            <a:r>
              <a:rPr lang="ru-RU" sz="1200" dirty="0">
                <a:solidFill>
                  <a:srgbClr val="002060"/>
                </a:solidFill>
              </a:rPr>
              <a:t>. Игроки ходят по очереди, первый ход делает Петя. </a:t>
            </a:r>
            <a:r>
              <a:rPr lang="ru-RU" sz="1200" dirty="0">
                <a:solidFill>
                  <a:srgbClr val="C00000"/>
                </a:solidFill>
              </a:rPr>
              <a:t>За один ход игрок может добавить в кучу </a:t>
            </a:r>
            <a:r>
              <a:rPr lang="ru-RU" sz="1200" b="1" dirty="0">
                <a:solidFill>
                  <a:srgbClr val="C00000"/>
                </a:solidFill>
              </a:rPr>
              <a:t>один</a:t>
            </a:r>
            <a:r>
              <a:rPr lang="ru-RU" sz="1200" dirty="0">
                <a:solidFill>
                  <a:srgbClr val="C00000"/>
                </a:solidFill>
              </a:rPr>
              <a:t> или </a:t>
            </a:r>
            <a:r>
              <a:rPr lang="ru-RU" sz="1200" b="1" dirty="0">
                <a:solidFill>
                  <a:srgbClr val="C00000"/>
                </a:solidFill>
              </a:rPr>
              <a:t>два</a:t>
            </a:r>
            <a:r>
              <a:rPr lang="ru-RU" sz="1200" dirty="0">
                <a:solidFill>
                  <a:srgbClr val="C00000"/>
                </a:solidFill>
              </a:rPr>
              <a:t> камня или увеличить количество камней в куче в </a:t>
            </a:r>
            <a:r>
              <a:rPr lang="ru-RU" sz="1200" b="1" dirty="0">
                <a:solidFill>
                  <a:srgbClr val="C00000"/>
                </a:solidFill>
              </a:rPr>
              <a:t>два</a:t>
            </a:r>
            <a:r>
              <a:rPr lang="ru-RU" sz="1200" dirty="0">
                <a:solidFill>
                  <a:srgbClr val="C00000"/>
                </a:solidFill>
              </a:rPr>
              <a:t> раза. </a:t>
            </a:r>
            <a:r>
              <a:rPr lang="ru-RU" sz="1200" dirty="0">
                <a:solidFill>
                  <a:srgbClr val="002060"/>
                </a:solidFill>
              </a:rPr>
              <a:t>Например, имея кучу из 15 камней, за один ход можно получить кучу из 16, 17 или 30 камней. У каждого игрока, чтобы делать ходы, есть неограниченное количество камней.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</a:rPr>
              <a:t>Игра завершается в тот момент, когда количество камней в куче становится не менее 40. </a:t>
            </a:r>
            <a:r>
              <a:rPr lang="ru-RU" sz="1200" dirty="0">
                <a:solidFill>
                  <a:srgbClr val="002060"/>
                </a:solidFill>
              </a:rPr>
              <a:t>Победителем считается игрок, сделавший последний ход, то есть первым получивший кучу, в которой будет 40 или больше камней. В начальный момент в куче было </a:t>
            </a:r>
            <a:r>
              <a:rPr lang="ru-RU" sz="1200" i="1" dirty="0">
                <a:solidFill>
                  <a:srgbClr val="002060"/>
                </a:solidFill>
              </a:rPr>
              <a:t>S</a:t>
            </a:r>
            <a:r>
              <a:rPr lang="ru-RU" sz="1200" dirty="0">
                <a:solidFill>
                  <a:srgbClr val="002060"/>
                </a:solidFill>
              </a:rPr>
              <a:t> камней, 1 ≤ </a:t>
            </a:r>
            <a:r>
              <a:rPr lang="ru-RU" sz="1200" i="1" dirty="0">
                <a:solidFill>
                  <a:srgbClr val="002060"/>
                </a:solidFill>
              </a:rPr>
              <a:t>S</a:t>
            </a:r>
            <a:r>
              <a:rPr lang="ru-RU" sz="1200" dirty="0">
                <a:solidFill>
                  <a:srgbClr val="002060"/>
                </a:solidFill>
              </a:rPr>
              <a:t> ≤ 39.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Будем говорить, что </a:t>
            </a:r>
            <a:r>
              <a:rPr lang="ru-RU" sz="1200" b="1" dirty="0">
                <a:solidFill>
                  <a:srgbClr val="C00000"/>
                </a:solidFill>
              </a:rPr>
              <a:t>игрок имеет </a:t>
            </a:r>
            <a:r>
              <a:rPr lang="ru-RU" sz="1200" b="1" i="1" dirty="0">
                <a:solidFill>
                  <a:srgbClr val="C00000"/>
                </a:solidFill>
              </a:rPr>
              <a:t>выигрышную стратегию</a:t>
            </a:r>
            <a:r>
              <a:rPr lang="ru-RU" sz="1200" b="1" dirty="0">
                <a:solidFill>
                  <a:srgbClr val="C00000"/>
                </a:solidFill>
              </a:rPr>
              <a:t>, </a:t>
            </a:r>
            <a:r>
              <a:rPr lang="ru-RU" sz="1200" dirty="0">
                <a:solidFill>
                  <a:srgbClr val="002060"/>
                </a:solidFill>
              </a:rPr>
              <a:t>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algn="just"/>
            <a:r>
              <a:rPr lang="ru-RU" sz="1200" b="1" dirty="0">
                <a:solidFill>
                  <a:srgbClr val="663300"/>
                </a:solidFill>
              </a:rPr>
              <a:t>Известно, что </a:t>
            </a:r>
            <a:r>
              <a:rPr lang="ru-RU" sz="1200" b="1" dirty="0">
                <a:solidFill>
                  <a:srgbClr val="C00000"/>
                </a:solidFill>
              </a:rPr>
              <a:t>Ваня</a:t>
            </a:r>
            <a:r>
              <a:rPr lang="ru-RU" sz="1200" b="1" dirty="0">
                <a:solidFill>
                  <a:srgbClr val="6633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выиграл</a:t>
            </a:r>
            <a:r>
              <a:rPr lang="ru-RU" sz="1200" b="1" dirty="0">
                <a:solidFill>
                  <a:srgbClr val="663300"/>
                </a:solidFill>
              </a:rPr>
              <a:t> своим </a:t>
            </a:r>
            <a:r>
              <a:rPr lang="ru-RU" sz="1200" b="1" dirty="0">
                <a:solidFill>
                  <a:srgbClr val="C00000"/>
                </a:solidFill>
              </a:rPr>
              <a:t>первым ходом </a:t>
            </a:r>
            <a:r>
              <a:rPr lang="ru-RU" sz="1200" b="1" dirty="0">
                <a:solidFill>
                  <a:srgbClr val="663300"/>
                </a:solidFill>
              </a:rPr>
              <a:t>после </a:t>
            </a:r>
            <a:r>
              <a:rPr lang="ru-RU" sz="1200" b="1" dirty="0">
                <a:solidFill>
                  <a:srgbClr val="C00000"/>
                </a:solidFill>
              </a:rPr>
              <a:t>неудачного</a:t>
            </a:r>
            <a:r>
              <a:rPr lang="ru-RU" sz="1200" b="1" dirty="0">
                <a:solidFill>
                  <a:srgbClr val="6633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первого хода Пети</a:t>
            </a:r>
            <a:r>
              <a:rPr lang="ru-RU" sz="1200" b="1" dirty="0">
                <a:solidFill>
                  <a:srgbClr val="663300"/>
                </a:solidFill>
              </a:rPr>
              <a:t>. Укажите </a:t>
            </a:r>
            <a:r>
              <a:rPr lang="ru-RU" sz="1200" b="1" dirty="0">
                <a:solidFill>
                  <a:srgbClr val="C00000"/>
                </a:solidFill>
              </a:rPr>
              <a:t>минимальное значение </a:t>
            </a:r>
            <a:r>
              <a:rPr lang="ru-RU" sz="1200" b="1" i="1" dirty="0">
                <a:solidFill>
                  <a:srgbClr val="C00000"/>
                </a:solidFill>
              </a:rPr>
              <a:t>S</a:t>
            </a:r>
            <a:r>
              <a:rPr lang="ru-RU" sz="1200" b="1" dirty="0">
                <a:solidFill>
                  <a:srgbClr val="663300"/>
                </a:solidFill>
              </a:rPr>
              <a:t>, когда такая ситуация возможна.</a:t>
            </a:r>
          </a:p>
          <a:p>
            <a:pPr marL="0" indent="0" algn="just">
              <a:buNone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Ответ: </a:t>
            </a:r>
          </a:p>
        </p:txBody>
      </p:sp>
    </p:spTree>
    <p:extLst>
      <p:ext uri="{BB962C8B-B14F-4D97-AF65-F5344CB8AC3E}">
        <p14:creationId xmlns:p14="http://schemas.microsoft.com/office/powerpoint/2010/main" val="21459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15-№19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3112" y="4293096"/>
            <a:ext cx="1954560" cy="604663"/>
          </a:xfrm>
        </p:spPr>
        <p:txBody>
          <a:bodyPr/>
          <a:lstStyle/>
          <a:p>
            <a:r>
              <a:rPr lang="ru-RU" dirty="0" smtClean="0"/>
              <a:t>40/4=10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5854" y="2029240"/>
            <a:ext cx="4752979" cy="4525963"/>
          </a:xfrm>
        </p:spPr>
        <p:txBody>
          <a:bodyPr/>
          <a:lstStyle/>
          <a:p>
            <a:r>
              <a:rPr lang="ru-RU" dirty="0" smtClean="0"/>
              <a:t>Задача двухходовая </a:t>
            </a:r>
            <a:r>
              <a:rPr lang="ru-RU" dirty="0"/>
              <a:t>П-В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83768" y="2996952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91880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933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53546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1727" y="32129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1792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34870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=40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Решение 15-№19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55679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84228" y="1268760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-26431"/>
            <a:ext cx="3995936" cy="93515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Вариант 15- №20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392"/>
            <a:ext cx="4690864" cy="6858000"/>
          </a:xfrm>
        </p:spPr>
        <p:txBody>
          <a:bodyPr>
            <a:noAutofit/>
          </a:bodyPr>
          <a:lstStyle/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Два инвестора, Петя и Ваня, начинают инвестировать в новый проект. 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Перед инвесторами – проект с начальным капиталом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Инвесторы совершают сделки по очереди, первый ход делает Петя. 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За один ход инвестор может добавить в проект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один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миллион рублей или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 миллиона рублей или увеличить количество инвестиций в проект в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раза. 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Проект завершается в тот момент, когда количество капитала в проекте становится не менее 40 миллионов рублей. Победителем проекта считается инвестор, сделавший последний ход, то есть первым получивший инвестиционный проект, в котором будет 40 или более миллионов рублей.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начальный момент в проекте находился капитал -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1 ≤ 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≤ 39.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Будем говорить, что инвестор имеет 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выигрышную стратегию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Найдите два таких значения S, при которых у Пети есть выигрышная стратегия, причём одновременно выполняются два условия: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—     Петя не может выиграть за один ход;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— Петя может выиграть своим вторым ходом независимо от того, как будет ходить Ваня.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Найденные значения запишите в ответе в порядке возрастания без разделительных знаков.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9171" y="2420888"/>
            <a:ext cx="43448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Найдите </a:t>
            </a:r>
            <a:r>
              <a:rPr lang="ru-RU" b="1" dirty="0">
                <a:solidFill>
                  <a:srgbClr val="663300"/>
                </a:solidFill>
              </a:rPr>
              <a:t>два таких значения S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при которых у Пети есть выигрышная стратегия, причём одновременно выполняются два условия: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 Петя не может выиграть за один ход;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 Петя может выиграть своим вторым ходом независимо от того, как будет ходить Ваня.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Найденные значения запишите в ответе в порядке возрастания без разделительных знаков.</a:t>
            </a:r>
          </a:p>
        </p:txBody>
      </p:sp>
    </p:spTree>
    <p:extLst>
      <p:ext uri="{BB962C8B-B14F-4D97-AF65-F5344CB8AC3E}">
        <p14:creationId xmlns:p14="http://schemas.microsoft.com/office/powerpoint/2010/main" val="21358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896</Words>
  <Application>Microsoft Office PowerPoint</Application>
  <PresentationFormat>Экран (4:3)</PresentationFormat>
  <Paragraphs>319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Вопросы встречи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15 - №19</vt:lpstr>
      <vt:lpstr>Решение 15-№19</vt:lpstr>
      <vt:lpstr>Вариант 15- №20</vt:lpstr>
      <vt:lpstr>Презентация PowerPoint</vt:lpstr>
      <vt:lpstr>Вариант 15-№21</vt:lpstr>
      <vt:lpstr>Вариант 14</vt:lpstr>
      <vt:lpstr>Вариант 1</vt:lpstr>
      <vt:lpstr>Презентация PowerPoint</vt:lpstr>
      <vt:lpstr>Решение вариант 1 – 20-21 </vt:lpstr>
      <vt:lpstr>Презентация PowerPoint</vt:lpstr>
      <vt:lpstr>Презентация PowerPoint</vt:lpstr>
      <vt:lpstr>Профильное задание  Вариант 2 - №19</vt:lpstr>
      <vt:lpstr>Итоги встречи</vt:lpstr>
      <vt:lpstr>Презентация PowerPoint</vt:lpstr>
      <vt:lpstr>Желаю всем быть успешными инвесторами  своей жизни.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cp:lastPrinted>2020-12-16T08:38:00Z</cp:lastPrinted>
  <dcterms:created xsi:type="dcterms:W3CDTF">2020-12-14T08:07:46Z</dcterms:created>
  <dcterms:modified xsi:type="dcterms:W3CDTF">2020-12-18T08:32:34Z</dcterms:modified>
</cp:coreProperties>
</file>