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92696"/>
            <a:ext cx="7508079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21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0089" y="1268760"/>
            <a:ext cx="828092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cap="all" dirty="0" smtClean="0"/>
              <a:t>ФЕДЕРАЛЬНАЯ   </a:t>
            </a:r>
            <a:r>
              <a:rPr lang="ru-RU" sz="2800" b="1" cap="all" dirty="0"/>
              <a:t>ЦЕЛЕВАЯ </a:t>
            </a:r>
            <a:r>
              <a:rPr lang="ru-RU" sz="2800" b="1" cap="all" dirty="0" smtClean="0"/>
              <a:t>  ПРОГРАММА </a:t>
            </a:r>
          </a:p>
          <a:p>
            <a:endParaRPr lang="ru-RU" sz="2800" cap="all" dirty="0"/>
          </a:p>
          <a:p>
            <a:pPr algn="ctr"/>
            <a:endParaRPr lang="ru-RU" sz="3200" cap="all" dirty="0" smtClean="0"/>
          </a:p>
          <a:p>
            <a:pPr algn="ctr"/>
            <a:endParaRPr lang="ru-RU" sz="3200" cap="all" dirty="0"/>
          </a:p>
          <a:p>
            <a:pPr algn="ctr"/>
            <a:endParaRPr lang="ru-RU" sz="3200" cap="all" dirty="0" smtClean="0"/>
          </a:p>
          <a:p>
            <a:pPr algn="ctr"/>
            <a:endParaRPr lang="ru-RU" sz="3200" cap="all" dirty="0"/>
          </a:p>
          <a:p>
            <a:pPr algn="ctr"/>
            <a:endParaRPr lang="ru-RU" sz="3200" cap="all" dirty="0" smtClean="0"/>
          </a:p>
          <a:p>
            <a:pPr algn="ctr"/>
            <a:r>
              <a:rPr lang="ru-RU" sz="3200" cap="all" dirty="0" smtClean="0"/>
              <a:t>"</a:t>
            </a:r>
            <a:r>
              <a:rPr lang="ru-RU" sz="3200" cap="all" dirty="0"/>
              <a:t>РАЗВИТИЕ ФИЗИЧЕСКОЙ КУЛЬТУРЫ И СПОРТА В РОССИЙСКОЙ ФЕДЕРАЦИИ </a:t>
            </a:r>
            <a:endParaRPr lang="ru-RU" sz="3200" cap="all" dirty="0" smtClean="0"/>
          </a:p>
          <a:p>
            <a:pPr algn="ctr"/>
            <a:r>
              <a:rPr lang="ru-RU" sz="2800" cap="all" dirty="0" smtClean="0"/>
              <a:t>НА </a:t>
            </a:r>
            <a:r>
              <a:rPr lang="ru-RU" sz="2800" cap="all" dirty="0"/>
              <a:t>2016–2020 ГОДЫ"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067944" y="40466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Постановление Правительства </a:t>
            </a:r>
            <a:endParaRPr lang="ru-RU" dirty="0" smtClean="0"/>
          </a:p>
          <a:p>
            <a:r>
              <a:rPr lang="ru-RU" dirty="0" smtClean="0"/>
              <a:t>Российской Федерации</a:t>
            </a:r>
          </a:p>
          <a:p>
            <a:r>
              <a:rPr lang="ru-RU" dirty="0" smtClean="0"/>
              <a:t> </a:t>
            </a:r>
            <a:r>
              <a:rPr lang="ru-RU" dirty="0"/>
              <a:t>от 21 января 2015 г. № </a:t>
            </a:r>
            <a:r>
              <a:rPr lang="ru-RU" dirty="0" smtClean="0"/>
              <a:t>30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524" y="1891882"/>
            <a:ext cx="3181537" cy="2545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5443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Программы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8601193"/>
              </p:ext>
            </p:extLst>
          </p:nvPr>
        </p:nvGraphicFramePr>
        <p:xfrm>
          <a:off x="611561" y="2204864"/>
          <a:ext cx="7704856" cy="4464495"/>
        </p:xfrm>
        <a:graphic>
          <a:graphicData uri="http://schemas.openxmlformats.org/drawingml/2006/table">
            <a:tbl>
              <a:tblPr firstRow="1" firstCol="1" bandRow="1"/>
              <a:tblGrid>
                <a:gridCol w="72007"/>
                <a:gridCol w="7632849"/>
              </a:tblGrid>
              <a:tr h="44644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создание </a:t>
                      </a:r>
                      <a:r>
                        <a:rPr lang="ru-RU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условий, обеспечивающих гражданам возможность систематически заниматься физической культурой и спортом;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-повышение </a:t>
                      </a:r>
                      <a:r>
                        <a:rPr lang="ru-RU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конкурентоспособности российского спорта на международной спортивной арене;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успешное </a:t>
                      </a:r>
                      <a:r>
                        <a:rPr lang="ru-RU" sz="2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проведение в Российской Федерации крупнейших международных спортивных соревнований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3091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 Программы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1167391"/>
              </p:ext>
            </p:extLst>
          </p:nvPr>
        </p:nvGraphicFramePr>
        <p:xfrm>
          <a:off x="539553" y="1700808"/>
          <a:ext cx="8136904" cy="4202748"/>
        </p:xfrm>
        <a:graphic>
          <a:graphicData uri="http://schemas.openxmlformats.org/drawingml/2006/table">
            <a:tbl>
              <a:tblPr firstRow="1" firstCol="1" bandRow="1"/>
              <a:tblGrid>
                <a:gridCol w="72007"/>
                <a:gridCol w="8064897"/>
              </a:tblGrid>
              <a:tr h="36712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повышение мотивации граждан к регулярным занятиям физической культурой и спортом и ведению здорового образа жизни;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-обеспечение 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успешного выступления российских спортсменов на крупнейших международных спортивных соревнованиях и совершенствование системы подготовки спортивного резерва;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 создание 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условий для проведения на высоком организационном уровне Чемпионата мира по футболу ФИФА 2018 года и Кубка конфедераций ФИФА 2017 года в Российской Федерации;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-развитие </a:t>
                      </a:r>
                      <a:r>
                        <a:rPr lang="ru-RU" sz="20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инфраструктуры физической культуры и спорта, в том числе для лиц с ограниченными возможностями здоровья и инвалидов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95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Целевые индикаторы и показатели Программы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74495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доля населения Российской Федерации, систематически занимающегося физической культурой и спортом, в общей численности населения Российской Федерации в возрасте 3 - 79 лет;</a:t>
            </a:r>
          </a:p>
          <a:p>
            <a:r>
              <a:rPr lang="ru-RU" dirty="0"/>
              <a:t>уровень обеспеченности населения спортивными сооружениями исходя из единовременной пропускной способности объектов спорта;</a:t>
            </a:r>
          </a:p>
          <a:p>
            <a:r>
              <a:rPr lang="ru-RU" dirty="0"/>
              <a:t>доля российских спортсменов, ставших призерами Олимпийских игр, в общем количестве российских спортсменов, участвующих в Олимпийских играх;</a:t>
            </a:r>
          </a:p>
          <a:p>
            <a:r>
              <a:rPr lang="ru-RU" dirty="0"/>
              <a:t>доля российских спортсменов, ставших призерами Олимпийских зимних игр, в общем количестве российских спортсменов, участвующих в Олимпийских зимних играх;</a:t>
            </a:r>
          </a:p>
          <a:p>
            <a:r>
              <a:rPr lang="ru-RU" dirty="0"/>
              <a:t>доля спортивной инфраструктуры, созданной для проведения Чемпионата мира по футболу ФИФА 2018 года и Кубка конфедераций ФИФА 2017 года в Российской Федерации, соответствующей требованиям ФИФА, в общем количестве спортивной инфраструктуры, созданной для проведения Чемпионата мира по футболу ФИФА 2018 года и Кубка конфедераций ФИФА 2017 года в Российской Федерации</a:t>
            </a:r>
          </a:p>
        </p:txBody>
      </p:sp>
    </p:spTree>
    <p:extLst>
      <p:ext uri="{BB962C8B-B14F-4D97-AF65-F5344CB8AC3E}">
        <p14:creationId xmlns:p14="http://schemas.microsoft.com/office/powerpoint/2010/main" val="3414558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/>
              <a:t>Срок </a:t>
            </a:r>
            <a:r>
              <a:rPr lang="ru-RU" dirty="0" smtClean="0"/>
              <a:t>реализации и ожидаемые </a:t>
            </a:r>
            <a:r>
              <a:rPr lang="ru-RU" dirty="0"/>
              <a:t>результаты </a:t>
            </a:r>
            <a:r>
              <a:rPr lang="ru-RU" dirty="0" smtClean="0"/>
              <a:t>Программы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ru-RU" dirty="0"/>
              <a:t>2013 </a:t>
            </a:r>
            <a:r>
              <a:rPr lang="ru-RU" dirty="0" smtClean="0"/>
              <a:t>– 2020 </a:t>
            </a:r>
            <a:r>
              <a:rPr lang="ru-RU" dirty="0" err="1" smtClean="0"/>
              <a:t>г.г</a:t>
            </a:r>
            <a:r>
              <a:rPr lang="ru-RU" dirty="0" smtClean="0"/>
              <a:t>.  ( один этап)</a:t>
            </a:r>
          </a:p>
          <a:p>
            <a:r>
              <a:rPr lang="ru-RU" dirty="0"/>
              <a:t>обеспечено привлечение к систематическим занятиям физической культурой и спортом и приобщение к здоровому образу жизни широких масс населения;</a:t>
            </a:r>
          </a:p>
          <a:p>
            <a:r>
              <a:rPr lang="ru-RU" dirty="0"/>
              <a:t>достижение российскими спортсменами высоких спортивных результатов на крупнейших международных спортивных соревнованиях и повышение конкурентоспособности российского спорта</a:t>
            </a:r>
            <a:r>
              <a:rPr lang="ru-RU" dirty="0" smtClean="0"/>
              <a:t>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9683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Ожидаемые </a:t>
            </a:r>
            <a:r>
              <a:rPr lang="ru-RU" dirty="0"/>
              <a:t>результаты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проведение на высоком </a:t>
            </a:r>
            <a:r>
              <a:rPr lang="ru-RU" dirty="0" smtClean="0"/>
              <a:t>организационном </a:t>
            </a:r>
            <a:r>
              <a:rPr lang="ru-RU" dirty="0"/>
              <a:t>уровне крупнейших международных спортивных мероприятий в Российской Федерации;</a:t>
            </a:r>
          </a:p>
          <a:p>
            <a:r>
              <a:rPr lang="ru-RU" dirty="0"/>
              <a:t>достижение следующих показателей (индикаторов):</a:t>
            </a:r>
          </a:p>
          <a:p>
            <a:r>
              <a:rPr lang="ru-RU" dirty="0"/>
              <a:t>увеличение доли населения Российской Федерации в возрасте 3 - 79 лет, систематически занимающегося физической культурой и спортом, в общей численности населения с 22,5 процента в 2012 году до 40 процентов к 2020 году;</a:t>
            </a:r>
          </a:p>
          <a:p>
            <a:r>
              <a:rPr lang="ru-RU" dirty="0"/>
              <a:t>увеличение доли российских спортсменов, ставших призерами Олимпийских игр, в общем количестве российских спортсменов, участвующих в Олимпийских </a:t>
            </a:r>
            <a:r>
              <a:rPr lang="ru-RU" dirty="0" smtClean="0"/>
              <a:t>играх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177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Ожидаемые результаты Программы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повышение уровня обеспеченности населения спортивными сооружениями исходя из единовременной пропускной способности объектов спорта с 25,1 процента в 2012 году до 48 процентов к 2020 году;</a:t>
            </a:r>
          </a:p>
          <a:p>
            <a:r>
              <a:rPr lang="ru-RU" dirty="0"/>
              <a:t>100-процентное соответствие требованиям ФИФА созданной спортивной инфраструктуры для проведения Чемпионата мира по футболу ФИФА 2018 года и Кубка конфедераций ФИФА 2017 года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658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Подпрограммы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/>
              <a:t>"Развитие физической культуры и массового спорта" </a:t>
            </a:r>
            <a:endParaRPr lang="ru-RU" dirty="0" smtClean="0"/>
          </a:p>
          <a:p>
            <a:r>
              <a:rPr lang="ru-RU" dirty="0" smtClean="0"/>
              <a:t>2 «Развитие </a:t>
            </a:r>
            <a:r>
              <a:rPr lang="ru-RU" dirty="0"/>
              <a:t>спорта высших достижений и системы подготовки спортивного </a:t>
            </a:r>
            <a:r>
              <a:rPr lang="ru-RU" dirty="0" smtClean="0"/>
              <a:t>резерва»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3 "Подготовка и проведение Чемпионата мира по футболу ФИФА 2018 года и Кубка конфедераций ФИФА 2017 года в Российской </a:t>
            </a:r>
            <a:r>
              <a:rPr lang="ru-RU" dirty="0" smtClean="0"/>
              <a:t>Федерации«</a:t>
            </a:r>
          </a:p>
          <a:p>
            <a:r>
              <a:rPr lang="ru-RU" dirty="0"/>
              <a:t>4 "Управление развитием отрасли физической культуры и спорта" </a:t>
            </a:r>
          </a:p>
        </p:txBody>
      </p:sp>
    </p:spTree>
    <p:extLst>
      <p:ext uri="{BB962C8B-B14F-4D97-AF65-F5344CB8AC3E}">
        <p14:creationId xmlns:p14="http://schemas.microsoft.com/office/powerpoint/2010/main" val="49629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497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Презентация PowerPoint</vt:lpstr>
      <vt:lpstr>Презентация PowerPoint</vt:lpstr>
      <vt:lpstr>Цели Программы</vt:lpstr>
      <vt:lpstr>Задачи Программы</vt:lpstr>
      <vt:lpstr>Целевые индикаторы и показатели Программы</vt:lpstr>
      <vt:lpstr>Срок реализации и ожидаемые результаты Программы  </vt:lpstr>
      <vt:lpstr>Ожидаемые результаты Программы </vt:lpstr>
      <vt:lpstr>Ожидаемые результаты Программы </vt:lpstr>
      <vt:lpstr>Подпрограммы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 начальных классов2</dc:creator>
  <cp:lastModifiedBy>Учитель начальных классов2</cp:lastModifiedBy>
  <cp:revision>4</cp:revision>
  <dcterms:created xsi:type="dcterms:W3CDTF">2017-11-12T12:13:46Z</dcterms:created>
  <dcterms:modified xsi:type="dcterms:W3CDTF">2017-11-12T12:51:05Z</dcterms:modified>
</cp:coreProperties>
</file>