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8" r:id="rId13"/>
    <p:sldId id="279" r:id="rId14"/>
    <p:sldId id="280" r:id="rId15"/>
    <p:sldId id="268" r:id="rId16"/>
    <p:sldId id="269" r:id="rId17"/>
    <p:sldId id="270" r:id="rId18"/>
    <p:sldId id="271" r:id="rId19"/>
    <p:sldId id="272" r:id="rId20"/>
    <p:sldId id="273" r:id="rId21"/>
    <p:sldId id="275" r:id="rId22"/>
    <p:sldId id="276" r:id="rId23"/>
    <p:sldId id="274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422" y="-78"/>
      </p:cViewPr>
      <p:guideLst>
        <p:guide orient="horz" pos="2160"/>
        <p:guide pos="28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-1" fmla="*/ 0 w 7955280"/>
              <a:gd name="connsiteY0-2" fmla="*/ 495300 h 495300"/>
              <a:gd name="connsiteX1-3" fmla="*/ 169546 w 7955280"/>
              <a:gd name="connsiteY1-4" fmla="*/ 0 h 495300"/>
              <a:gd name="connsiteX2-5" fmla="*/ 3966210 w 7955280"/>
              <a:gd name="connsiteY2-6" fmla="*/ 95250 h 495300"/>
              <a:gd name="connsiteX3-7" fmla="*/ 7785734 w 7955280"/>
              <a:gd name="connsiteY3-8" fmla="*/ 0 h 495300"/>
              <a:gd name="connsiteX4-9" fmla="*/ 7955280 w 7955280"/>
              <a:gd name="connsiteY4-10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21.11.2018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-1" fmla="*/ 0 w 7955280"/>
              <a:gd name="connsiteY0-2" fmla="*/ 495300 h 495300"/>
              <a:gd name="connsiteX1-3" fmla="*/ 169546 w 7955280"/>
              <a:gd name="connsiteY1-4" fmla="*/ 0 h 495300"/>
              <a:gd name="connsiteX2-5" fmla="*/ 3966210 w 7955280"/>
              <a:gd name="connsiteY2-6" fmla="*/ 95250 h 495300"/>
              <a:gd name="connsiteX3-7" fmla="*/ 7785734 w 7955280"/>
              <a:gd name="connsiteY3-8" fmla="*/ 0 h 495300"/>
              <a:gd name="connsiteX4-9" fmla="*/ 7955280 w 7955280"/>
              <a:gd name="connsiteY4-10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21.11.2018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-1" fmla="*/ 0 w 7955280"/>
              <a:gd name="connsiteY0-2" fmla="*/ 495300 h 495300"/>
              <a:gd name="connsiteX1-3" fmla="*/ 169546 w 7955280"/>
              <a:gd name="connsiteY1-4" fmla="*/ 0 h 495300"/>
              <a:gd name="connsiteX2-5" fmla="*/ 3966210 w 7955280"/>
              <a:gd name="connsiteY2-6" fmla="*/ 95250 h 495300"/>
              <a:gd name="connsiteX3-7" fmla="*/ 7785734 w 7955280"/>
              <a:gd name="connsiteY3-8" fmla="*/ 0 h 495300"/>
              <a:gd name="connsiteX4-9" fmla="*/ 7955280 w 7955280"/>
              <a:gd name="connsiteY4-10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21.11.2018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-1" fmla="*/ 0 w 7955280"/>
              <a:gd name="connsiteY0-2" fmla="*/ 495300 h 495300"/>
              <a:gd name="connsiteX1-3" fmla="*/ 169546 w 7955280"/>
              <a:gd name="connsiteY1-4" fmla="*/ 0 h 495300"/>
              <a:gd name="connsiteX2-5" fmla="*/ 3966210 w 7955280"/>
              <a:gd name="connsiteY2-6" fmla="*/ 95250 h 495300"/>
              <a:gd name="connsiteX3-7" fmla="*/ 7785734 w 7955280"/>
              <a:gd name="connsiteY3-8" fmla="*/ 0 h 495300"/>
              <a:gd name="connsiteX4-9" fmla="*/ 7955280 w 7955280"/>
              <a:gd name="connsiteY4-10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4C71EC6-210F-42DE-9C53-41977AD35B3D}" type="datetimeFigureOut">
              <a:rPr lang="ru-RU" smtClean="0"/>
              <a:t>21.11.2018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1196752"/>
            <a:ext cx="6264696" cy="4248472"/>
          </a:xfrm>
        </p:spPr>
        <p:txBody>
          <a:bodyPr>
            <a:normAutofit/>
          </a:bodyPr>
          <a:lstStyle/>
          <a:p>
            <a:pPr algn="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Экология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энерго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сбережение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dirty="0" smtClean="0"/>
              <a:t>«Природа</a:t>
            </a:r>
            <a:br>
              <a:rPr lang="ru-RU" sz="1800" dirty="0" smtClean="0"/>
            </a:br>
            <a:r>
              <a:rPr lang="ru-RU" sz="1800" dirty="0" smtClean="0"/>
              <a:t> </a:t>
            </a:r>
            <a:r>
              <a:rPr lang="ru-RU" sz="1800" dirty="0"/>
              <a:t>снабжает нас всем необходимым</a:t>
            </a:r>
            <a:br>
              <a:rPr lang="ru-RU" sz="1800" dirty="0"/>
            </a:br>
            <a:r>
              <a:rPr lang="ru-RU" sz="1800" dirty="0"/>
              <a:t> совершенно бесплатно, а мы,</a:t>
            </a:r>
            <a:br>
              <a:rPr lang="ru-RU" sz="1800" dirty="0"/>
            </a:br>
            <a:r>
              <a:rPr lang="ru-RU" sz="1800" dirty="0"/>
              <a:t> разрушая природные системы,</a:t>
            </a:r>
            <a:br>
              <a:rPr lang="ru-RU" sz="1800" dirty="0"/>
            </a:br>
            <a:r>
              <a:rPr lang="ru-RU" sz="1800" dirty="0"/>
              <a:t>разрушаем собственное будущее</a:t>
            </a:r>
            <a:r>
              <a:rPr lang="ru-RU" sz="1800" dirty="0" smtClean="0"/>
              <a:t>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/>
        </p:nvGraphicFramePr>
        <p:xfrm>
          <a:off x="1187624" y="1268760"/>
          <a:ext cx="287178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Acrobat Document" r:id="rId3" imgW="7569200" imgH="10706100" progId="AcroExch.Document.DC">
                  <p:embed/>
                </p:oleObj>
              </mc:Choice>
              <mc:Fallback>
                <p:oleObj name="Acrobat Document" r:id="rId3" imgW="7569200" imgH="10706100" progId="AcroExch.Document.DC">
                  <p:embed/>
                  <p:pic>
                    <p:nvPicPr>
                      <p:cNvPr id="0" name="Изображение 103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87624" y="1268760"/>
                        <a:ext cx="2871787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6010" y="818515"/>
            <a:ext cx="6965315" cy="629920"/>
          </a:xfrm>
        </p:spPr>
        <p:txBody>
          <a:bodyPr/>
          <a:lstStyle/>
          <a:p>
            <a:r>
              <a:rPr lang="ru-RU" altLang="en-US" sz="2400"/>
              <a:t>Производство водорода</a:t>
            </a: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quarter" idx="13"/>
          </p:nvPr>
        </p:nvSpPr>
        <p:spPr>
          <a:xfrm>
            <a:off x="902335" y="1416685"/>
            <a:ext cx="3596640" cy="430847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altLang="en-US" sz="1600">
                <a:latin typeface="Times New Roman" charset="0"/>
              </a:rPr>
              <a:t>Один из источников водорода – природное топливо: метан, уголь, древесина и т.д. При взаимодействии топлива с парами воды или воздухом образуется синтез-газ – смесь СО и Н2 (рис. 2). Из нее затем выделяется водород (табл. 1). Другой источник – отходы сельскохозяйственного производства, из которых получают биогаз, а затем – синтез-газ. Промышленно-бытовые отходы тоже используются для производства синтез-газа, что способствует  решению  проблемы утилизации. Хранят водород обычно в баллонах.</a:t>
            </a:r>
          </a:p>
        </p:txBody>
      </p:sp>
      <p:pic>
        <p:nvPicPr>
          <p:cNvPr id="5" name="Замещающее содержимое 4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644390" y="1645285"/>
            <a:ext cx="3200400" cy="3543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52318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Источники энергии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298448" y="1268760"/>
            <a:ext cx="6729936" cy="4455383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      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Выход: экономить </a:t>
            </a:r>
          </a:p>
          <a:p>
            <a:pPr marL="0" indent="0">
              <a:buNone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ресурсы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2843808" y="1268760"/>
            <a:ext cx="1008112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5652120" y="1268760"/>
            <a:ext cx="936104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1547664" y="1916832"/>
            <a:ext cx="2808312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исчерпаемые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292080" y="1916832"/>
            <a:ext cx="259228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неисчерпаемые</a:t>
            </a:r>
            <a:endParaRPr lang="ru-RU" dirty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1907704" y="2348880"/>
            <a:ext cx="0" cy="5040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5652120" y="2348880"/>
            <a:ext cx="0" cy="5040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кругленный прямоугольник 14"/>
          <p:cNvSpPr/>
          <p:nvPr/>
        </p:nvSpPr>
        <p:spPr>
          <a:xfrm>
            <a:off x="1547664" y="2852936"/>
            <a:ext cx="1800200" cy="13321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Нефть</a:t>
            </a:r>
          </a:p>
          <a:p>
            <a:pPr algn="ctr"/>
            <a:r>
              <a:rPr lang="ru-RU" dirty="0" smtClean="0"/>
              <a:t>Газ </a:t>
            </a:r>
          </a:p>
          <a:p>
            <a:pPr algn="ctr"/>
            <a:r>
              <a:rPr lang="ru-RU" dirty="0" smtClean="0"/>
              <a:t>Уголь </a:t>
            </a:r>
          </a:p>
          <a:p>
            <a:pPr algn="ctr"/>
            <a:r>
              <a:rPr lang="ru-RU" dirty="0" smtClean="0"/>
              <a:t>Уран </a:t>
            </a:r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292080" y="2852936"/>
            <a:ext cx="1872208" cy="13321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Энергия биомассы, ветра, солнца воды, тепла Земли.</a:t>
            </a:r>
            <a:endParaRPr lang="ru-RU" dirty="0"/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2267744" y="4185084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2843808" y="4185084"/>
            <a:ext cx="0" cy="6120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Овал 20"/>
          <p:cNvSpPr/>
          <p:nvPr/>
        </p:nvSpPr>
        <p:spPr>
          <a:xfrm>
            <a:off x="2123728" y="4797152"/>
            <a:ext cx="3996444" cy="86409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Отходы смертельно опасны для человека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en-US"/>
              <a:t>26.04.1986 год Чернобыль</a:t>
            </a:r>
            <a:br>
              <a:rPr lang="ru-RU" altLang="en-US"/>
            </a:br>
            <a:r>
              <a:rPr lang="ru-RU" altLang="en-US"/>
              <a:t>50 чел- погибли, 4000 - от облучения со временем</a:t>
            </a: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1043940" y="5373370"/>
            <a:ext cx="4151630" cy="914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/>
              <a:t>Помазков Владимир Анатольевич (в центре, с усами)</a:t>
            </a:r>
          </a:p>
        </p:txBody>
      </p:sp>
      <p:pic>
        <p:nvPicPr>
          <p:cNvPr id="8" name="Замещающее содержимое 7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188085" y="2421255"/>
            <a:ext cx="3200400" cy="2386965"/>
          </a:xfrm>
          <a:prstGeom prst="rect">
            <a:avLst/>
          </a:prstGeom>
        </p:spPr>
      </p:pic>
      <p:pic>
        <p:nvPicPr>
          <p:cNvPr id="9" name="Замещающее содержимое 8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4644390" y="2421255"/>
            <a:ext cx="3200400" cy="2520950"/>
          </a:xfrm>
          <a:prstGeom prst="rect">
            <a:avLst/>
          </a:prstGeom>
        </p:spPr>
      </p:pic>
      <p:sp>
        <p:nvSpPr>
          <p:cNvPr id="10" name="Текстовое поле 9"/>
          <p:cNvSpPr txBox="1"/>
          <p:nvPr/>
        </p:nvSpPr>
        <p:spPr>
          <a:xfrm>
            <a:off x="5148580" y="5013325"/>
            <a:ext cx="2540000" cy="11887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/>
              <a:t>4 энергоблок ЧАЭС (Чернобыль)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5" name="Замещающее содержимое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971550" y="694055"/>
            <a:ext cx="3653790" cy="3551555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899795" y="4581525"/>
            <a:ext cx="3726180" cy="14630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/>
              <a:t>Сводный отряд ликвидаторов аварии на ЧАЭС. Войсковая часть № 11350, 13.06.1987 – 13.08.1987</a:t>
            </a:r>
          </a:p>
        </p:txBody>
      </p:sp>
      <p:pic>
        <p:nvPicPr>
          <p:cNvPr id="7" name="Замещающее содержимое 6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4860925" y="576580"/>
            <a:ext cx="3224530" cy="3721100"/>
          </a:xfrm>
          <a:prstGeom prst="rect">
            <a:avLst/>
          </a:prstGeom>
        </p:spPr>
      </p:pic>
      <p:sp>
        <p:nvSpPr>
          <p:cNvPr id="8" name="Текстовое поле 7"/>
          <p:cNvSpPr txBox="1"/>
          <p:nvPr/>
        </p:nvSpPr>
        <p:spPr>
          <a:xfrm>
            <a:off x="5148580" y="4725035"/>
            <a:ext cx="2540000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/>
              <a:t>г. Брагин (30 км от ЧАЭС)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5" name="Замещающее содержимое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11505" y="1268730"/>
            <a:ext cx="3385185" cy="4533265"/>
          </a:xfrm>
          <a:prstGeom prst="rect">
            <a:avLst/>
          </a:prstGeom>
        </p:spPr>
      </p:pic>
      <p:pic>
        <p:nvPicPr>
          <p:cNvPr id="6" name="Замещающее содержимое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4140200" y="836930"/>
            <a:ext cx="3974465" cy="3403600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4140200" y="4364990"/>
            <a:ext cx="4022090" cy="1737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/>
              <a:t>Помазков Владимир Анатольевич (первый справа, остальных героев – ликвидаторов уже нет в живых)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929C~1\AppData\Local\Temp\Rar$DIa1576.45941\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368" y="843927"/>
            <a:ext cx="2133600" cy="12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929C~1\AppData\Local\Temp\Rar$DIa1576.49739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163150"/>
            <a:ext cx="7085105" cy="373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 descr="C:\Users\929C~1\AppData\Local\Temp\Rar$DIa1576.5046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92696"/>
            <a:ext cx="6552728" cy="521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C:\Users\929C~1\AppData\Local\Temp\Rar$DIa1576.9233\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92696"/>
            <a:ext cx="7093128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9" name="Picture 3" descr="C:\Users\929C~1\AppData\Local\Temp\Rar$DIa1576.33831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68" y="836712"/>
            <a:ext cx="726766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929C~1\AppData\Local\Temp\Rar$DIa1576.22874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2696"/>
            <a:ext cx="3489876" cy="2107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929C~1\AppData\Local\Temp\Rar$DIa1576.25237\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469" y="692696"/>
            <a:ext cx="3704100" cy="2107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929C~1\AppData\Local\Temp\Rar$DIa1576.29033\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03" y="3141588"/>
            <a:ext cx="3465965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929C~1\AppData\Local\Temp\Rar$DIa1576.36491\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761" y="3141588"/>
            <a:ext cx="3659001" cy="248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 урока: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- Развить экологическое мышление </a:t>
            </a:r>
          </a:p>
          <a:p>
            <a:r>
              <a:rPr lang="ru-RU" dirty="0" smtClean="0"/>
              <a:t>- Вовлечь их в реальную деятельность по изучению окружающей среды и её охране</a:t>
            </a:r>
          </a:p>
          <a:p>
            <a:r>
              <a:rPr lang="ru-RU" dirty="0" smtClean="0"/>
              <a:t>- Привлечь внимание к использованию и экономии энергии</a:t>
            </a:r>
          </a:p>
          <a:p>
            <a:r>
              <a:rPr lang="ru-RU" dirty="0" smtClean="0"/>
              <a:t>- Привить навыки экологически безопасного стиля жизни </a:t>
            </a: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Классы энергопотребления</a:t>
            </a:r>
            <a:endParaRPr lang="ru-RU" dirty="0"/>
          </a:p>
        </p:txBody>
      </p:sp>
      <p:pic>
        <p:nvPicPr>
          <p:cNvPr id="4" name="Picture 5" descr="C:\Users\929C~1\AppData\Local\Temp\Rar$DIa1576.31965\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00808"/>
            <a:ext cx="7560840" cy="446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Ответьте на вопросы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1844824"/>
            <a:ext cx="6196405" cy="3603812"/>
          </a:xfrm>
        </p:spPr>
        <p:txBody>
          <a:bodyPr>
            <a:no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ru-RU" sz="1600" dirty="0"/>
              <a:t>Как сохранить тепло в домах</a:t>
            </a:r>
            <a:r>
              <a:rPr lang="ru-RU" sz="1600" dirty="0" smtClean="0"/>
              <a:t>?</a:t>
            </a:r>
          </a:p>
          <a:p>
            <a:pPr marL="457200" lvl="0" indent="-457200">
              <a:buFont typeface="+mj-lt"/>
              <a:buAutoNum type="arabicPeriod"/>
            </a:pPr>
            <a:endParaRPr lang="ru-RU" sz="1600" dirty="0" smtClean="0"/>
          </a:p>
          <a:p>
            <a:pPr marL="457200" lvl="0" indent="-457200">
              <a:buFont typeface="+mj-lt"/>
              <a:buAutoNum type="arabicPeriod"/>
            </a:pPr>
            <a:r>
              <a:rPr lang="ru-RU" sz="1600" dirty="0" smtClean="0"/>
              <a:t>Существует </a:t>
            </a:r>
            <a:r>
              <a:rPr lang="ru-RU" sz="1600" dirty="0"/>
              <a:t>ли вечный источник энергии</a:t>
            </a:r>
            <a:r>
              <a:rPr lang="ru-RU" sz="1600" dirty="0" smtClean="0"/>
              <a:t>?</a:t>
            </a:r>
          </a:p>
          <a:p>
            <a:pPr marL="457200" lvl="0" indent="-457200">
              <a:buFont typeface="+mj-lt"/>
              <a:buAutoNum type="arabicPeriod"/>
            </a:pPr>
            <a:endParaRPr lang="ru-RU" sz="1600" dirty="0"/>
          </a:p>
          <a:p>
            <a:pPr marL="457200" lvl="0" indent="-457200">
              <a:buFont typeface="+mj-lt"/>
              <a:buAutoNum type="arabicPeriod"/>
            </a:pPr>
            <a:r>
              <a:rPr lang="ru-RU" sz="1600" dirty="0"/>
              <a:t>Что такое энергетика</a:t>
            </a:r>
            <a:r>
              <a:rPr lang="ru-RU" sz="1600" dirty="0" smtClean="0"/>
              <a:t>?</a:t>
            </a:r>
          </a:p>
          <a:p>
            <a:pPr marL="457200" lvl="0" indent="-457200">
              <a:buFont typeface="+mj-lt"/>
              <a:buAutoNum type="arabicPeriod"/>
            </a:pPr>
            <a:endParaRPr lang="ru-RU" sz="1600" dirty="0" smtClean="0"/>
          </a:p>
          <a:p>
            <a:pPr marL="457200" lvl="0" indent="-457200">
              <a:buFont typeface="+mj-lt"/>
              <a:buAutoNum type="arabicPeriod"/>
            </a:pPr>
            <a:r>
              <a:rPr lang="ru-RU" sz="1600" dirty="0" smtClean="0"/>
              <a:t>Что такое энергосбережение?</a:t>
            </a:r>
          </a:p>
          <a:p>
            <a:pPr marL="457200" lvl="0" indent="-457200">
              <a:buFont typeface="+mj-lt"/>
              <a:buAutoNum type="arabicPeriod"/>
            </a:pPr>
            <a:endParaRPr lang="ru-RU" sz="1600" dirty="0" smtClean="0"/>
          </a:p>
          <a:p>
            <a:pPr marL="457200" lvl="0" indent="-457200">
              <a:buFont typeface="+mj-lt"/>
              <a:buAutoNum type="arabicPeriod"/>
            </a:pPr>
            <a:r>
              <a:rPr lang="ru-RU" sz="1600" dirty="0" smtClean="0"/>
              <a:t>Основные </a:t>
            </a:r>
            <a:r>
              <a:rPr lang="ru-RU" sz="1600" dirty="0"/>
              <a:t>способы энергосбережения в квартирах</a:t>
            </a:r>
            <a:r>
              <a:rPr lang="ru-RU" sz="1600" dirty="0" smtClean="0"/>
              <a:t>?</a:t>
            </a:r>
          </a:p>
          <a:p>
            <a:pPr marL="457200" lvl="0" indent="-457200">
              <a:buFont typeface="+mj-lt"/>
              <a:buAutoNum type="arabicPeriod"/>
            </a:pPr>
            <a:endParaRPr lang="ru-RU" sz="1600" dirty="0"/>
          </a:p>
          <a:p>
            <a:pPr marL="457200" indent="-457200">
              <a:buFont typeface="+mj-lt"/>
              <a:buAutoNum type="arabicPeriod"/>
            </a:pPr>
            <a:r>
              <a:rPr lang="ru-RU" sz="1600" dirty="0" err="1"/>
              <a:t>Исчерпаемые</a:t>
            </a:r>
            <a:r>
              <a:rPr lang="ru-RU" sz="1600" dirty="0"/>
              <a:t> и неисчерпаемые источники энергии</a:t>
            </a:r>
            <a:r>
              <a:rPr lang="ru-RU" sz="1600" dirty="0" smtClean="0"/>
              <a:t>.</a:t>
            </a:r>
          </a:p>
          <a:p>
            <a:pPr marL="0" indent="0">
              <a:buNone/>
            </a:pP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/>
              <a:t>Домашнее задание</a:t>
            </a:r>
            <a:br>
              <a:rPr lang="ru-RU" sz="3200" dirty="0" smtClean="0"/>
            </a:br>
            <a:r>
              <a:rPr lang="ru-RU" sz="1600" dirty="0"/>
              <a:t>В вашем доме используются различные виды энергии.  Узнайте, какие именно, и внесите </a:t>
            </a:r>
            <a:r>
              <a:rPr lang="ru-RU" sz="1600" dirty="0" smtClean="0"/>
              <a:t>данные  только   </a:t>
            </a:r>
            <a:r>
              <a:rPr lang="ru-RU" sz="1600" dirty="0"/>
              <a:t>в столбики №3,4.</a:t>
            </a:r>
            <a:br>
              <a:rPr lang="ru-RU" sz="1600" dirty="0"/>
            </a:br>
            <a:endParaRPr lang="ru-RU" sz="16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1115997" y="1772707"/>
          <a:ext cx="6898757" cy="4245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1828"/>
                <a:gridCol w="3613785"/>
                <a:gridCol w="1216284"/>
                <a:gridCol w="1546860"/>
              </a:tblGrid>
              <a:tr h="8261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№ п/п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353" marR="42353" marT="42353" marB="4235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Наименование приборов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353" marR="42353" marT="42353" marB="4235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Количество, шт.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353" marR="42353" marT="42353" marB="4235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Суммарная мощность, кВт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353" marR="42353" marT="42353" marB="42353" anchor="ctr"/>
                </a:tc>
              </a:tr>
              <a:tr h="3538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353" marR="42353" marT="42353" marB="4235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Электрические лампы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353" marR="42353" marT="42353" marB="42353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353" marR="42353" marT="42353" marB="42353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353" marR="42353" marT="42353" marB="42353" anchor="b"/>
                </a:tc>
              </a:tr>
              <a:tr h="2183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353" marR="42353" marT="42353" marB="4235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Холодильники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353" marR="42353" marT="42353" marB="42353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353" marR="42353" marT="42353" marB="42353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353" marR="42353" marT="42353" marB="42353" anchor="b"/>
                </a:tc>
              </a:tr>
              <a:tr h="3538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353" marR="42353" marT="42353" marB="4235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Электрические печи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353" marR="42353" marT="42353" marB="42353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353" marR="42353" marT="42353" marB="42353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353" marR="42353" marT="42353" marB="42353" anchor="b"/>
                </a:tc>
              </a:tr>
              <a:tr h="3538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353" marR="42353" marT="42353" marB="4235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Стиральные машины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353" marR="42353" marT="42353" marB="42353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353" marR="42353" marT="42353" marB="42353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353" marR="42353" marT="42353" marB="42353" anchor="b"/>
                </a:tc>
              </a:tr>
              <a:tr h="2183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353" marR="42353" marT="42353" marB="4235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Телевизоры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353" marR="42353" marT="42353" marB="42353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353" marR="42353" marT="42353" marB="42353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353" marR="42353" marT="42353" marB="42353" anchor="b"/>
                </a:tc>
              </a:tr>
              <a:tr h="2183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353" marR="42353" marT="42353" marB="4235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Магнитофоны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353" marR="42353" marT="42353" marB="42353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353" marR="42353" marT="42353" marB="42353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353" marR="42353" marT="42353" marB="42353" anchor="b"/>
                </a:tc>
              </a:tr>
              <a:tr h="2183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353" marR="42353" marT="42353" marB="4235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Компьютеры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353" marR="42353" marT="42353" marB="42353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353" marR="42353" marT="42353" marB="42353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353" marR="42353" marT="42353" marB="42353" anchor="b"/>
                </a:tc>
              </a:tr>
              <a:tr h="3538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353" marR="42353" marT="42353" marB="4235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Электрические чайники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353" marR="42353" marT="42353" marB="42353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353" marR="42353" marT="42353" marB="42353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353" marR="42353" marT="42353" marB="42353" anchor="b"/>
                </a:tc>
              </a:tr>
              <a:tr h="2183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353" marR="42353" marT="42353" marB="4235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Утюги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353" marR="42353" marT="42353" marB="42353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353" marR="42353" marT="42353" marB="42353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353" marR="42353" marT="42353" marB="42353" anchor="b"/>
                </a:tc>
              </a:tr>
              <a:tr h="3538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353" marR="42353" marT="42353" marB="4235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Другое оборудование</a:t>
                      </a:r>
                      <a:endParaRPr lang="ru-RU" sz="14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2353" marR="42353" marT="42353" marB="42353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353" marR="42353" marT="42353" marB="42353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353" marR="42353" marT="42353" marB="42353" anchor="b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9800" dirty="0" smtClean="0"/>
              <a:t>Спасибо </a:t>
            </a:r>
            <a:r>
              <a:rPr lang="ru-RU" sz="9800" dirty="0" smtClean="0"/>
              <a:t>за внимание!</a:t>
            </a:r>
            <a:endParaRPr lang="ru-RU" sz="9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 урока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ru-RU" dirty="0" smtClean="0"/>
              <a:t>Введение, мотивация, просмотр видеоролика</a:t>
            </a:r>
          </a:p>
          <a:p>
            <a:pPr marL="457200" indent="-457200">
              <a:buAutoNum type="arabicPeriod"/>
            </a:pPr>
            <a:r>
              <a:rPr lang="ru-RU" dirty="0" smtClean="0"/>
              <a:t>Обсуждение темы. Выступления студентов</a:t>
            </a:r>
          </a:p>
          <a:p>
            <a:pPr marL="457200" indent="-457200">
              <a:buAutoNum type="arabicPeriod"/>
            </a:pPr>
            <a:r>
              <a:rPr lang="ru-RU" dirty="0" smtClean="0"/>
              <a:t>Заключение. Ответы на вопросы.</a:t>
            </a:r>
          </a:p>
          <a:p>
            <a:pPr marL="457200" indent="-457200">
              <a:buAutoNum type="arabicPeriod"/>
            </a:pPr>
            <a:r>
              <a:rPr lang="ru-RU" dirty="0" smtClean="0"/>
              <a:t>Подведение итогов.</a:t>
            </a:r>
          </a:p>
          <a:p>
            <a:pPr marL="457200" indent="-457200">
              <a:buAutoNum type="arabicPeriod"/>
            </a:pPr>
            <a:r>
              <a:rPr lang="ru-RU" dirty="0" smtClean="0"/>
              <a:t>Домашнее задание.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764704"/>
            <a:ext cx="7344816" cy="5256584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 smtClean="0"/>
              <a:t>    Энергетика </a:t>
            </a:r>
            <a:r>
              <a:rPr lang="ru-RU" dirty="0" smtClean="0"/>
              <a:t>– отрасль хозяйства, охватывающая энергетические ресурсы, выработку, преобразование, передачу и использование различных видов энергии.</a:t>
            </a:r>
          </a:p>
          <a:p>
            <a:pPr marL="0" indent="0" algn="just">
              <a:buNone/>
            </a:pPr>
            <a:endParaRPr lang="ru-RU" dirty="0" smtClean="0"/>
          </a:p>
          <a:p>
            <a:pPr marL="0" indent="0" algn="just">
              <a:buNone/>
            </a:pPr>
            <a:r>
              <a:rPr lang="ru-RU" b="1" dirty="0"/>
              <a:t> </a:t>
            </a:r>
            <a:r>
              <a:rPr lang="ru-RU" b="1" dirty="0" smtClean="0"/>
              <a:t>   500 тыс. лет назад - </a:t>
            </a:r>
            <a:r>
              <a:rPr lang="ru-RU" dirty="0" smtClean="0"/>
              <a:t>человек освоил энергию огня</a:t>
            </a:r>
          </a:p>
          <a:p>
            <a:pPr marL="0" indent="0" algn="just">
              <a:buNone/>
            </a:pPr>
            <a:r>
              <a:rPr lang="ru-RU" b="1" dirty="0" smtClean="0"/>
              <a:t>    10 тыс. лет назад – </a:t>
            </a:r>
            <a:r>
              <a:rPr lang="ru-RU" dirty="0" smtClean="0"/>
              <a:t>человек стал использовать энергию ветра и воды в мельницах</a:t>
            </a:r>
          </a:p>
          <a:p>
            <a:pPr marL="0" indent="0" algn="just">
              <a:buNone/>
            </a:pPr>
            <a:endParaRPr lang="ru-RU" sz="1400" dirty="0" smtClean="0"/>
          </a:p>
          <a:p>
            <a:pPr marL="0" indent="0" algn="just">
              <a:buNone/>
            </a:pPr>
            <a:r>
              <a:rPr lang="ru-RU" dirty="0" smtClean="0"/>
              <a:t>    </a:t>
            </a:r>
            <a:r>
              <a:rPr lang="ru-RU" b="1" dirty="0" smtClean="0"/>
              <a:t>конец </a:t>
            </a:r>
            <a:r>
              <a:rPr lang="en-US" b="1" dirty="0" smtClean="0"/>
              <a:t>XX </a:t>
            </a:r>
            <a:r>
              <a:rPr lang="ru-RU" b="1" dirty="0" smtClean="0"/>
              <a:t> века</a:t>
            </a:r>
            <a:r>
              <a:rPr lang="en-US" b="1" dirty="0" smtClean="0"/>
              <a:t> – </a:t>
            </a:r>
            <a:r>
              <a:rPr lang="ru-RU" dirty="0" smtClean="0"/>
              <a:t>освоена атомная энергия</a:t>
            </a:r>
          </a:p>
          <a:p>
            <a:pPr marL="0" indent="0" algn="ctr">
              <a:buNone/>
            </a:pP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ЧТО ДАЛЬШЕ???</a:t>
            </a:r>
            <a:endParaRPr lang="ru-RU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764704"/>
            <a:ext cx="6965245" cy="1255363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800" b="1" dirty="0"/>
              <a:t>Динамика и структура </a:t>
            </a:r>
            <a:r>
              <a:rPr lang="ru-RU" sz="2800" b="1" dirty="0" smtClean="0"/>
              <a:t>энергетики</a:t>
            </a:r>
            <a:br>
              <a:rPr lang="ru-RU" sz="2800" b="1" dirty="0" smtClean="0"/>
            </a:br>
            <a:r>
              <a:rPr lang="ru-RU" sz="2800" b="1" dirty="0" smtClean="0"/>
              <a:t>         </a:t>
            </a:r>
            <a:r>
              <a:rPr lang="ru-RU" sz="1800" dirty="0" smtClean="0"/>
              <a:t>Существует </a:t>
            </a:r>
            <a:r>
              <a:rPr lang="ru-RU" sz="1800" dirty="0"/>
              <a:t>прямая связь между уровнем технико-экономического развития, ВВП и потреблением энергии. Растущую потребность в энергии в ХХ веке обеспечила </a:t>
            </a:r>
            <a:r>
              <a:rPr lang="ru-RU" sz="1800" dirty="0" smtClean="0"/>
              <a:t>углеводородная </a:t>
            </a:r>
            <a:r>
              <a:rPr lang="ru-RU" sz="1800" dirty="0"/>
              <a:t>энергетика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sz="1400" b="1" dirty="0" smtClean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 smtClean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 smtClean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 smtClean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endParaRPr lang="ru-RU" sz="1400" b="1" dirty="0" smtClean="0"/>
          </a:p>
          <a:p>
            <a:pPr marL="0" indent="0">
              <a:buNone/>
            </a:pPr>
            <a:endParaRPr lang="ru-RU" sz="1400" b="1" dirty="0"/>
          </a:p>
          <a:p>
            <a:pPr marL="0" indent="0">
              <a:buNone/>
            </a:pPr>
            <a:r>
              <a:rPr lang="ru-RU" sz="1400" b="1" dirty="0" smtClean="0"/>
              <a:t>Диаграмма </a:t>
            </a:r>
            <a:r>
              <a:rPr lang="ru-RU" sz="1400" b="1" dirty="0"/>
              <a:t>1.</a:t>
            </a:r>
            <a:r>
              <a:rPr lang="ru-RU" sz="1400" dirty="0"/>
              <a:t> Источники получения энергии в 2000 г.</a:t>
            </a:r>
          </a:p>
          <a:p>
            <a:pPr marL="0" indent="0">
              <a:buNone/>
            </a:pPr>
            <a:r>
              <a:rPr lang="ru-RU" sz="1400" dirty="0"/>
              <a:t>1 – нефть, 2 – уголь, 3 – газ, 4 – возобновляемые, 5 – ядерное топливо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 descr="http://endf.ru/n_23/manaev_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988840"/>
            <a:ext cx="5410200" cy="3085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С 1900 по </a:t>
            </a:r>
            <a:r>
              <a:rPr lang="ru-RU" sz="2000" dirty="0" smtClean="0"/>
              <a:t>2000 </a:t>
            </a:r>
            <a:r>
              <a:rPr lang="ru-RU" sz="2000" dirty="0"/>
              <a:t>г. потребление энергии в мире увеличилось почти в 15 раз – с 21 до 320 </a:t>
            </a:r>
            <a:r>
              <a:rPr lang="ru-RU" sz="2000" dirty="0" err="1"/>
              <a:t>экоДж</a:t>
            </a:r>
            <a:r>
              <a:rPr lang="ru-RU" sz="2000" dirty="0"/>
              <a:t> (1 </a:t>
            </a:r>
            <a:r>
              <a:rPr lang="ru-RU" sz="2000" dirty="0" err="1"/>
              <a:t>экоДж</a:t>
            </a:r>
            <a:r>
              <a:rPr lang="ru-RU" sz="2000" dirty="0"/>
              <a:t> = = 27 х 106 м3 нефти) </a:t>
            </a:r>
          </a:p>
        </p:txBody>
      </p:sp>
      <p:pic>
        <p:nvPicPr>
          <p:cNvPr id="4" name="Объект 3" descr="http://endf.ru/n_23/manaev_2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132856"/>
            <a:ext cx="6912768" cy="36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800" dirty="0" smtClean="0"/>
              <a:t>           В </a:t>
            </a:r>
            <a:r>
              <a:rPr lang="ru-RU" sz="1800" dirty="0"/>
              <a:t>качестве первичных источников используются нефтепродукты (34,9%), уголь (23,5%), природный газ (21,1%), ядерное топливо (6,8%) и возобновляемые источники – ветер, солнце, </a:t>
            </a:r>
            <a:r>
              <a:rPr lang="ru-RU" sz="1800" dirty="0" err="1"/>
              <a:t>гидро</a:t>
            </a:r>
            <a:r>
              <a:rPr lang="ru-RU" sz="1800" dirty="0"/>
              <a:t>- и </a:t>
            </a:r>
            <a:r>
              <a:rPr lang="ru-RU" sz="1800" dirty="0" err="1"/>
              <a:t>биотопливо</a:t>
            </a:r>
            <a:r>
              <a:rPr lang="ru-RU" sz="1800" dirty="0"/>
              <a:t> (13,7%) </a:t>
            </a:r>
          </a:p>
        </p:txBody>
      </p:sp>
      <p:pic>
        <p:nvPicPr>
          <p:cNvPr id="4" name="Объект 3" descr="http://endf.ru/n_23/manaev_3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663" y="2119313"/>
            <a:ext cx="5460037" cy="360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800" dirty="0" smtClean="0"/>
              <a:t>                Многолетнее </a:t>
            </a:r>
            <a:r>
              <a:rPr lang="ru-RU" sz="1800" dirty="0"/>
              <a:t>использование углеводородного сырья в возрастающих объемах привело к тому, что за 50 лет выбросы углекислого газа в атмосферу возросли в 4,5 раза и сегодня составляют 20 х 1012 м3/год. </a:t>
            </a:r>
          </a:p>
        </p:txBody>
      </p:sp>
      <p:pic>
        <p:nvPicPr>
          <p:cNvPr id="4" name="Объект 3" descr="http://endf.ru/n_23/manaev_4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16" y="2119313"/>
            <a:ext cx="5862730" cy="360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Возникает </a:t>
            </a:r>
            <a:r>
              <a:rPr lang="ru-RU" dirty="0" err="1" smtClean="0"/>
              <a:t>дилема</a:t>
            </a:r>
            <a:r>
              <a:rPr lang="ru-RU" dirty="0" smtClean="0"/>
              <a:t>: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</p:nvPr>
        </p:nvGraphicFramePr>
        <p:xfrm>
          <a:off x="1619123" y="1772792"/>
          <a:ext cx="6248400" cy="3034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5310"/>
                <a:gridCol w="3133090"/>
              </a:tblGrid>
              <a:tr h="560070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latin typeface="Times New Roman" charset="0"/>
                        </a:rPr>
                        <a:t>Без энергии нельзя сохранить цивилизацию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Times New Roman" charset="0"/>
                        </a:rPr>
                        <a:t>темпы  потребления ведут к разрушению окружающей среды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400">
                          <a:latin typeface="Times New Roman" charset="0"/>
                        </a:rPr>
                        <a:t>Источники энергии ограничены: нефти и газа хватит не более чем на 100 лет, угля – примерно на 400 лет, ядерного топлива – на 1000 лет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>
                          <a:latin typeface="Times New Roman" charset="0"/>
                        </a:rPr>
                        <a:t>необходимо переходить к новым источникам энергии и иметь «чистую энергетику»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400">
                          <a:latin typeface="Times New Roman" charset="0"/>
                        </a:rPr>
                        <a:t>Использование водорода как основного энергоносителя и топливных элементов как генераторов электроэнергии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>
                          <a:latin typeface="Times New Roman" charset="0"/>
                        </a:rPr>
                        <a:t>Водород можно получать из воды, разлагая ее на водород и кислород. Энергию для этого будут давать ядерная энергетика и возобновляемые источники.</a:t>
                      </a:r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dist"/>
                      <a:endParaRPr lang="ru-RU" sz="1400">
                        <a:latin typeface="Times New Roman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Замещающее содержимое 2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1811020" y="4211320"/>
            <a:ext cx="5979160" cy="1734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>
            <a:fillRect/>
          </a:stretch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0</TotalTime>
  <Words>566</Words>
  <Application>Microsoft Office PowerPoint</Application>
  <PresentationFormat>Экран (4:3)</PresentationFormat>
  <Paragraphs>110</Paragraphs>
  <Slides>23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Кнопка</vt:lpstr>
      <vt:lpstr>Acrobat Document</vt:lpstr>
      <vt:lpstr>Экология  и энерго- сбережение «Природа  снабжает нас всем необходимым  совершенно бесплатно, а мы,  разрушая природные системы, разрушаем собственное будущее»</vt:lpstr>
      <vt:lpstr>Цель урока:</vt:lpstr>
      <vt:lpstr>План урока</vt:lpstr>
      <vt:lpstr>Презентация PowerPoint</vt:lpstr>
      <vt:lpstr>Динамика и структура энергетики          Существует прямая связь между уровнем технико-экономического развития, ВВП и потреблением энергии. Растущую потребность в энергии в ХХ веке обеспечила углеводородная энергетика</vt:lpstr>
      <vt:lpstr>С 1900 по 2000 г. потребление энергии в мире увеличилось почти в 15 раз – с 21 до 320 экоДж (1 экоДж = = 27 х 106 м3 нефти) </vt:lpstr>
      <vt:lpstr>           В качестве первичных источников используются нефтепродукты (34,9%), уголь (23,5%), природный газ (21,1%), ядерное топливо (6,8%) и возобновляемые источники – ветер, солнце, гидро- и биотопливо (13,7%) </vt:lpstr>
      <vt:lpstr>                Многолетнее использование углеводородного сырья в возрастающих объемах привело к тому, что за 50 лет выбросы углекислого газа в атмосферу возросли в 4,5 раза и сегодня составляют 20 х 1012 м3/год. </vt:lpstr>
      <vt:lpstr>Возникает дилема:</vt:lpstr>
      <vt:lpstr>Производство водорода</vt:lpstr>
      <vt:lpstr>Источники энергии</vt:lpstr>
      <vt:lpstr>26.04.1986 год Чернобыль 50 чел- погибли, 4000 - от облучения со временем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Классы энергопотребления</vt:lpstr>
      <vt:lpstr>Ответьте на вопросы</vt:lpstr>
      <vt:lpstr>Домашнее задание В вашем доме используются различные виды энергии.  Узнайте, какие именно, и внесите данные  только   в столбики №3,4. </vt:lpstr>
      <vt:lpstr>      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Экология  и энерго- сбережение </dc:title>
  <dc:creator>пел</dc:creator>
  <cp:lastModifiedBy>пел</cp:lastModifiedBy>
  <cp:revision>28</cp:revision>
  <dcterms:created xsi:type="dcterms:W3CDTF">2018-10-17T06:32:00Z</dcterms:created>
  <dcterms:modified xsi:type="dcterms:W3CDTF">2018-11-21T11:28:59Z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1049-10.1.0.5671</vt:lpwstr>
  </property>
</Properties>
</file>