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6" r:id="rId2"/>
    <p:sldId id="256" r:id="rId3"/>
    <p:sldId id="324" r:id="rId4"/>
    <p:sldId id="265" r:id="rId5"/>
    <p:sldId id="309" r:id="rId6"/>
    <p:sldId id="267" r:id="rId7"/>
    <p:sldId id="264" r:id="rId8"/>
    <p:sldId id="295" r:id="rId9"/>
    <p:sldId id="310" r:id="rId10"/>
    <p:sldId id="292" r:id="rId11"/>
    <p:sldId id="318" r:id="rId12"/>
    <p:sldId id="319" r:id="rId13"/>
    <p:sldId id="257" r:id="rId14"/>
    <p:sldId id="261" r:id="rId15"/>
    <p:sldId id="283" r:id="rId16"/>
    <p:sldId id="285" r:id="rId17"/>
    <p:sldId id="286" r:id="rId18"/>
    <p:sldId id="290" r:id="rId19"/>
    <p:sldId id="262" r:id="rId20"/>
    <p:sldId id="263" r:id="rId21"/>
    <p:sldId id="288" r:id="rId22"/>
    <p:sldId id="287" r:id="rId23"/>
    <p:sldId id="268" r:id="rId24"/>
    <p:sldId id="294" r:id="rId25"/>
    <p:sldId id="300" r:id="rId26"/>
    <p:sldId id="293" r:id="rId27"/>
    <p:sldId id="266" r:id="rId28"/>
    <p:sldId id="32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9F11-210D-4AFF-BC43-127758D07DE4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60974-E122-4742-A642-C9449FD3F8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7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2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1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60974-E122-4742-A642-C9449FD3F86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5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B290-FC2C-4A21-B5A4-60FAF938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E0E7F2-6728-4B8F-85DD-C87FB4BB39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28927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baron-m.ru/data/images/aikal(1)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economy.buryatia.ru/attached_documents/ObschiyividTurk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reenpatrol.ru/objectdata/CatalogUnitImpl/26713/2672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baikal.babr.ru/baiktrash/photo/6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maksipolinovcy.ucoz.ru/_fr/2/2034712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b/b6/%D0%A8%D0%B0%D0%BC%D0%B0%D0%BD-%D1%81%D0%BA%D0%B0%D0%BB%D0%B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4/%D0%9E%D0%B7%D0%B5%D1%80%D0%BE_%D0%91%D0%B0%D0%B9%D0%BA%D0%B0%D0%BB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tatic2.aif.ru/public/dontknow/371/4834f301dd5c651ea1e0057ffe17e43d_medium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ea.irk.ru/foto6/005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964612" cy="2305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03848" y="4221088"/>
            <a:ext cx="5111750" cy="3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44624"/>
            <a:ext cx="8229600" cy="360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ёёё</a:t>
            </a:r>
            <a:endParaRPr lang="ru-RU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676" cy="68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7504" y="116632"/>
            <a:ext cx="4320480" cy="20882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 Байкале обитает </a:t>
            </a:r>
            <a:r>
              <a:rPr lang="ru-RU" sz="2000" b="1" dirty="0">
                <a:solidFill>
                  <a:srgbClr val="FF0000"/>
                </a:solidFill>
              </a:rPr>
              <a:t>2 630 </a:t>
            </a:r>
            <a:r>
              <a:rPr lang="ru-RU" sz="2000" b="1" dirty="0">
                <a:solidFill>
                  <a:schemeClr val="tx1"/>
                </a:solidFill>
              </a:rPr>
              <a:t>видов и разновидностей растений и животных, 2/3 которых являются </a:t>
            </a:r>
            <a:r>
              <a:rPr lang="ru-RU" sz="2000" b="1" dirty="0">
                <a:solidFill>
                  <a:srgbClr val="FF0000"/>
                </a:solidFill>
              </a:rPr>
              <a:t>эндемиками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Picture 18" descr="головя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170" y="4943781"/>
            <a:ext cx="2448272" cy="16123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6" descr="нерп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3030" r="6061" b="6061"/>
          <a:stretch>
            <a:fillRect/>
          </a:stretch>
        </p:blipFill>
        <p:spPr>
          <a:xfrm>
            <a:off x="6396872" y="1772816"/>
            <a:ext cx="2590800" cy="2590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2" descr="широколоб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605" y="4662368"/>
            <a:ext cx="2538203" cy="18629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0" descr="осетр"/>
          <p:cNvPicPr>
            <a:picLocks noChangeAspect="1" noChangeArrowheads="1"/>
          </p:cNvPicPr>
          <p:nvPr/>
        </p:nvPicPr>
        <p:blipFill>
          <a:blip r:embed="rId6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14" y="4337238"/>
            <a:ext cx="2809875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комп\Local Settings\Temp\OIS\temp\lake-bai_0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Documents and Settings\комп\Local Settings\Temp\OIS\temp\img_0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43413"/>
            <a:ext cx="33528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Documents and Settings\комп\Application Data\Microsoft\Media Catalog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Documents and Settings\комп\Local Settings\Temp\OIS\temp\p8270026_0.t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146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Documents and Settings\комп\Local Settings\Temp\OIS\temp\mollusk__0.t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05400"/>
            <a:ext cx="23622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720" y="-91378"/>
            <a:ext cx="4703440" cy="428464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n-lt"/>
                <a:cs typeface="Calibri" pitchFamily="34" charset="0"/>
              </a:rPr>
              <a:t>Фауна Байкала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1550 </a:t>
            </a:r>
            <a:r>
              <a:rPr lang="ru-RU" sz="2400" b="1" dirty="0">
                <a:latin typeface="+mn-lt"/>
                <a:cs typeface="Calibri" pitchFamily="34" charset="0"/>
              </a:rPr>
              <a:t>видов </a:t>
            </a:r>
            <a:r>
              <a:rPr lang="ru-RU" sz="2400" b="1" dirty="0" smtClean="0">
                <a:latin typeface="+mn-lt"/>
                <a:cs typeface="Calibri" pitchFamily="34" charset="0"/>
              </a:rPr>
              <a:t>животных,</a:t>
            </a:r>
            <a:endParaRPr lang="ru-RU" sz="2400" b="1" dirty="0">
              <a:latin typeface="+mn-lt"/>
              <a:cs typeface="Calibri" pitchFamily="34" charset="0"/>
            </a:endParaRPr>
          </a:p>
          <a:p>
            <a:pPr algn="ctr" eaLnBrk="1" hangingPunct="1"/>
            <a:r>
              <a:rPr lang="ru-RU" sz="24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75%</a:t>
            </a:r>
            <a:r>
              <a:rPr lang="ru-RU" sz="2400" b="1" dirty="0">
                <a:solidFill>
                  <a:srgbClr val="0000FF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b="1" dirty="0">
                <a:latin typeface="+mn-lt"/>
                <a:cs typeface="Calibri" pitchFamily="34" charset="0"/>
              </a:rPr>
              <a:t>обитателей Байкала – эндемики, в том </a:t>
            </a:r>
            <a:r>
              <a:rPr lang="ru-RU" sz="2400" b="1" dirty="0" smtClean="0">
                <a:latin typeface="+mn-lt"/>
                <a:cs typeface="Calibri" pitchFamily="34" charset="0"/>
              </a:rPr>
              <a:t>числе: байкальская </a:t>
            </a:r>
            <a:r>
              <a:rPr lang="ru-RU" sz="2400" b="1" dirty="0">
                <a:latin typeface="+mn-lt"/>
                <a:cs typeface="Calibri" pitchFamily="34" charset="0"/>
              </a:rPr>
              <a:t>нерпа, голомянка, байкальский </a:t>
            </a:r>
            <a:r>
              <a:rPr lang="ru-RU" sz="2400" b="1" dirty="0" smtClean="0">
                <a:latin typeface="+mn-lt"/>
                <a:cs typeface="Calibri" pitchFamily="34" charset="0"/>
              </a:rPr>
              <a:t>омуль. </a:t>
            </a:r>
            <a:endParaRPr lang="ru-RU" sz="2400" b="1" dirty="0">
              <a:latin typeface="+mn-lt"/>
              <a:cs typeface="Calibri" pitchFamily="34" charset="0"/>
            </a:endParaRPr>
          </a:p>
        </p:txBody>
      </p:sp>
      <p:pic>
        <p:nvPicPr>
          <p:cNvPr id="24583" name="Picture 7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8557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14747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C:\Documents and Settings\комп\Local Settings\Temp\OIS\temp\lumbriku_0.t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2133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258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2133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C:\Documents and Settings\комп\Local Settings\Temp\OIS\temp\bokoplav_0.t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22860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C:\Documents and Settings\комп\Local Settings\Temp\OIS\temp\cherv_0.t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724400"/>
            <a:ext cx="13319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1938"/>
            <a:ext cx="9144000" cy="13843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Эндемики растительного мира Байкала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Желтый мак</a:t>
            </a:r>
            <a:r>
              <a:rPr lang="ru-RU" sz="18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Незабудка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Лапчатка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 Грецкий орех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7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Крупка и др.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b="1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solidFill>
                <a:srgbClr val="3333FF"/>
              </a:solidFill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700" dirty="0">
              <a:latin typeface="Times New Roman" pitchFamily="18" charset="0"/>
            </a:endParaRPr>
          </a:p>
        </p:txBody>
      </p:sp>
      <p:pic>
        <p:nvPicPr>
          <p:cNvPr id="74771" name="Picture 19" descr="ма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219200"/>
            <a:ext cx="3459163" cy="243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2" name="Picture 20" descr="незабуд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1700808"/>
            <a:ext cx="3340100" cy="250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3" name="Picture 21" descr="лапчат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4038600"/>
            <a:ext cx="3281363" cy="243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4" name="Picture 22" descr="орех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4343400"/>
            <a:ext cx="2116138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5" name="Picture 23" descr="крупка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21945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9865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ikal%281%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endParaRPr lang="ru-RU" b="1" i="1" dirty="0" smtClean="0">
              <a:solidFill>
                <a:srgbClr val="FF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486916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00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332656"/>
            <a:ext cx="6288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Проблемы Байкала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34737" y="1255986"/>
            <a:ext cx="5344866" cy="274907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Когда ты болеешь – все мы больны, Байкал, ты – хрустальная печень страны!</a:t>
            </a:r>
          </a:p>
          <a:p>
            <a:pPr algn="ctr"/>
            <a:r>
              <a:rPr lang="ru-RU" sz="2000" b="1" dirty="0" smtClean="0"/>
              <a:t>И кто-то добавил из глубины:</a:t>
            </a:r>
          </a:p>
          <a:p>
            <a:pPr algn="ctr"/>
            <a:r>
              <a:rPr lang="ru-RU" sz="2000" b="1" dirty="0" smtClean="0"/>
              <a:t>Байкал-заповедная совесть страны.</a:t>
            </a:r>
            <a:endParaRPr lang="ru-RU" b="1" dirty="0" smtClean="0"/>
          </a:p>
          <a:p>
            <a:pPr algn="ctr"/>
            <a:r>
              <a:rPr lang="ru-RU" dirty="0" smtClean="0"/>
              <a:t>А. Вознесенский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6 из 5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6853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88640"/>
            <a:ext cx="4752528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Строительство поселений и предприятий на побережье Байкала.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8229600" cy="688405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49156" name="Picture 4" descr="1230314181_-730x-5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64" cy="68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79912" y="116632"/>
            <a:ext cx="5184576" cy="1368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Байкальский целлюлозно-бумажный комбинат (БЦБК)</a:t>
            </a:r>
          </a:p>
        </p:txBody>
      </p:sp>
    </p:spTree>
    <p:extLst>
      <p:ext uri="{BB962C8B-B14F-4D97-AF65-F5344CB8AC3E}">
        <p14:creationId xmlns:p14="http://schemas.microsoft.com/office/powerpoint/2010/main" val="30839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655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pic>
        <p:nvPicPr>
          <p:cNvPr id="50180" name="Picture 4" descr="58903_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0" y="3861049"/>
            <a:ext cx="3995936" cy="2996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Минеральные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вещества практически не разрушаются или разлагаются очень медленно.  Вследствие этого зона загрязнения  непрерывно растет</a:t>
            </a:r>
            <a:r>
              <a:rPr lang="ru-RU" sz="2000" dirty="0"/>
              <a:t>.</a:t>
            </a:r>
          </a:p>
        </p:txBody>
      </p:sp>
      <p:sp>
        <p:nvSpPr>
          <p:cNvPr id="2" name="Овал 1"/>
          <p:cNvSpPr/>
          <p:nvPr/>
        </p:nvSpPr>
        <p:spPr>
          <a:xfrm>
            <a:off x="6300192" y="620688"/>
            <a:ext cx="2592288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Сбросы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0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9240"/>
            <a:ext cx="9144000" cy="10084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   </a:t>
            </a:r>
          </a:p>
        </p:txBody>
      </p:sp>
      <p:pic>
        <p:nvPicPr>
          <p:cNvPr id="52228" name="Picture 4" descr="5147403a2d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012161" y="4318238"/>
            <a:ext cx="2952452" cy="24985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До </a:t>
            </a:r>
            <a:r>
              <a:rPr lang="ru-RU" sz="2000" b="1" dirty="0">
                <a:solidFill>
                  <a:srgbClr val="FF0000"/>
                </a:solidFill>
              </a:rPr>
              <a:t>90% </a:t>
            </a:r>
            <a:r>
              <a:rPr lang="ru-RU" sz="2000" b="1" dirty="0">
                <a:solidFill>
                  <a:schemeClr val="tx1"/>
                </a:solidFill>
              </a:rPr>
              <a:t>видов, обитающих на дне озера в 20-километровой прибрежной полосе, уже </a:t>
            </a:r>
            <a:r>
              <a:rPr lang="ru-RU" sz="2000" b="1" dirty="0" smtClean="0">
                <a:solidFill>
                  <a:schemeClr val="tx1"/>
                </a:solidFill>
              </a:rPr>
              <a:t>исчезло.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45125"/>
            <a:ext cx="8785225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</a:t>
            </a:r>
          </a:p>
        </p:txBody>
      </p:sp>
      <p:pic>
        <p:nvPicPr>
          <p:cNvPr id="10244" name="Picture 4" descr="(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0" y="116632"/>
            <a:ext cx="4536504" cy="122289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tx1"/>
                </a:solidFill>
              </a:rPr>
              <a:t> Каскад ГЭС  на Ангаре повышает температуру воды в озере.</a:t>
            </a:r>
            <a:endParaRPr lang="ru-RU" sz="2000" b="1" dirty="0">
              <a:ln w="1143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Картинка 14 из 4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6250"/>
          </a:xfrm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3212976"/>
            <a:ext cx="8229600" cy="1425575"/>
          </a:xfrm>
        </p:spPr>
        <p:txBody>
          <a:bodyPr/>
          <a:lstStyle/>
          <a:p>
            <a:pPr eaLnBrk="1" hangingPunct="1">
              <a:defRPr/>
            </a:pPr>
            <a:endParaRPr lang="ru-RU" sz="4000" i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88640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Браконьерство – серьёзная проблема Байкала.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lake-baikal-l34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" y="27369"/>
            <a:ext cx="9144000" cy="68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5508104" y="4941168"/>
            <a:ext cx="3528392" cy="1800200"/>
          </a:xfrm>
          <a:prstGeom prst="flowChartPunchedTap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географии  МОАУ «Гимназия№1» г. Оренбург Жунусова </a:t>
            </a:r>
            <a:r>
              <a:rPr lang="ru-RU" dirty="0" smtClean="0"/>
              <a:t>Надежда Ивановна 2019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3488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schemeClr val="bg1"/>
                </a:solidFill>
              </a:rPr>
              <a:t>В народе говорят «Кто Байкала не видел, тот в Сибири не бывал»</a:t>
            </a:r>
          </a:p>
        </p:txBody>
      </p:sp>
    </p:spTree>
    <p:extLst>
      <p:ext uri="{BB962C8B-B14F-4D97-AF65-F5344CB8AC3E}">
        <p14:creationId xmlns:p14="http://schemas.microsoft.com/office/powerpoint/2010/main" val="22785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1 из 123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251520" y="2636912"/>
            <a:ext cx="8229600" cy="1354137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88640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Проблема неорганизованного туризма.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0005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084763"/>
            <a:ext cx="8569325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59396" name="Picture 4" descr="1399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5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3528" y="188640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Такие картины можно наблюдать на побережье.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33825"/>
            <a:ext cx="9144000" cy="29241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</a:t>
            </a:r>
          </a:p>
        </p:txBody>
      </p:sp>
      <p:pic>
        <p:nvPicPr>
          <p:cNvPr id="5632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0"/>
            <a:ext cx="856932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39552" y="238186"/>
            <a:ext cx="5760640" cy="23267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Страдают  </a:t>
            </a:r>
            <a:r>
              <a:rPr lang="ru-RU" b="1" dirty="0">
                <a:solidFill>
                  <a:schemeClr val="tx1"/>
                </a:solidFill>
              </a:rPr>
              <a:t>темнохвойные и особенно пихтовые леса -происходит массовое </a:t>
            </a:r>
            <a:r>
              <a:rPr lang="ru-RU" b="1" dirty="0" smtClean="0">
                <a:solidFill>
                  <a:schemeClr val="tx1"/>
                </a:solidFill>
              </a:rPr>
              <a:t>усыхание </a:t>
            </a:r>
            <a:r>
              <a:rPr lang="ru-RU" b="1" dirty="0">
                <a:solidFill>
                  <a:schemeClr val="tx1"/>
                </a:solidFill>
              </a:rPr>
              <a:t>древостоев (40 тыс. га из них погибло безвозвратно).  У других  пород уменьшается прирост </a:t>
            </a:r>
            <a:r>
              <a:rPr lang="ru-RU" b="1" dirty="0" smtClean="0">
                <a:solidFill>
                  <a:schemeClr val="tx1"/>
                </a:solidFill>
              </a:rPr>
              <a:t>древесины</a:t>
            </a:r>
            <a:r>
              <a:rPr lang="ru-RU" b="1" dirty="0">
                <a:solidFill>
                  <a:schemeClr val="tx1"/>
                </a:solidFill>
              </a:rPr>
              <a:t>, снижается </a:t>
            </a:r>
            <a:r>
              <a:rPr lang="ru-RU" b="1" dirty="0" smtClean="0">
                <a:solidFill>
                  <a:schemeClr val="tx1"/>
                </a:solidFill>
              </a:rPr>
              <a:t>плодоношение.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457200" y="56705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. </a:t>
            </a:r>
            <a:endParaRPr lang="ru-RU" sz="800">
              <a:latin typeface="Arial" charset="0"/>
            </a:endParaRPr>
          </a:p>
        </p:txBody>
      </p:sp>
      <p:pic>
        <p:nvPicPr>
          <p:cNvPr id="12295" name="Picture 13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323528" y="188640"/>
            <a:ext cx="4536504" cy="32403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С тревогой смотрю я в завтрашний день: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Будут ли жить там омуль, тюлень?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Как сохранить заповедное озеро,</a:t>
            </a:r>
            <a:br>
              <a:rPr lang="ru-RU" b="1" i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Georgia" pitchFamily="18" charset="0"/>
              </a:rPr>
              <a:t>Чтоб его воды не «целлюлозило»…</a:t>
            </a:r>
          </a:p>
        </p:txBody>
      </p:sp>
    </p:spTree>
    <p:extLst>
      <p:ext uri="{BB962C8B-B14F-4D97-AF65-F5344CB8AC3E}">
        <p14:creationId xmlns:p14="http://schemas.microsoft.com/office/powerpoint/2010/main" val="1889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b5d48ecb9b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16632"/>
            <a:ext cx="342811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Охрана Байкала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18731" y="260648"/>
            <a:ext cx="4104456" cy="30243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На побережье созданы три </a:t>
            </a:r>
            <a:r>
              <a:rPr lang="ru-RU" sz="2000" i="1" dirty="0" smtClean="0"/>
              <a:t>заповедника</a:t>
            </a:r>
            <a:r>
              <a:rPr lang="ru-RU" sz="2000" dirty="0" smtClean="0"/>
              <a:t>: </a:t>
            </a:r>
            <a:r>
              <a:rPr lang="ru-RU" sz="2000" b="1" dirty="0" smtClean="0"/>
              <a:t>Баргузинский, Байкало-Ленский, Байкальский</a:t>
            </a:r>
            <a:r>
              <a:rPr lang="ru-RU" sz="2000" dirty="0" smtClean="0"/>
              <a:t>; два </a:t>
            </a:r>
            <a:r>
              <a:rPr lang="ru-RU" sz="2000" b="1" i="1" dirty="0" smtClean="0"/>
              <a:t>национальных парка </a:t>
            </a:r>
            <a:r>
              <a:rPr lang="ru-RU" sz="2000" dirty="0" smtClean="0"/>
              <a:t>и шесть     </a:t>
            </a:r>
            <a:r>
              <a:rPr lang="ru-RU" sz="2000" b="1" i="1" dirty="0" smtClean="0"/>
              <a:t>заказников.</a:t>
            </a:r>
            <a:r>
              <a:rPr lang="ru-RU" sz="2000" i="1" dirty="0" smtClean="0"/>
              <a:t>   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487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sz="4000" dirty="0" smtClean="0"/>
          </a:p>
        </p:txBody>
      </p:sp>
      <p:pic>
        <p:nvPicPr>
          <p:cNvPr id="7171" name="Picture 6" descr="Картинка 86 из 15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3" y="-146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8475" y="0"/>
            <a:ext cx="8208912" cy="11685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Баргузинский заповедник учрежден в 1916г.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0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559668938e9612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918731" y="260648"/>
            <a:ext cx="4104456" cy="30243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3. усилить внимание к вопросам по</a:t>
            </a:r>
          </a:p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предотвращению загрязнений и</a:t>
            </a:r>
          </a:p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засоления почв, поверхностных и</a:t>
            </a:r>
          </a:p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2060"/>
                </a:solidFill>
              </a:rPr>
              <a:t>подземных вод озера;</a:t>
            </a:r>
          </a:p>
        </p:txBody>
      </p:sp>
      <p:sp>
        <p:nvSpPr>
          <p:cNvPr id="9" name="Овал 8"/>
          <p:cNvSpPr/>
          <p:nvPr/>
        </p:nvSpPr>
        <p:spPr>
          <a:xfrm>
            <a:off x="146625" y="188640"/>
            <a:ext cx="4104456" cy="30243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7030A0"/>
                </a:solidFill>
              </a:rPr>
              <a:t>1. усилить внимание к вопросам</a:t>
            </a:r>
          </a:p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7030A0"/>
                </a:solidFill>
              </a:rPr>
              <a:t>охраны природы и обеспечения</a:t>
            </a:r>
          </a:p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7030A0"/>
                </a:solidFill>
              </a:rPr>
              <a:t>рационального использования</a:t>
            </a:r>
          </a:p>
          <a:p>
            <a:pPr marL="476250" indent="-476250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7030A0"/>
                </a:solidFill>
              </a:rPr>
              <a:t>природных ресурсов озера;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3402586"/>
            <a:ext cx="4104456" cy="30243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</a:rPr>
              <a:t>2. установить систематический</a:t>
            </a:r>
          </a:p>
          <a:p>
            <a:pPr marL="271463" indent="-271463">
              <a:lnSpc>
                <a:spcPct val="8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ru-RU" sz="2000" b="1" dirty="0">
                <a:solidFill>
                  <a:srgbClr val="0000FF"/>
                </a:solidFill>
              </a:rPr>
              <a:t>контроль за использованием</a:t>
            </a:r>
          </a:p>
          <a:p>
            <a:pPr marL="271463" indent="-271463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</a:rPr>
              <a:t>предприятиями и организациями</a:t>
            </a:r>
          </a:p>
          <a:p>
            <a:pPr marL="271463" indent="-271463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</a:rPr>
              <a:t>земель, вод, лесов, недр и других</a:t>
            </a:r>
          </a:p>
          <a:p>
            <a:pPr marL="271463" indent="-271463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</a:rPr>
              <a:t>природных богатств Байкала;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18731" y="3429000"/>
            <a:ext cx="4237223" cy="32701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    4.запретить   	размещение</a:t>
            </a:r>
            <a:r>
              <a:rPr lang="ru-RU" sz="2000" b="1" dirty="0">
                <a:solidFill>
                  <a:srgbClr val="008000"/>
                </a:solidFill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строительство </a:t>
            </a:r>
            <a:r>
              <a:rPr lang="ru-RU" sz="2000" b="1" dirty="0">
                <a:solidFill>
                  <a:srgbClr val="008000"/>
                </a:solidFill>
              </a:rPr>
              <a:t>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	ввод </a:t>
            </a:r>
            <a:r>
              <a:rPr lang="ru-RU" sz="2000" b="1" dirty="0">
                <a:solidFill>
                  <a:srgbClr val="008000"/>
                </a:solidFill>
              </a:rPr>
              <a:t>в эксплуатацию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	предприятий</a:t>
            </a:r>
            <a:r>
              <a:rPr lang="ru-RU" sz="2000" b="1" dirty="0">
                <a:solidFill>
                  <a:srgbClr val="008000"/>
                </a:solidFill>
              </a:rPr>
              <a:t>, водозаборных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	сооружений,</a:t>
            </a:r>
            <a:endParaRPr lang="ru-RU" sz="20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8000"/>
                </a:solidFill>
              </a:rPr>
              <a:t>влияющих на </a:t>
            </a:r>
            <a:r>
              <a:rPr lang="ru-RU" sz="2000" b="1" dirty="0" smtClean="0">
                <a:solidFill>
                  <a:srgbClr val="008000"/>
                </a:solidFill>
              </a:rPr>
              <a:t>	состояние </a:t>
            </a:r>
            <a:r>
              <a:rPr lang="ru-RU" sz="2000" b="1" dirty="0">
                <a:solidFill>
                  <a:srgbClr val="008000"/>
                </a:solidFill>
              </a:rPr>
              <a:t>вод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8000"/>
                </a:solidFill>
              </a:rPr>
              <a:t>      Байкала.</a:t>
            </a:r>
            <a:endParaRPr lang="ru-RU" sz="2000" b="1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0948" y="141917"/>
            <a:ext cx="769121" cy="6521337"/>
          </a:xfrm>
          <a:prstGeom prst="rect">
            <a:avLst/>
          </a:prstGeom>
          <a:noFill/>
        </p:spPr>
        <p:txBody>
          <a:bodyPr vert="wordArtVert"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еры защиты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0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6237288"/>
            <a:ext cx="8229600" cy="376237"/>
          </a:xfrm>
        </p:spPr>
        <p:txBody>
          <a:bodyPr>
            <a:normAutofit fontScale="90000"/>
          </a:bodyPr>
          <a:lstStyle/>
          <a:p>
            <a:pPr algn="ctr"/>
            <a:endParaRPr lang="ru-RU" sz="4000" dirty="0"/>
          </a:p>
        </p:txBody>
      </p:sp>
      <p:pic>
        <p:nvPicPr>
          <p:cNvPr id="33802" name="Picture 10" descr="Файл:Шаман-скала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247478101_800px-flag_of_unesc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2366" r="25235" b="21274"/>
          <a:stretch/>
        </p:blipFill>
        <p:spPr>
          <a:xfrm>
            <a:off x="251520" y="188640"/>
            <a:ext cx="2219418" cy="1704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563888" y="193809"/>
            <a:ext cx="4536504" cy="122289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Байкал — территория Всемирного природного </a:t>
            </a:r>
            <a:r>
              <a:rPr lang="ru-RU" sz="2000" b="1" dirty="0" smtClean="0">
                <a:solidFill>
                  <a:schemeClr val="tx1"/>
                </a:solidFill>
              </a:rPr>
              <a:t>наследия ЮНЕСКО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spect="1" noChangeArrowheads="1"/>
          </p:cNvSpPr>
          <p:nvPr/>
        </p:nvSpPr>
        <p:spPr bwMode="auto">
          <a:xfrm>
            <a:off x="684213" y="0"/>
            <a:ext cx="281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400">
                <a:solidFill>
                  <a:srgbClr val="003399"/>
                </a:solidFill>
                <a:latin typeface="Arial Black" pitchFamily="34" charset="0"/>
              </a:rPr>
              <a:t>Озеро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8913"/>
            <a:ext cx="5357813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16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5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±Ð°Ð¹ÐºÐ°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" b="5680"/>
          <a:stretch/>
        </p:blipFill>
        <p:spPr bwMode="auto">
          <a:xfrm>
            <a:off x="0" y="-6660"/>
            <a:ext cx="9144000" cy="68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188640"/>
            <a:ext cx="4248472" cy="3237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Байкал- мировая достопримечательность. Ему нет равных в мире по возрасту, глубине, запасам и свойствам пресной воды, многообразию и эндемизму органической жизни.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Файл:Озеро Байкал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49"/>
            <a:ext cx="9323512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79512" y="94649"/>
            <a:ext cx="3096344" cy="34563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Бай-Куль - богатое </a:t>
            </a:r>
            <a:r>
              <a:rPr lang="ru-RU" sz="1600" dirty="0" smtClean="0">
                <a:solidFill>
                  <a:prstClr val="black"/>
                </a:solidFill>
              </a:rPr>
              <a:t>озеро.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Байгал - богатый </a:t>
            </a:r>
            <a:r>
              <a:rPr lang="ru-RU" sz="1600" dirty="0" smtClean="0">
                <a:solidFill>
                  <a:prstClr val="black"/>
                </a:solidFill>
              </a:rPr>
              <a:t>огонь. 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Байгал Далай - большое </a:t>
            </a:r>
            <a:r>
              <a:rPr lang="ru-RU" sz="1600" dirty="0" smtClean="0">
                <a:solidFill>
                  <a:prstClr val="black"/>
                </a:solidFill>
              </a:rPr>
              <a:t>озеро.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- </a:t>
            </a:r>
            <a:r>
              <a:rPr lang="ru-RU" sz="1600" dirty="0">
                <a:solidFill>
                  <a:prstClr val="black"/>
                </a:solidFill>
              </a:rPr>
              <a:t>Байгал-</a:t>
            </a:r>
            <a:r>
              <a:rPr lang="ru-RU" sz="1600" dirty="0" err="1">
                <a:solidFill>
                  <a:prstClr val="black"/>
                </a:solidFill>
              </a:rPr>
              <a:t>Нуур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</a:rPr>
              <a:t>- Бэйхай - Северное море.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121590"/>
            <a:ext cx="3494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Название озера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3898776" cy="4209331"/>
          </a:xfrm>
        </p:spPr>
        <p:txBody>
          <a:bodyPr/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а 1 из 37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TextBox 4"/>
          <p:cNvSpPr txBox="1"/>
          <p:nvPr/>
        </p:nvSpPr>
        <p:spPr>
          <a:xfrm>
            <a:off x="107504" y="25460"/>
            <a:ext cx="4548106" cy="13416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Возраст озера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25 млн. лет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11269" name="Picture 7" descr="1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076056" y="188640"/>
            <a:ext cx="3888432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Байкал – самое глубокое озеро планеты Земля. Максимальная глубина озера </a:t>
            </a:r>
            <a:r>
              <a:rPr lang="ru-RU" sz="2000" dirty="0">
                <a:solidFill>
                  <a:srgbClr val="FF0000"/>
                </a:solidFill>
              </a:rPr>
              <a:t>1642 </a:t>
            </a:r>
            <a:r>
              <a:rPr lang="ru-RU" sz="2000" dirty="0">
                <a:solidFill>
                  <a:srgbClr val="002060"/>
                </a:solidFill>
              </a:rPr>
              <a:t>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7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3982146" cy="3819204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2088"/>
            <a:ext cx="638353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5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апля 5"/>
          <p:cNvSpPr/>
          <p:nvPr/>
        </p:nvSpPr>
        <p:spPr>
          <a:xfrm rot="2095999">
            <a:off x="136585" y="4314150"/>
            <a:ext cx="2318933" cy="2340259"/>
          </a:xfrm>
          <a:prstGeom prst="teardrop">
            <a:avLst>
              <a:gd name="adj" fmla="val 1276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Байкал впадают   </a:t>
            </a:r>
            <a:r>
              <a:rPr lang="ru-RU" sz="2000" b="1" dirty="0" smtClean="0">
                <a:solidFill>
                  <a:srgbClr val="FF0000"/>
                </a:solidFill>
              </a:rPr>
              <a:t>336 </a:t>
            </a:r>
            <a:r>
              <a:rPr lang="ru-RU" sz="2000" b="1" dirty="0" smtClean="0"/>
              <a:t>рек  и ручьев, а вытекает одна </a:t>
            </a:r>
            <a:r>
              <a:rPr lang="ru-RU" sz="2000" b="1" dirty="0" smtClean="0">
                <a:solidFill>
                  <a:srgbClr val="FF0000"/>
                </a:solidFill>
              </a:rPr>
              <a:t>Ангара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baik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07504" y="44624"/>
            <a:ext cx="6264696" cy="19945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Прозрачность воды 40 м., </a:t>
            </a:r>
            <a:r>
              <a:rPr lang="ru-RU" sz="2000" b="1" dirty="0">
                <a:solidFill>
                  <a:schemeClr val="tx1"/>
                </a:solidFill>
              </a:rPr>
              <a:t>толщина </a:t>
            </a:r>
            <a:r>
              <a:rPr lang="ru-RU" sz="2000" b="1" dirty="0" smtClean="0">
                <a:solidFill>
                  <a:schemeClr val="tx1"/>
                </a:solidFill>
              </a:rPr>
              <a:t> льда 1-1,5м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</a:rPr>
              <a:t>При </a:t>
            </a:r>
            <a:r>
              <a:rPr lang="ru-RU" sz="2000" b="1" dirty="0">
                <a:solidFill>
                  <a:schemeClr val="tx1"/>
                </a:solidFill>
              </a:rPr>
              <a:t>сильном морозе трещины разрывают </a:t>
            </a:r>
            <a:r>
              <a:rPr lang="ru-RU" sz="2000" b="1" dirty="0" smtClean="0">
                <a:solidFill>
                  <a:schemeClr val="tx1"/>
                </a:solidFill>
              </a:rPr>
              <a:t>лед, </a:t>
            </a:r>
            <a:r>
              <a:rPr lang="ru-RU" sz="2000" b="1" dirty="0">
                <a:solidFill>
                  <a:schemeClr val="tx1"/>
                </a:solidFill>
              </a:rPr>
              <a:t>Благодаря таким </a:t>
            </a:r>
            <a:r>
              <a:rPr lang="ru-RU" sz="2000" b="1" dirty="0" smtClean="0">
                <a:solidFill>
                  <a:schemeClr val="tx1"/>
                </a:solidFill>
              </a:rPr>
              <a:t>трещинам </a:t>
            </a:r>
            <a:r>
              <a:rPr lang="ru-RU" sz="2000" b="1" dirty="0">
                <a:solidFill>
                  <a:schemeClr val="tx1"/>
                </a:solidFill>
              </a:rPr>
              <a:t>рыба в озере не погибает от недостатка кислорода. </a:t>
            </a:r>
          </a:p>
        </p:txBody>
      </p:sp>
    </p:spTree>
    <p:extLst>
      <p:ext uri="{BB962C8B-B14F-4D97-AF65-F5344CB8AC3E}">
        <p14:creationId xmlns:p14="http://schemas.microsoft.com/office/powerpoint/2010/main" val="36800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а 2 из 37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5148064" y="116632"/>
            <a:ext cx="3888432" cy="21602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Байкальские ветры, </a:t>
            </a:r>
            <a:r>
              <a:rPr lang="ru-RU" sz="2000" b="1" dirty="0">
                <a:latin typeface="+mj-lt"/>
              </a:rPr>
              <a:t>которые имеют собственные названия — баргузин, </a:t>
            </a:r>
            <a:r>
              <a:rPr lang="ru-RU" sz="2000" b="1" dirty="0" err="1">
                <a:latin typeface="+mj-lt"/>
              </a:rPr>
              <a:t>сарма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верховик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култук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314</TotalTime>
  <Words>451</Words>
  <Application>Microsoft Office PowerPoint</Application>
  <PresentationFormat>Экран (4:3)</PresentationFormat>
  <Paragraphs>90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ёёё</vt:lpstr>
      <vt:lpstr>Презентация PowerPoint</vt:lpstr>
      <vt:lpstr>Эндемики растительного мира Байкала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Internet_Rabota</cp:lastModifiedBy>
  <cp:revision>60</cp:revision>
  <dcterms:created xsi:type="dcterms:W3CDTF">2015-11-22T10:26:53Z</dcterms:created>
  <dcterms:modified xsi:type="dcterms:W3CDTF">2019-11-22T12:07:55Z</dcterms:modified>
</cp:coreProperties>
</file>