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2" r:id="rId5"/>
    <p:sldId id="274" r:id="rId6"/>
    <p:sldId id="263" r:id="rId7"/>
    <p:sldId id="264" r:id="rId8"/>
    <p:sldId id="265" r:id="rId9"/>
    <p:sldId id="266" r:id="rId10"/>
    <p:sldId id="267" r:id="rId11"/>
    <p:sldId id="273" r:id="rId12"/>
    <p:sldId id="272" r:id="rId13"/>
    <p:sldId id="270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>
            <a:extLst>
              <a:ext uri="{FF2B5EF4-FFF2-40B4-BE49-F238E27FC236}">
                <a16:creationId xmlns:a16="http://schemas.microsoft.com/office/drawing/2014/main" id="{9FA1FC47-5F3E-4146-AAE8-2D4F492BFB1A}"/>
              </a:ext>
            </a:extLst>
          </p:cNvPr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3127" name="Rectangle 55">
              <a:extLst>
                <a:ext uri="{FF2B5EF4-FFF2-40B4-BE49-F238E27FC236}">
                  <a16:creationId xmlns:a16="http://schemas.microsoft.com/office/drawing/2014/main" id="{FF4C3AA1-70CF-4C0E-8B7D-EC4DC7EAEBB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8" name="Freeform 56">
              <a:extLst>
                <a:ext uri="{FF2B5EF4-FFF2-40B4-BE49-F238E27FC236}">
                  <a16:creationId xmlns:a16="http://schemas.microsoft.com/office/drawing/2014/main" id="{AC5E26FF-8BBD-4DDF-A224-C121EF49B6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Rectangle 4">
            <a:extLst>
              <a:ext uri="{FF2B5EF4-FFF2-40B4-BE49-F238E27FC236}">
                <a16:creationId xmlns:a16="http://schemas.microsoft.com/office/drawing/2014/main" id="{0229FD73-E325-48F8-A7F4-CDF34C35D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851DB0A-9103-4C65-9173-DA9AFB0988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4E473B6-89B1-44FC-A477-F5C616BE6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CFFD9ED7-8D48-4BD5-9602-0062613431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EB1CE8-15C9-450D-827E-7F5E706A6B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5652403-6748-4E49-B77C-461523FA9D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125" name="Text Box 53">
            <a:extLst>
              <a:ext uri="{FF2B5EF4-FFF2-40B4-BE49-F238E27FC236}">
                <a16:creationId xmlns:a16="http://schemas.microsoft.com/office/drawing/2014/main" id="{3DAE0A1B-0B93-40B2-B0FB-2881FEA9DB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/>
              <a:t>“ Add your company slogan ”</a:t>
            </a:r>
          </a:p>
        </p:txBody>
      </p:sp>
    </p:spTree>
    <p:extLst>
      <p:ext uri="{BB962C8B-B14F-4D97-AF65-F5344CB8AC3E}">
        <p14:creationId xmlns:p14="http://schemas.microsoft.com/office/powerpoint/2010/main" val="1496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928F1-47B3-4560-9EEB-0F649AB1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69A91-BBD1-4A5D-B63C-81513E31E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E1E55-64D8-4027-9B47-AD26C857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F7E82-18CA-4F39-8FAB-CF9A3C1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0964E-758C-4B3D-9CF2-3636CAED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3EB99E-1BE0-471A-8CDE-C6F6550E0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64F02C-A3F8-462E-8629-C05463F86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C231D-AD59-41FD-B608-D8431F44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BD2B0-C460-4669-8FC3-B28C8B2B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85C80-D421-43B3-9812-2D55A8A3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9051E-3D90-40EE-BEAD-18D93391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27B2CAE2-435A-484B-AD7B-A347A7BEDD8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78F3A-09E2-4C05-B094-38C27A60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75AEE-3267-43DD-9E96-0F0E7F56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F55F1-59F7-4181-B0E1-06463852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5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F02E7-3A95-4DA1-88BE-B2B30ED9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484A0-7E64-4821-94B9-A6B3B6D9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F5729-C895-4EA8-A516-B89E35F2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7F59-5C74-4B7C-9FD7-B14F0077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FCD09-B883-407C-9393-3DDB2DCB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57EC5-16E9-41D9-99C0-996634EC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8866BF-F15E-42A6-84AB-84ADC1FC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A283E-89C1-4365-A904-C69CC7BC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7C082-C926-4B20-9FDC-3172C3E2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BFFCF-5787-4E11-93FF-0238EFD6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59E34-2225-4003-AD9F-D6D5CCEF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D0E00-91C5-4689-85DD-29B9030B9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BBE52-F45C-461B-9611-13EF647C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E53406-77CF-455C-B38F-14587F37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BE5E9-1EB5-43FF-B547-BDDB28F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9F5D86-6412-42ED-8E90-1F923CD8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8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AB6E7-9367-4363-83E1-9B6AD8F3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A30DE-334B-400F-A7E0-E81525BD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D4765-91C5-4B49-8AE9-E6A262A2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4597A-C92E-4487-B866-B2102B5BA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F6480A-CC01-469C-8460-338EAC091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85A43A-BD68-4CFC-A758-E9A81553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F08745-DFD8-48F8-B3AA-5304397D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F74EFF-1BA8-456A-986E-83636F09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0DC38-F795-42BA-84E4-6A63385D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411FC6-B827-4C09-A519-99702E60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4F6E21-7CE7-47C0-BBEB-3357857D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2CB125-2A74-4E19-8E90-68374F01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1FEADB-2B54-4416-A23E-902B921A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F514EF-33D0-47EC-8113-72440B8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675CA3-682E-454D-B187-4EB3DC55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1EBB-7D9E-4D12-99E8-EF8C5D59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57679-FFA7-43D1-95E0-487F9BD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F23A2F-E5B1-4CA8-B172-E10E90DA0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EAB4-3B3C-4091-84E1-AF9CE6A8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29426A-E32A-4874-A257-9A536442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740F2-9C88-4DA9-BA13-FF909B2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AE572-0621-49BC-93FC-4DADF1B4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0F7B7C-2FD4-4474-BD1C-CF2820260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F12175-109B-471D-AAF2-A601862B9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6A09C-77EA-40CB-AA50-CBED71DD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27BF7-1C35-4AD0-A43B-556193C0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C8F21-448D-42CA-8B30-2B58B78A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>
            <a:extLst>
              <a:ext uri="{FF2B5EF4-FFF2-40B4-BE49-F238E27FC236}">
                <a16:creationId xmlns:a16="http://schemas.microsoft.com/office/drawing/2014/main" id="{964E7049-77CA-463B-8C3D-7B209A62FBF3}"/>
              </a:ext>
            </a:extLst>
          </p:cNvPr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110" name="Rectangle 86">
              <a:extLst>
                <a:ext uri="{FF2B5EF4-FFF2-40B4-BE49-F238E27FC236}">
                  <a16:creationId xmlns:a16="http://schemas.microsoft.com/office/drawing/2014/main" id="{EAA7FC87-FEB5-457B-B5A1-FCDA2666167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Freeform 88">
              <a:extLst>
                <a:ext uri="{FF2B5EF4-FFF2-40B4-BE49-F238E27FC236}">
                  <a16:creationId xmlns:a16="http://schemas.microsoft.com/office/drawing/2014/main" id="{BF220716-555D-4045-B7C3-BD80BE5F5F8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09" name="Object 85">
            <a:extLst>
              <a:ext uri="{FF2B5EF4-FFF2-40B4-BE49-F238E27FC236}">
                <a16:creationId xmlns:a16="http://schemas.microsoft.com/office/drawing/2014/main" id="{249EEF29-65B8-4E28-B4E1-1941EF35A6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15" imgW="12977778" imgH="1955556" progId="Photoshop.Image.7">
                  <p:embed/>
                </p:oleObj>
              </mc:Choice>
              <mc:Fallback>
                <p:oleObj name="Image" r:id="rId15" imgW="12977778" imgH="1955556" progId="Photoshop.Image.7">
                  <p:embed/>
                  <p:pic>
                    <p:nvPicPr>
                      <p:cNvPr id="1109" name="Object 85">
                        <a:extLst>
                          <a:ext uri="{FF2B5EF4-FFF2-40B4-BE49-F238E27FC236}">
                            <a16:creationId xmlns:a16="http://schemas.microsoft.com/office/drawing/2014/main" id="{249EEF29-65B8-4E28-B4E1-1941EF35A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>
            <a:extLst>
              <a:ext uri="{FF2B5EF4-FFF2-40B4-BE49-F238E27FC236}">
                <a16:creationId xmlns:a16="http://schemas.microsoft.com/office/drawing/2014/main" id="{4E4B8E74-0A26-405D-82D6-D73163AE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5E038C-7FC2-4439-A85B-CD8E7DA20C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E030298-9032-419F-ACEE-242D5A55F909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17C1E6-573D-4EFB-B2C0-568A0EB460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57B6E2-8922-4E52-9A2B-D8F2D997C3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92A0DD6-471B-413B-949A-E9E6F6A79668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46F3CBB-432F-4FA3-B256-E5A1B60D4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796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2F8E2-A355-46AB-B494-A5CEABDDF462}"/>
              </a:ext>
            </a:extLst>
          </p:cNvPr>
          <p:cNvSpPr txBox="1"/>
          <p:nvPr/>
        </p:nvSpPr>
        <p:spPr>
          <a:xfrm>
            <a:off x="5022359" y="355154"/>
            <a:ext cx="4121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Автор:  Александрова З.В., учитель физики и информатики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</a:rPr>
              <a:t>МБОУ СОШ №5 </a:t>
            </a:r>
            <a:r>
              <a:rPr lang="ru-RU" sz="1100" dirty="0" err="1">
                <a:solidFill>
                  <a:schemeClr val="bg1"/>
                </a:solidFill>
              </a:rPr>
              <a:t>пгт</a:t>
            </a:r>
            <a:r>
              <a:rPr lang="ru-RU" sz="1100" dirty="0">
                <a:solidFill>
                  <a:schemeClr val="bg1"/>
                </a:solidFill>
              </a:rPr>
              <a:t> Печенга, Мурманская область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BCB4-2EF5-4744-A9CA-61C651AA3350}"/>
              </a:ext>
            </a:extLst>
          </p:cNvPr>
          <p:cNvSpPr txBox="1"/>
          <p:nvPr/>
        </p:nvSpPr>
        <p:spPr>
          <a:xfrm>
            <a:off x="236630" y="355154"/>
            <a:ext cx="93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9 класс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29C13-2366-4B9C-864C-74E5FA7B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359"/>
            <a:ext cx="9144000" cy="22807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718013E-5084-4F3E-822C-D08D2490E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29027"/>
            <a:ext cx="9144000" cy="994172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ru-RU" alt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Двоичная арифметика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6335F6B-BB52-4016-B5DE-813CF8E62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solidFill>
                  <a:srgbClr val="C00000"/>
                </a:solidFill>
                <a:cs typeface="Arial" panose="020B0604020202020204" pitchFamily="34" charset="0"/>
              </a:rPr>
              <a:t>Деление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FD0A875-7E24-48CC-B0AD-15BCD2C05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4487" y="2028258"/>
            <a:ext cx="5915025" cy="326350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C00000"/>
                </a:solidFill>
                <a:cs typeface="Arial" panose="020B0604020202020204" pitchFamily="34" charset="0"/>
              </a:rPr>
              <a:t>Пример: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10101  111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-   111    11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   111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-   111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       0 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2755CD40-48AB-4ABF-A080-F8B944D9F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3998" y="2890057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4978B942-EF57-444E-B73F-852CD3247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3998" y="3160329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83708D79-37D0-45AA-B23E-0DF64E030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537" y="4232302"/>
            <a:ext cx="540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5EB5466F-7B25-40FD-877C-5F42D2875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65" y="3464760"/>
            <a:ext cx="540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2A0C0B9C-0140-428D-BFA6-C98AE11D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4" y="2722724"/>
            <a:ext cx="19790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_ 101   11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</a:t>
            </a:r>
            <a:r>
              <a:rPr lang="ru-RU" altLang="ru-RU" sz="2000" u="sng" dirty="0">
                <a:cs typeface="Arial" panose="020B0604020202020204" pitchFamily="34" charset="0"/>
              </a:rPr>
              <a:t>11 </a:t>
            </a:r>
            <a:r>
              <a:rPr lang="ru-RU" altLang="ru-RU" sz="2000" dirty="0">
                <a:cs typeface="Arial" panose="020B0604020202020204" pitchFamily="34" charset="0"/>
              </a:rPr>
              <a:t>  1,10</a:t>
            </a:r>
            <a:r>
              <a:rPr lang="ru-RU" altLang="ru-RU" sz="2000" baseline="-25000" dirty="0">
                <a:cs typeface="Arial" panose="020B0604020202020204" pitchFamily="34" charset="0"/>
              </a:rPr>
              <a:t>2</a:t>
            </a:r>
            <a:r>
              <a:rPr lang="ru-RU" altLang="ru-RU" sz="2000" dirty="0"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cs typeface="Arial" panose="020B0604020202020204" pitchFamily="34" charset="0"/>
            </a:endParaRPr>
          </a:p>
        </p:txBody>
      </p:sp>
      <p:sp>
        <p:nvSpPr>
          <p:cNvPr id="13321" name="Line 4">
            <a:extLst>
              <a:ext uri="{FF2B5EF4-FFF2-40B4-BE49-F238E27FC236}">
                <a16:creationId xmlns:a16="http://schemas.microsoft.com/office/drawing/2014/main" id="{46DEED7F-06D2-4A62-A073-36573117E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781" y="2754921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3322" name="Line 5">
            <a:extLst>
              <a:ext uri="{FF2B5EF4-FFF2-40B4-BE49-F238E27FC236}">
                <a16:creationId xmlns:a16="http://schemas.microsoft.com/office/drawing/2014/main" id="{E7860BF6-A3C6-461F-B7A4-572D9E839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781" y="3025193"/>
            <a:ext cx="594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3DA49B-EC32-4B4C-85FF-30E7441F8860}"/>
              </a:ext>
            </a:extLst>
          </p:cNvPr>
          <p:cNvSpPr/>
          <p:nvPr/>
        </p:nvSpPr>
        <p:spPr>
          <a:xfrm>
            <a:off x="1253357" y="1356096"/>
            <a:ext cx="735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>
                <a:cs typeface="Arial" panose="020B0604020202020204" pitchFamily="34" charset="0"/>
              </a:rPr>
              <a:t>    Деление в двоичной системе счисления выполняется, как и в десятичной системе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9C87BA-A7C4-47B8-B1D2-FC4277E3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15027"/>
              </p:ext>
            </p:extLst>
          </p:nvPr>
        </p:nvGraphicFramePr>
        <p:xfrm>
          <a:off x="1377966" y="2170015"/>
          <a:ext cx="6169572" cy="2517970"/>
        </p:xfrm>
        <a:graphic>
          <a:graphicData uri="http://schemas.openxmlformats.org/drawingml/2006/table">
            <a:tbl>
              <a:tblPr/>
              <a:tblGrid>
                <a:gridCol w="2154621">
                  <a:extLst>
                    <a:ext uri="{9D8B030D-6E8A-4147-A177-3AD203B41FA5}">
                      <a16:colId xmlns:a16="http://schemas.microsoft.com/office/drawing/2014/main" val="3819720922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3591672652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2233849342"/>
                    </a:ext>
                  </a:extLst>
                </a:gridCol>
              </a:tblGrid>
              <a:tr h="503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</a:rPr>
                        <a:t>Сложение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Вычитание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Умножение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28594"/>
                  </a:ext>
                </a:extLst>
              </a:tr>
              <a:tr h="503594"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0 + 0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  0 - 0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0 ∙ 0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70906"/>
                  </a:ext>
                </a:extLst>
              </a:tr>
              <a:tr h="503594"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0 + 1 = 1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  1 - 0 = 1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0 ∙ 1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05479"/>
                  </a:ext>
                </a:extLst>
              </a:tr>
              <a:tr h="503594"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1 + 0 = 1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  1 - 1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1 ∙ 0 = 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99587"/>
                  </a:ext>
                </a:extLst>
              </a:tr>
              <a:tr h="503594"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>
                          <a:effectLst/>
                        </a:rPr>
                        <a:t>1 + 1 = 10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10 - 1 = 1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1" fontAlgn="ctr"/>
                      <a:r>
                        <a:rPr lang="ru-RU" sz="2000" b="1" dirty="0">
                          <a:effectLst/>
                        </a:rPr>
                        <a:t>1 ∙ 1 = 1</a:t>
                      </a:r>
                    </a:p>
                  </a:txBody>
                  <a:tcPr marL="34097" marR="34097" marT="34100" marB="34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0862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67C02A-25C5-43FA-A2E0-7050747B39F9}"/>
              </a:ext>
            </a:extLst>
          </p:cNvPr>
          <p:cNvSpPr/>
          <p:nvPr/>
        </p:nvSpPr>
        <p:spPr>
          <a:xfrm>
            <a:off x="1249255" y="603812"/>
            <a:ext cx="642699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Таблица сложения, вычитания и умножения для двоичной системы счисления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Rectangle 2">
            <a:extLst>
              <a:ext uri="{FF2B5EF4-FFF2-40B4-BE49-F238E27FC236}">
                <a16:creationId xmlns:a16="http://schemas.microsoft.com/office/drawing/2014/main" id="{95C57B1A-E434-45DA-B95B-4FE93D2BD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5024" y="571499"/>
            <a:ext cx="6743700" cy="422672"/>
          </a:xfrm>
        </p:spPr>
        <p:txBody>
          <a:bodyPr/>
          <a:lstStyle/>
          <a:p>
            <a:r>
              <a:rPr lang="ru-RU" altLang="ru-RU" sz="2400" dirty="0">
                <a:cs typeface="Arial" panose="020B0604020202020204" pitchFamily="34" charset="0"/>
              </a:rPr>
              <a:t>Самостоятельная работа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7E777479-2D55-4275-9B71-7DC3E8D778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8745" y="1796655"/>
            <a:ext cx="6622256" cy="3264694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ru-RU" altLang="ru-RU" sz="1500" i="1" dirty="0">
                <a:solidFill>
                  <a:srgbClr val="C00000"/>
                </a:solidFill>
                <a:cs typeface="Arial" panose="020B0604020202020204" pitchFamily="34" charset="0"/>
              </a:rPr>
              <a:t>№1 Выполните сложение:                   №2 Выполните умножение:</a:t>
            </a:r>
          </a:p>
          <a:p>
            <a:pPr marL="267891" indent="-267891">
              <a:buFontTx/>
              <a:buAutoNum type="arabicParenR"/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100101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+ 101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= 101010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     1) 100001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* 10010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1001010010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267891" indent="-267891">
              <a:buFontTx/>
              <a:buAutoNum type="arabicParenR"/>
              <a:tabLst>
                <a:tab pos="267891" algn="l"/>
              </a:tabLst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101101</a:t>
            </a:r>
            <a:r>
              <a:rPr lang="ru-RU" altLang="ru-RU" sz="135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350" b="1" dirty="0">
                <a:cs typeface="Arial" panose="020B0604020202020204" pitchFamily="34" charset="0"/>
              </a:rPr>
              <a:t> </a:t>
            </a:r>
            <a:r>
              <a:rPr lang="ru-RU" altLang="ru-RU" sz="1500" b="1" dirty="0">
                <a:cs typeface="Arial" panose="020B0604020202020204" pitchFamily="34" charset="0"/>
              </a:rPr>
              <a:t>+ 111</a:t>
            </a:r>
            <a:r>
              <a:rPr lang="ru-RU" altLang="ru-RU" sz="12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200" b="1" dirty="0">
                <a:cs typeface="Arial" panose="020B0604020202020204" pitchFamily="34" charset="0"/>
              </a:rPr>
              <a:t> =</a:t>
            </a:r>
            <a:r>
              <a:rPr lang="ru-RU" altLang="ru-RU" sz="1500" b="1" dirty="0">
                <a:cs typeface="Arial" panose="020B0604020202020204" pitchFamily="34" charset="0"/>
              </a:rPr>
              <a:t> 110100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        2) 110001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* 1011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1000011011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267891" indent="-267891">
              <a:buFontTx/>
              <a:buAutoNum type="arabicParenR"/>
              <a:tabLst>
                <a:tab pos="267891" algn="l"/>
              </a:tabLst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11001,1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+ 11,01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11100,11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3) 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* 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11001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457200" indent="-457200">
              <a:buNone/>
              <a:defRPr/>
            </a:pPr>
            <a:endParaRPr lang="ru-RU" altLang="ru-RU" sz="1500" b="1" dirty="0">
              <a:cs typeface="Arial" panose="020B0604020202020204" pitchFamily="34" charset="0"/>
            </a:endParaRPr>
          </a:p>
          <a:p>
            <a:pPr marL="457200" indent="-457200">
              <a:buNone/>
              <a:defRPr/>
            </a:pPr>
            <a:endParaRPr lang="ru-RU" altLang="ru-RU" sz="1500" b="1" dirty="0">
              <a:cs typeface="Arial" panose="020B0604020202020204" pitchFamily="34" charset="0"/>
            </a:endParaRPr>
          </a:p>
          <a:p>
            <a:pPr marL="457200" indent="-457200">
              <a:buNone/>
              <a:defRPr/>
            </a:pPr>
            <a:r>
              <a:rPr lang="ru-RU" altLang="ru-RU" sz="1500" i="1" dirty="0">
                <a:solidFill>
                  <a:srgbClr val="C00000"/>
                </a:solidFill>
                <a:cs typeface="Arial" panose="020B0604020202020204" pitchFamily="34" charset="0"/>
              </a:rPr>
              <a:t>№3 Выполните вычитание:                №4 Выполните деление:</a:t>
            </a:r>
          </a:p>
          <a:p>
            <a:pPr marL="201216" indent="-201216">
              <a:buFontTx/>
              <a:buAutoNum type="arabicParenR"/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 1000101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- 1010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111011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   1) 10000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: 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100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201216" indent="-201216">
              <a:buFontTx/>
              <a:buAutoNum type="arabicParenR"/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 1101101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- 110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1100111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    2) 101101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: 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1001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267891" indent="-267891">
              <a:buFontTx/>
              <a:buAutoNum type="arabicParenR"/>
              <a:defRPr/>
            </a:pPr>
            <a:r>
              <a:rPr lang="ru-RU" altLang="ru-RU" sz="1500" b="1" dirty="0">
                <a:cs typeface="Arial" panose="020B0604020202020204" pitchFamily="34" charset="0"/>
              </a:rPr>
              <a:t>110101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- 101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110000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              3) 100011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: 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r>
              <a:rPr lang="ru-RU" altLang="ru-RU" sz="1500" b="1" dirty="0">
                <a:cs typeface="Arial" panose="020B0604020202020204" pitchFamily="34" charset="0"/>
              </a:rPr>
              <a:t> = 1011</a:t>
            </a:r>
            <a:r>
              <a:rPr lang="ru-RU" altLang="ru-RU" sz="1500" b="1" baseline="-25000" dirty="0">
                <a:cs typeface="Arial" panose="020B0604020202020204" pitchFamily="34" charset="0"/>
              </a:rPr>
              <a:t>2</a:t>
            </a:r>
            <a:endParaRPr lang="ru-RU" altLang="ru-RU" sz="1500" b="1" dirty="0">
              <a:cs typeface="Arial" panose="020B0604020202020204" pitchFamily="34" charset="0"/>
            </a:endParaRPr>
          </a:p>
          <a:p>
            <a:pPr marL="457200" indent="-457200">
              <a:buNone/>
              <a:defRPr/>
            </a:pPr>
            <a:endParaRPr lang="ru-RU" altLang="ru-RU" sz="1500" b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D99E8C-F353-4DB9-B378-4C4BC6B857D5}"/>
              </a:ext>
            </a:extLst>
          </p:cNvPr>
          <p:cNvSpPr/>
          <p:nvPr/>
        </p:nvSpPr>
        <p:spPr>
          <a:xfrm>
            <a:off x="3275411" y="2078833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8BE2AA-D5D3-4640-85D9-5875FB077876}"/>
              </a:ext>
            </a:extLst>
          </p:cNvPr>
          <p:cNvSpPr/>
          <p:nvPr/>
        </p:nvSpPr>
        <p:spPr>
          <a:xfrm>
            <a:off x="3162301" y="2380060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12827A-A680-4541-8276-995A7425107B}"/>
              </a:ext>
            </a:extLst>
          </p:cNvPr>
          <p:cNvSpPr/>
          <p:nvPr/>
        </p:nvSpPr>
        <p:spPr>
          <a:xfrm>
            <a:off x="3401616" y="2622352"/>
            <a:ext cx="972741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166CB-5737-4465-84C7-C01C4955D502}"/>
              </a:ext>
            </a:extLst>
          </p:cNvPr>
          <p:cNvSpPr/>
          <p:nvPr/>
        </p:nvSpPr>
        <p:spPr>
          <a:xfrm>
            <a:off x="6569869" y="2078833"/>
            <a:ext cx="1195388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7D0E2D-572D-47A8-8084-7CAE9C998170}"/>
              </a:ext>
            </a:extLst>
          </p:cNvPr>
          <p:cNvSpPr/>
          <p:nvPr/>
        </p:nvSpPr>
        <p:spPr>
          <a:xfrm>
            <a:off x="6522245" y="2350749"/>
            <a:ext cx="1338263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5D0200-B7CB-443A-84FC-D37AE66D327F}"/>
              </a:ext>
            </a:extLst>
          </p:cNvPr>
          <p:cNvSpPr/>
          <p:nvPr/>
        </p:nvSpPr>
        <p:spPr>
          <a:xfrm>
            <a:off x="6090048" y="2670572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B42735-730A-4840-A196-C3DE401EACD9}"/>
              </a:ext>
            </a:extLst>
          </p:cNvPr>
          <p:cNvSpPr/>
          <p:nvPr/>
        </p:nvSpPr>
        <p:spPr>
          <a:xfrm>
            <a:off x="3383757" y="3792142"/>
            <a:ext cx="864394" cy="269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BBD40E-976E-4559-BA1B-B7DA5B099FD4}"/>
              </a:ext>
            </a:extLst>
          </p:cNvPr>
          <p:cNvSpPr/>
          <p:nvPr/>
        </p:nvSpPr>
        <p:spPr>
          <a:xfrm>
            <a:off x="3275411" y="3990976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C6CE27-C825-4396-9337-82CD0BDB5539}"/>
              </a:ext>
            </a:extLst>
          </p:cNvPr>
          <p:cNvSpPr/>
          <p:nvPr/>
        </p:nvSpPr>
        <p:spPr>
          <a:xfrm>
            <a:off x="3168255" y="4305301"/>
            <a:ext cx="863203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C90813-A410-4EB5-A467-E59423A82A1D}"/>
              </a:ext>
            </a:extLst>
          </p:cNvPr>
          <p:cNvSpPr/>
          <p:nvPr/>
        </p:nvSpPr>
        <p:spPr>
          <a:xfrm>
            <a:off x="6404250" y="3998715"/>
            <a:ext cx="1078829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7C55B5-A3DE-4923-91EF-D0C8F8515803}"/>
              </a:ext>
            </a:extLst>
          </p:cNvPr>
          <p:cNvSpPr/>
          <p:nvPr/>
        </p:nvSpPr>
        <p:spPr>
          <a:xfrm>
            <a:off x="6144816" y="3746160"/>
            <a:ext cx="1338263" cy="269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53DC14-F35A-4E97-8A3B-561630782C1D}"/>
              </a:ext>
            </a:extLst>
          </p:cNvPr>
          <p:cNvSpPr/>
          <p:nvPr/>
        </p:nvSpPr>
        <p:spPr>
          <a:xfrm>
            <a:off x="6205539" y="4305301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EB5EFF-1E97-4A9F-AE67-021565ED1B7E}"/>
              </a:ext>
            </a:extLst>
          </p:cNvPr>
          <p:cNvSpPr/>
          <p:nvPr/>
        </p:nvSpPr>
        <p:spPr>
          <a:xfrm>
            <a:off x="7690331" y="1352509"/>
            <a:ext cx="1026319" cy="2131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Ответы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2306F9-E34D-47BF-B596-0D3AA27F647C}"/>
              </a:ext>
            </a:extLst>
          </p:cNvPr>
          <p:cNvSpPr/>
          <p:nvPr/>
        </p:nvSpPr>
        <p:spPr>
          <a:xfrm>
            <a:off x="6137673" y="4648201"/>
            <a:ext cx="864394" cy="269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CD3CED-E780-43AE-9BA0-F18439F26D81}"/>
              </a:ext>
            </a:extLst>
          </p:cNvPr>
          <p:cNvSpPr/>
          <p:nvPr/>
        </p:nvSpPr>
        <p:spPr>
          <a:xfrm>
            <a:off x="3168255" y="4619626"/>
            <a:ext cx="863203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3F8285-5E02-4458-85AB-8EAC70F98420}"/>
              </a:ext>
            </a:extLst>
          </p:cNvPr>
          <p:cNvSpPr/>
          <p:nvPr/>
        </p:nvSpPr>
        <p:spPr>
          <a:xfrm>
            <a:off x="3396855" y="2982516"/>
            <a:ext cx="864394" cy="27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BC982D-3DBC-47F4-B4FF-8B6C8A064249}"/>
              </a:ext>
            </a:extLst>
          </p:cNvPr>
          <p:cNvSpPr/>
          <p:nvPr/>
        </p:nvSpPr>
        <p:spPr>
          <a:xfrm>
            <a:off x="352096" y="1592762"/>
            <a:ext cx="86920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На берегу моря лежало 10 камешков. Набежавшая волна выбросила еще несколько. Их стало 1000. Сколько камешков было выброшено волной?</a:t>
            </a:r>
          </a:p>
          <a:p>
            <a:pPr marL="457200" indent="-457200">
              <a:buAutoNum type="arabicPeriod"/>
            </a:pPr>
            <a:endParaRPr lang="ru-RU" sz="1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Греются на солнышке воробьи. На нижней ветке их было 110, на верхней – на 10 меньше. Сколько всего было воробьев?</a:t>
            </a:r>
          </a:p>
          <a:p>
            <a:pPr marL="457200" indent="-457200">
              <a:buAutoNum type="arabicPeriod"/>
            </a:pPr>
            <a:endParaRPr lang="ru-RU" sz="1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 Младший брат учится в 101 классе. Старший на 11 лет старше. В каком классе учится старший брат?</a:t>
            </a:r>
          </a:p>
          <a:p>
            <a:pPr marL="457200" indent="-457200">
              <a:buAutoNum type="arabicPeriod"/>
            </a:pPr>
            <a:endParaRPr lang="ru-RU" sz="1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 В кабинетах биологии и информатики 1010 кактусов. В биологии их 111. Сколько кактусов в кабинете информатики?</a:t>
            </a:r>
          </a:p>
          <a:p>
            <a:pPr marL="457200" indent="-457200">
              <a:buAutoNum type="arabicPeriod"/>
            </a:pPr>
            <a:endParaRPr lang="ru-RU" sz="1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У первоклассника Миши 1111 палочек для счета. У Коли 101. На сколько палочек у Миши больше, чем у Коли?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974467-D731-431F-811B-4B859964BCF5}"/>
              </a:ext>
            </a:extLst>
          </p:cNvPr>
          <p:cNvSpPr/>
          <p:nvPr/>
        </p:nvSpPr>
        <p:spPr>
          <a:xfrm>
            <a:off x="777766" y="56676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ea typeface="+mj-ea"/>
                <a:cs typeface="Arial" panose="020B0604020202020204" pitchFamily="34" charset="0"/>
              </a:rPr>
              <a:t>Решите задачи в двоичной системе счисления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3AC2FD-9AB7-47DB-9058-5E7FDE4007E4}"/>
              </a:ext>
            </a:extLst>
          </p:cNvPr>
          <p:cNvSpPr/>
          <p:nvPr/>
        </p:nvSpPr>
        <p:spPr>
          <a:xfrm>
            <a:off x="373116" y="1554540"/>
            <a:ext cx="77934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n-lt"/>
              </a:rPr>
              <a:t>1. Выучить правила выполнения арифметических действий в двоичной системе счисления, а так же таблицы сложения, вычитания и умножения в двоичной системе счисления.</a:t>
            </a:r>
          </a:p>
          <a:p>
            <a:pPr algn="just"/>
            <a:endParaRPr lang="ru-RU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+mn-lt"/>
              </a:rPr>
              <a:t>2. Выполните действия: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+mn-lt"/>
              </a:rPr>
              <a:t>110010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+ 111,01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+mn-lt"/>
              </a:rPr>
              <a:t>11110000111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– 110110001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+mn-lt"/>
              </a:rPr>
              <a:t>10101,101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* 111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+mn-lt"/>
              </a:rPr>
              <a:t>10101110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/101</a:t>
            </a:r>
            <a:r>
              <a:rPr lang="ru-RU" altLang="ru-RU" b="1" baseline="-25000" dirty="0"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6135DA-0ABE-48F4-948D-08C4F006F333}"/>
              </a:ext>
            </a:extLst>
          </p:cNvPr>
          <p:cNvSpPr/>
          <p:nvPr/>
        </p:nvSpPr>
        <p:spPr>
          <a:xfrm>
            <a:off x="830044" y="501134"/>
            <a:ext cx="309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latin typeface="+mj-lt"/>
                <a:ea typeface="+mj-ea"/>
                <a:cs typeface="Arial" panose="020B0604020202020204" pitchFamily="34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97919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3582D45E-8C0F-4B68-BBF1-4E719F7B22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840" y="1479742"/>
            <a:ext cx="8279360" cy="456370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Для того чтобы лучше освоить двоичную систему счисления, необходимо освоить выполнение арифметических действий над двоичными числами.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1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Все позиционные системы счисления «одинаковы», а именно, во всех них арифметические операции выполняются по одним и тем же правилам: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ru-RU" altLang="ru-RU" i="1" dirty="0">
                <a:cs typeface="Arial" panose="020B0604020202020204" pitchFamily="34" charset="0"/>
              </a:rPr>
              <a:t>Справедливы одни и те же законы арифметики: коммутативный, ассоциативный, дистрибутивный;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ru-RU" altLang="ru-RU" i="1" dirty="0">
                <a:cs typeface="Arial" panose="020B0604020202020204" pitchFamily="34" charset="0"/>
              </a:rPr>
              <a:t>Справедливы правила сложения, вычитания, умножения и деления столбиком;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ru-RU" altLang="ru-RU" i="1" dirty="0">
                <a:cs typeface="Arial" panose="020B0604020202020204" pitchFamily="34" charset="0"/>
              </a:rPr>
              <a:t>Правила выполнения арифметических операций опираются на таблицы  сложения и умножения.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ru-RU" altLang="ru-RU" sz="135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86B7FE0-851D-48B2-A9A5-306921EFC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8975" y="316790"/>
            <a:ext cx="5915025" cy="99417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Сложение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5239C2-5A9D-4CF7-A760-96D95634BE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6160" y="2132411"/>
            <a:ext cx="5915025" cy="326350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Правила сложения:</a:t>
            </a:r>
          </a:p>
          <a:p>
            <a:pPr lvl="2">
              <a:buFontTx/>
              <a:buNone/>
            </a:pPr>
            <a:r>
              <a:rPr lang="ru-RU" altLang="ru-RU" sz="2100" dirty="0">
                <a:cs typeface="Arial" panose="020B0604020202020204" pitchFamily="34" charset="0"/>
              </a:rPr>
              <a:t>0+0=0</a:t>
            </a:r>
          </a:p>
          <a:p>
            <a:pPr lvl="2">
              <a:buFontTx/>
              <a:buNone/>
            </a:pPr>
            <a:r>
              <a:rPr lang="ru-RU" altLang="ru-RU" sz="2100" dirty="0">
                <a:cs typeface="Arial" panose="020B0604020202020204" pitchFamily="34" charset="0"/>
              </a:rPr>
              <a:t>1+0=1</a:t>
            </a:r>
          </a:p>
          <a:p>
            <a:pPr lvl="2">
              <a:buFontTx/>
              <a:buNone/>
            </a:pPr>
            <a:r>
              <a:rPr lang="ru-RU" altLang="ru-RU" sz="2100" dirty="0">
                <a:cs typeface="Arial" panose="020B0604020202020204" pitchFamily="34" charset="0"/>
              </a:rPr>
              <a:t>0+1=1</a:t>
            </a:r>
          </a:p>
          <a:p>
            <a:pPr lvl="2">
              <a:buFontTx/>
              <a:buNone/>
            </a:pPr>
            <a:r>
              <a:rPr lang="ru-RU" altLang="ru-RU" sz="2100" dirty="0">
                <a:cs typeface="Arial" panose="020B0604020202020204" pitchFamily="34" charset="0"/>
              </a:rPr>
              <a:t>1+1=10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результат сложения двух единиц: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i="1" dirty="0">
                <a:solidFill>
                  <a:srgbClr val="FF0000"/>
                </a:solidFill>
                <a:cs typeface="Arial" panose="020B0604020202020204" pitchFamily="34" charset="0"/>
              </a:rPr>
              <a:t>      ноль и единица переноса </a:t>
            </a:r>
            <a:r>
              <a:rPr lang="ru-RU" altLang="ru-RU" sz="1800" dirty="0">
                <a:cs typeface="Arial" panose="020B0604020202020204" pitchFamily="34" charset="0"/>
              </a:rPr>
              <a:t>в старший разряд</a:t>
            </a:r>
            <a:endParaRPr lang="ru-RU" altLang="ru-RU" sz="1800" i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EDF19-2645-4CB0-98E5-02D468767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014" y="269081"/>
            <a:ext cx="6251972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cs typeface="Arial" panose="020B0604020202020204" pitchFamily="34" charset="0"/>
              </a:rPr>
              <a:t>Сложение двоичных чисел выполняются в столбик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17007B-FA1E-4272-9EA2-326B27951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Примеры: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5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cs typeface="Arial" panose="020B0604020202020204" pitchFamily="34" charset="0"/>
              </a:rPr>
              <a:t>  10110         1001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     1111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 101,011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cs typeface="Arial" panose="020B0604020202020204" pitchFamily="34" charset="0"/>
              </a:rPr>
              <a:t>  +  101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+  1010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+       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+     1,11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cs typeface="Arial" panose="020B0604020202020204" pitchFamily="34" charset="0"/>
              </a:rPr>
              <a:t>   11011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10011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 10000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       111,001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altLang="ru-RU" dirty="0">
                <a:cs typeface="Arial" panose="020B0604020202020204" pitchFamily="34" charset="0"/>
              </a:rPr>
              <a:t>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cs typeface="Arial" panose="020B0604020202020204" pitchFamily="34" charset="0"/>
              </a:rPr>
              <a:t>      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BF3855DA-F3A3-4F3E-B8E5-E4167D8B0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630" y="3015854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FC5CF954-2E84-44E5-B523-E6744F2EB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721" y="3015854"/>
            <a:ext cx="9775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E7B66AF2-9A2D-4C80-85C3-0ACC37A3D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5357" y="3021398"/>
            <a:ext cx="814388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C0731D36-0025-4183-8B7A-9356063C4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067" y="3015854"/>
            <a:ext cx="12549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9139DF-A42C-4FE2-A27C-8EACEEAB0261}"/>
              </a:ext>
            </a:extLst>
          </p:cNvPr>
          <p:cNvSpPr/>
          <p:nvPr/>
        </p:nvSpPr>
        <p:spPr>
          <a:xfrm>
            <a:off x="818554" y="3078014"/>
            <a:ext cx="1254919" cy="532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D5FA19-734A-4590-84F0-19B475878110}"/>
              </a:ext>
            </a:extLst>
          </p:cNvPr>
          <p:cNvSpPr/>
          <p:nvPr/>
        </p:nvSpPr>
        <p:spPr>
          <a:xfrm>
            <a:off x="2477691" y="3098974"/>
            <a:ext cx="1254919" cy="55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E3D382-7765-4403-9884-CE0091F3D2A2}"/>
              </a:ext>
            </a:extLst>
          </p:cNvPr>
          <p:cNvSpPr/>
          <p:nvPr/>
        </p:nvSpPr>
        <p:spPr>
          <a:xfrm>
            <a:off x="4394001" y="3098973"/>
            <a:ext cx="1254919" cy="555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68FB85-0051-4612-9038-8747F1C98143}"/>
              </a:ext>
            </a:extLst>
          </p:cNvPr>
          <p:cNvSpPr/>
          <p:nvPr/>
        </p:nvSpPr>
        <p:spPr>
          <a:xfrm>
            <a:off x="6156210" y="3078014"/>
            <a:ext cx="1947266" cy="555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764ECE-0696-4619-A269-B39BBE66DBAA}"/>
              </a:ext>
            </a:extLst>
          </p:cNvPr>
          <p:cNvSpPr/>
          <p:nvPr/>
        </p:nvSpPr>
        <p:spPr>
          <a:xfrm>
            <a:off x="7697986" y="1263253"/>
            <a:ext cx="1026319" cy="2131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Ответы</a:t>
            </a:r>
          </a:p>
        </p:txBody>
      </p:sp>
      <p:sp>
        <p:nvSpPr>
          <p:cNvPr id="8205" name="Прямоугольник 1">
            <a:extLst>
              <a:ext uri="{FF2B5EF4-FFF2-40B4-BE49-F238E27FC236}">
                <a16:creationId xmlns:a16="http://schemas.microsoft.com/office/drawing/2014/main" id="{987CAD3C-9507-4CFB-9680-A4C1C9D5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65" y="4555334"/>
            <a:ext cx="85266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   Сложение в двоичной системе счисления выполняется по тем же правилам, что и в десятичной. Два числа записываются в столбик с выравниванием по разделителю целой и дробной части и при необходимости дополняются справа незначащими нулями. </a:t>
            </a:r>
          </a:p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  Сложение начинается с крайнего правого разряда. Две единицы младшего разряда объединяются в единицу старшего.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5BDB0F-B283-4E1C-A74C-693C85609161}"/>
              </a:ext>
            </a:extLst>
          </p:cNvPr>
          <p:cNvSpPr/>
          <p:nvPr/>
        </p:nvSpPr>
        <p:spPr>
          <a:xfrm>
            <a:off x="2559268" y="1712432"/>
            <a:ext cx="1319049" cy="1153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23A4B-F5DF-457A-AEB1-EDB671FB7915}"/>
              </a:ext>
            </a:extLst>
          </p:cNvPr>
          <p:cNvSpPr/>
          <p:nvPr/>
        </p:nvSpPr>
        <p:spPr>
          <a:xfrm>
            <a:off x="2039007" y="5547743"/>
            <a:ext cx="5181600" cy="57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96ACF-83EF-445D-B0EA-4C23D2F9B6F8}"/>
              </a:ext>
            </a:extLst>
          </p:cNvPr>
          <p:cNvSpPr/>
          <p:nvPr/>
        </p:nvSpPr>
        <p:spPr>
          <a:xfrm>
            <a:off x="2401614" y="3804745"/>
            <a:ext cx="4172607" cy="10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E8236-0EC0-4131-97F2-2EBA0E898B10}"/>
              </a:ext>
            </a:extLst>
          </p:cNvPr>
          <p:cNvSpPr/>
          <p:nvPr/>
        </p:nvSpPr>
        <p:spPr>
          <a:xfrm>
            <a:off x="331076" y="1317434"/>
            <a:ext cx="8597462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Сложим 110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и 11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b="1" dirty="0">
                <a:solidFill>
                  <a:srgbClr val="424242"/>
                </a:solidFill>
                <a:latin typeface="Tahoma" panose="020B0604030504040204" pitchFamily="34" charset="0"/>
              </a:rPr>
              <a:t>:</a:t>
            </a:r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lvl="5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+110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lvl="5" algn="just"/>
            <a:r>
              <a:rPr lang="ru-RU" sz="2000" u="sng" dirty="0">
                <a:solidFill>
                  <a:srgbClr val="424242"/>
                </a:solidFill>
                <a:latin typeface="Tahoma" panose="020B0604030504040204" pitchFamily="34" charset="0"/>
              </a:rPr>
              <a:t>     11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lvl="5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  1001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Проверка.</a:t>
            </a:r>
          </a:p>
          <a:p>
            <a:pPr lvl="1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Проверим правильность вычислений сложением в десятичной системе счисления. Переведем двоичные числа в десятичную систему счисления и затем их сложим:</a:t>
            </a:r>
          </a:p>
          <a:p>
            <a:pPr lvl="5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110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=1*2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+ 1*2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1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+ 0*2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6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pPr lvl="5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11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1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+ 1*2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3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pPr lvl="5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6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10 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+ 3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9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.</a:t>
            </a:r>
          </a:p>
          <a:p>
            <a:pPr lvl="1" algn="just"/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lvl="1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Теперь переведем результат двоичного сложения в десятичное число:</a:t>
            </a:r>
          </a:p>
          <a:p>
            <a:pPr lvl="1"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               1001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3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+0*2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+ 0*2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1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+ 1*2</a:t>
            </a:r>
            <a:r>
              <a:rPr lang="ru-RU" sz="2000" baseline="30000" dirty="0">
                <a:solidFill>
                  <a:srgbClr val="424242"/>
                </a:solidFill>
                <a:latin typeface="Tahoma" panose="020B0604030504040204" pitchFamily="34" charset="0"/>
              </a:rPr>
              <a:t>0</a:t>
            </a:r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 = 9</a:t>
            </a:r>
            <a:r>
              <a:rPr lang="ru-RU" sz="2000" baseline="-25000" dirty="0">
                <a:solidFill>
                  <a:srgbClr val="424242"/>
                </a:solidFill>
                <a:latin typeface="Tahoma" panose="020B0604030504040204" pitchFamily="34" charset="0"/>
              </a:rPr>
              <a:t>10</a:t>
            </a:r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algn="just"/>
            <a:endParaRPr lang="ru-RU" sz="20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000" dirty="0">
                <a:solidFill>
                  <a:srgbClr val="424242"/>
                </a:solidFill>
                <a:latin typeface="Tahoma" panose="020B0604030504040204" pitchFamily="34" charset="0"/>
              </a:rPr>
              <a:t>Сравним результаты – сложение выполнено правильно.</a:t>
            </a:r>
            <a:endParaRPr lang="ru-RU" sz="2000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0684B9E-355A-4A61-9617-91BDEA19B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8975" y="316790"/>
            <a:ext cx="5915025" cy="99417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7970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F3CC12A-93A3-4AA4-AC46-4DBC27503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8975" y="323030"/>
            <a:ext cx="5915025" cy="99417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Умножение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43D4B17-191E-4D44-8AD1-03ABC6825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9466" y="2025255"/>
            <a:ext cx="5915025" cy="326350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C00000"/>
                </a:solidFill>
                <a:cs typeface="Arial" panose="020B0604020202020204" pitchFamily="34" charset="0"/>
              </a:rPr>
              <a:t>Правила умножения:</a:t>
            </a:r>
          </a:p>
          <a:p>
            <a:pPr lvl="3"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0*0=0</a:t>
            </a:r>
          </a:p>
          <a:p>
            <a:pPr lvl="3"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1*0=0</a:t>
            </a:r>
          </a:p>
          <a:p>
            <a:pPr lvl="3"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0*1=0</a:t>
            </a:r>
          </a:p>
          <a:p>
            <a:pPr lvl="3"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1*1=1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E18F44-DFED-4A8A-B46E-002C2D665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364" y="503636"/>
            <a:ext cx="8148636" cy="422672"/>
          </a:xfrm>
        </p:spPr>
        <p:txBody>
          <a:bodyPr>
            <a:noAutofit/>
          </a:bodyPr>
          <a:lstStyle/>
          <a:p>
            <a:r>
              <a:rPr lang="ru-RU" altLang="ru-RU" sz="2400" dirty="0">
                <a:cs typeface="Arial" panose="020B0604020202020204" pitchFamily="34" charset="0"/>
              </a:rPr>
              <a:t>Умножение двоичных чисел производится в столбик аналогично умножению десятичных чисел.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ACB209-1558-48A8-AB8C-54D7FFEE2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834" y="1325164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Примеры: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1011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/>
              <a:t>                 1101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endParaRPr lang="ru-RU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*101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/>
              <a:t>                    *11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endParaRPr lang="ru-RU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+   1011                  1101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1011                  +1101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110111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/>
              <a:t>            100111</a:t>
            </a:r>
            <a:r>
              <a:rPr lang="ru-RU" altLang="ru-RU" baseline="-25000" dirty="0">
                <a:cs typeface="Arial" panose="020B0604020202020204" pitchFamily="34" charset="0"/>
              </a:rPr>
              <a:t>2</a:t>
            </a:r>
            <a:r>
              <a:rPr lang="ru-RU" altLang="ru-RU" dirty="0"/>
              <a:t>  </a:t>
            </a:r>
          </a:p>
        </p:txBody>
      </p:sp>
      <p:sp>
        <p:nvSpPr>
          <p:cNvPr id="10244" name="Line 5">
            <a:extLst>
              <a:ext uri="{FF2B5EF4-FFF2-40B4-BE49-F238E27FC236}">
                <a16:creationId xmlns:a16="http://schemas.microsoft.com/office/drawing/2014/main" id="{192D28D3-82C9-4B0B-8DAE-126D27254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8440" y="2765577"/>
            <a:ext cx="9370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5" name="Line 6">
            <a:extLst>
              <a:ext uri="{FF2B5EF4-FFF2-40B4-BE49-F238E27FC236}">
                <a16:creationId xmlns:a16="http://schemas.microsoft.com/office/drawing/2014/main" id="{37EE35E7-420D-46D2-8CA2-72937241B1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332" y="3767138"/>
            <a:ext cx="11651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6" name="Line 7">
            <a:extLst>
              <a:ext uri="{FF2B5EF4-FFF2-40B4-BE49-F238E27FC236}">
                <a16:creationId xmlns:a16="http://schemas.microsoft.com/office/drawing/2014/main" id="{01A5AB29-F28A-49A2-B561-F8ED2A7F8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66933"/>
            <a:ext cx="1026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7" name="Line 8">
            <a:extLst>
              <a:ext uri="{FF2B5EF4-FFF2-40B4-BE49-F238E27FC236}">
                <a16:creationId xmlns:a16="http://schemas.microsoft.com/office/drawing/2014/main" id="{53735287-5C13-41FC-8650-9D77FDAFB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767138"/>
            <a:ext cx="145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DE0191-3AF5-4661-8A26-6BD50BC3DBA8}"/>
              </a:ext>
            </a:extLst>
          </p:cNvPr>
          <p:cNvSpPr/>
          <p:nvPr/>
        </p:nvSpPr>
        <p:spPr>
          <a:xfrm>
            <a:off x="1453241" y="2765577"/>
            <a:ext cx="1674019" cy="1480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2DA20B-CCA2-4EDF-9181-78ADAF605A82}"/>
              </a:ext>
            </a:extLst>
          </p:cNvPr>
          <p:cNvSpPr/>
          <p:nvPr/>
        </p:nvSpPr>
        <p:spPr>
          <a:xfrm>
            <a:off x="7879517" y="1332018"/>
            <a:ext cx="1026319" cy="2131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Ответы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8DEEF7-1AF6-4649-B3D2-A3D5861FE148}"/>
              </a:ext>
            </a:extLst>
          </p:cNvPr>
          <p:cNvSpPr/>
          <p:nvPr/>
        </p:nvSpPr>
        <p:spPr>
          <a:xfrm>
            <a:off x="4054246" y="2740819"/>
            <a:ext cx="2064294" cy="1663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6A15794-7A4F-4842-B4E4-441230040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solidFill>
                  <a:srgbClr val="C00000"/>
                </a:solidFill>
                <a:cs typeface="Arial" panose="020B0604020202020204" pitchFamily="34" charset="0"/>
              </a:rPr>
              <a:t>Вычитание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E94C899-EC0A-466E-BA5F-0372E30DA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Правила вычитания:</a:t>
            </a:r>
          </a:p>
          <a:p>
            <a:pPr lvl="2"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0-0=0</a:t>
            </a:r>
          </a:p>
          <a:p>
            <a:pPr lvl="2"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1-0=1</a:t>
            </a:r>
          </a:p>
          <a:p>
            <a:pPr lvl="2"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1-1=0</a:t>
            </a:r>
          </a:p>
          <a:p>
            <a:pPr marL="671513" lvl="2" indent="-335756">
              <a:buNone/>
              <a:defRPr/>
            </a:pPr>
            <a:r>
              <a:rPr lang="ru-RU" altLang="ru-RU" sz="2100" dirty="0">
                <a:cs typeface="Arial" panose="020B0604020202020204" pitchFamily="34" charset="0"/>
              </a:rPr>
              <a:t>   10-1=1</a:t>
            </a:r>
          </a:p>
          <a:p>
            <a:pPr>
              <a:buNone/>
              <a:defRPr/>
            </a:pPr>
            <a:endParaRPr lang="ru-RU" altLang="ru-RU" dirty="0"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ru-RU" altLang="ru-RU" sz="1500" dirty="0">
                <a:cs typeface="Arial" panose="020B0604020202020204" pitchFamily="34" charset="0"/>
              </a:rPr>
              <a:t>(из нуля вычесть единицу нельзя, поэтому для вычитания необходимо занять единицу у старшего разряда)</a:t>
            </a:r>
          </a:p>
          <a:p>
            <a:pPr>
              <a:buNone/>
              <a:defRPr/>
            </a:pPr>
            <a:endParaRPr lang="ru-RU" altLang="ru-RU" dirty="0"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altLang="ru-R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276B22B-5E26-409F-9F11-B0F92351F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203" y="563168"/>
            <a:ext cx="8717797" cy="42267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При выполнении операции вычитания всегда из большего по абсолютной величине вычитается меньшее и у результата ставится соответствующий знак.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717C242-301F-420D-BBA6-2E8211949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4488" y="2250281"/>
            <a:ext cx="5915025" cy="3263504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Примеры: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1011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1001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 1011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endParaRPr lang="ru-RU" altLang="ru-RU" sz="1800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 -111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 -110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   - 11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endParaRPr lang="ru-RU" altLang="ru-RU" sz="1800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  100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    11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r>
              <a:rPr lang="ru-RU" altLang="ru-RU" sz="1800" dirty="0">
                <a:cs typeface="Arial" panose="020B0604020202020204" pitchFamily="34" charset="0"/>
              </a:rPr>
              <a:t>          1000</a:t>
            </a:r>
            <a:r>
              <a:rPr lang="ru-RU" altLang="ru-RU" sz="1800" baseline="-25000" dirty="0">
                <a:cs typeface="Arial" panose="020B0604020202020204" pitchFamily="34" charset="0"/>
              </a:rPr>
              <a:t>2</a:t>
            </a:r>
            <a:endParaRPr lang="ru-RU" altLang="ru-RU" sz="1800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                               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F286BCE6-7107-4C96-B77B-4FF628162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9" y="3537347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F7079ECA-A1BF-4BE7-968D-019D4A1D7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9635" y="3537347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C92EE30D-1B15-462A-B030-EA6568951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8822" y="3537347"/>
            <a:ext cx="756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BABD7A-B240-456A-ADC6-4F97C859A6F9}"/>
              </a:ext>
            </a:extLst>
          </p:cNvPr>
          <p:cNvSpPr/>
          <p:nvPr/>
        </p:nvSpPr>
        <p:spPr>
          <a:xfrm>
            <a:off x="1453755" y="3584974"/>
            <a:ext cx="1121569" cy="326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D251-85CE-436A-9463-F9B92B77E94E}"/>
              </a:ext>
            </a:extLst>
          </p:cNvPr>
          <p:cNvSpPr/>
          <p:nvPr/>
        </p:nvSpPr>
        <p:spPr>
          <a:xfrm>
            <a:off x="7869128" y="1273129"/>
            <a:ext cx="1026319" cy="2131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Ответы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83AFF8-8A05-4A8F-B3A4-78D318B7E1D3}"/>
              </a:ext>
            </a:extLst>
          </p:cNvPr>
          <p:cNvSpPr/>
          <p:nvPr/>
        </p:nvSpPr>
        <p:spPr>
          <a:xfrm>
            <a:off x="2575323" y="3604022"/>
            <a:ext cx="1121569" cy="32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83F26B-44E9-49E0-9344-C08F8C87D262}"/>
              </a:ext>
            </a:extLst>
          </p:cNvPr>
          <p:cNvSpPr/>
          <p:nvPr/>
        </p:nvSpPr>
        <p:spPr>
          <a:xfrm>
            <a:off x="3908823" y="3604022"/>
            <a:ext cx="1121569" cy="32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2299" name="Прямоугольник 1">
            <a:extLst>
              <a:ext uri="{FF2B5EF4-FFF2-40B4-BE49-F238E27FC236}">
                <a16:creationId xmlns:a16="http://schemas.microsoft.com/office/drawing/2014/main" id="{FC094DA4-1729-4984-8F64-314ADB93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2" y="4546521"/>
            <a:ext cx="84455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   В случаях, когда занимается единица старшего разряда, она дает две единицы младшего разряда. Если занимается единица через несколько разрядов, то она дает по одной единице во всех промежуточных нулевых разрядах и две единицы в том разряде, для которого занималась.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db2004192l">
  <a:themeElements>
    <a:clrScheme name="Тема Offic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1D1F6F"/>
    </a:dk2>
    <a:lt2>
      <a:srgbClr val="C0C0C0"/>
    </a:lt2>
    <a:accent1>
      <a:srgbClr val="4987E3"/>
    </a:accent1>
    <a:accent2>
      <a:srgbClr val="D9520F"/>
    </a:accent2>
    <a:accent3>
      <a:srgbClr val="FFFFFF"/>
    </a:accent3>
    <a:accent4>
      <a:srgbClr val="000000"/>
    </a:accent4>
    <a:accent5>
      <a:srgbClr val="B1C3EF"/>
    </a:accent5>
    <a:accent6>
      <a:srgbClr val="C4490C"/>
    </a:accent6>
    <a:hlink>
      <a:srgbClr val="36A1B6"/>
    </a:hlink>
    <a:folHlink>
      <a:srgbClr val="9CC76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727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Tahoma</vt:lpstr>
      <vt:lpstr>Times New Roman</vt:lpstr>
      <vt:lpstr>Verdana</vt:lpstr>
      <vt:lpstr>Wingdings</vt:lpstr>
      <vt:lpstr>cdb2004192l</vt:lpstr>
      <vt:lpstr>Image</vt:lpstr>
      <vt:lpstr>Двоичная арифметика</vt:lpstr>
      <vt:lpstr>Презентация PowerPoint</vt:lpstr>
      <vt:lpstr>Сложение</vt:lpstr>
      <vt:lpstr>Сложение двоичных чисел выполняются в столбик</vt:lpstr>
      <vt:lpstr>Задание</vt:lpstr>
      <vt:lpstr>Умножение</vt:lpstr>
      <vt:lpstr>Умножение двоичных чисел производится в столбик аналогично умножению десятичных чисел. </vt:lpstr>
      <vt:lpstr>Вычитание</vt:lpstr>
      <vt:lpstr>При выполнении операции вычитания всегда из большего по абсолютной величине вычитается меньшее и у результата ставится соответствующий знак.</vt:lpstr>
      <vt:lpstr>Деление</vt:lpstr>
      <vt:lpstr>Презентация PowerPoint</vt:lpstr>
      <vt:lpstr>Самостоятельная работа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2018-11-29T16:42:59Z</dcterms:created>
  <dcterms:modified xsi:type="dcterms:W3CDTF">2018-11-29T18:25:30Z</dcterms:modified>
</cp:coreProperties>
</file>