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61" r:id="rId2"/>
    <p:sldId id="274" r:id="rId3"/>
    <p:sldId id="271" r:id="rId4"/>
    <p:sldId id="270" r:id="rId5"/>
    <p:sldId id="272" r:id="rId6"/>
    <p:sldId id="275" r:id="rId7"/>
    <p:sldId id="262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216CA-79D9-437D-A9BC-5DB5D093BBCA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49524-C981-4B0F-9885-C2C4E990DA25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2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49524-C981-4B0F-9885-C2C4E990DA25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5950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49524-C981-4B0F-9885-C2C4E990DA25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39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49524-C981-4B0F-9885-C2C4E990DA25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9737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49524-C981-4B0F-9885-C2C4E990DA25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662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AF38A-56E0-4397-B05A-440720E23119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CF5FD-918E-4DA3-B58C-5513DD28AB2A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6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3F2C9-F620-4C59-80A4-B4071113089C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8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8ED98-0940-418C-A1F4-079F29734F03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2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DF040-E7AB-4860-AF7A-043F8547F419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1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0C84C-94F2-4607-8B2C-592A3603B056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932D3-39E2-4A76-B7A9-876339AE3498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7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4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EEAC6-6E0B-429F-9360-8776F927C160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4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967BD-269D-41A5-9B97-5BECDDCBA5AF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3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35000">
              <a:schemeClr val="accent2">
                <a:lumMod val="60000"/>
                <a:lumOff val="40000"/>
              </a:schemeClr>
            </a:gs>
            <a:gs pos="45500">
              <a:srgbClr val="C5E8F7"/>
            </a:gs>
            <a:gs pos="63000">
              <a:schemeClr val="accent2">
                <a:lumMod val="60000"/>
                <a:lumOff val="40000"/>
              </a:schemeClr>
            </a:gs>
            <a:gs pos="83000">
              <a:srgbClr val="A6D2ED"/>
            </a:gs>
            <a:gs pos="94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49524-C981-4B0F-9885-C2C4E990DA25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08" y="1942882"/>
            <a:ext cx="8256105" cy="457439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30333"/>
              </a:avLst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uk-UA" alt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Доктор Булгаков</a:t>
            </a:r>
            <a:endParaRPr lang="ru-RU" altLang="uk-UA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6916" b="9871"/>
          <a:stretch/>
        </p:blipFill>
        <p:spPr>
          <a:xfrm>
            <a:off x="4567984" y="486383"/>
            <a:ext cx="4045929" cy="24821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69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288" y="780948"/>
            <a:ext cx="86536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/>
              <a:t>Слайд № 6</a:t>
            </a:r>
            <a:r>
              <a:rPr lang="ru-RU" dirty="0"/>
              <a:t>. Из воспоминаний </a:t>
            </a:r>
            <a:r>
              <a:rPr lang="ru-RU" dirty="0" err="1"/>
              <a:t>Т.Н.Лаппа</a:t>
            </a:r>
            <a:r>
              <a:rPr lang="ru-RU" dirty="0"/>
              <a:t>: «В </a:t>
            </a:r>
            <a:r>
              <a:rPr lang="ru-RU" dirty="0" err="1"/>
              <a:t>Черновицах</a:t>
            </a:r>
            <a:r>
              <a:rPr lang="ru-RU" dirty="0"/>
              <a:t> мы провели все это лето. Жили при госпитале. Хирургические операции шли непрерывно, ведь в июле наступление приостановилось, тяжелые бои продолжались не очень далеко от города, в Карпатах. Михаил Афанасьевич, как правило, стоял на ампутациях, а мне нередко приходилось держать ногу. Помню, как из-за жары и напряжения мне несколько раз становилось дурно в операционной. Но я превозмогала себя. Ведь помощь моя была нужна.»</a:t>
            </a:r>
          </a:p>
          <a:p>
            <a:pPr algn="just"/>
            <a:r>
              <a:rPr lang="ru-RU" dirty="0"/>
              <a:t>«Работать приходилось много, — вспоминала Татьяна Николаевна. — Михаил часто дежурил ночью, под утро приходил физически и морально разбитым, буквально падал в постель, спал пару часов, а днем — опять госпиталь, операции, и так каждый день. Но свою работу Михаил любил, относился к ней со всей ответственностью и, несмотря на усталость, стоял в операционной, сколько считал нужным. Там я </a:t>
            </a:r>
            <a:r>
              <a:rPr lang="ru-RU" dirty="0" smtClean="0"/>
              <a:t>на </a:t>
            </a:r>
            <a:r>
              <a:rPr lang="ru-RU" dirty="0"/>
              <a:t>многое насмотрелась и на всю жизнь запомнила, что такое война».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Слайд </a:t>
            </a:r>
            <a:r>
              <a:rPr lang="ru-RU" u="sng" dirty="0"/>
              <a:t>№ 7. </a:t>
            </a:r>
            <a:r>
              <a:rPr lang="ru-RU" dirty="0"/>
              <a:t>В нынешний Черновицкой областной клинической больнице установлена мемориальная доска, которая напоминает современникам о том, что когда-то давно здесь проводил операции Михаил Булгаков.</a:t>
            </a:r>
          </a:p>
        </p:txBody>
      </p:sp>
    </p:spTree>
    <p:extLst>
      <p:ext uri="{BB962C8B-B14F-4D97-AF65-F5344CB8AC3E}">
        <p14:creationId xmlns:p14="http://schemas.microsoft.com/office/powerpoint/2010/main" val="312193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287" y="152268"/>
            <a:ext cx="8587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Врач-доброволец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Красного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Креста Михаил Булгаков 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прифронтовой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зоне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02" y="1149579"/>
            <a:ext cx="4604993" cy="5512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46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495" r="37064" b="2767"/>
          <a:stretch/>
        </p:blipFill>
        <p:spPr>
          <a:xfrm>
            <a:off x="1735957" y="739016"/>
            <a:ext cx="5221357" cy="59533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6922" y="145774"/>
            <a:ext cx="702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Госпиталь в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Каменец-Подольском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7" y="1203241"/>
            <a:ext cx="3328704" cy="5364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30" y="1721540"/>
            <a:ext cx="3185330" cy="48262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791" y="210546"/>
            <a:ext cx="8560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Военный врач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М.Булгаков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и сестра милосердия Татьяна Лаппа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591" y="213005"/>
            <a:ext cx="816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Здание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бывшего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военного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госпиталя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Черновцах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89" t="2941" r="8615" b="6484"/>
          <a:stretch/>
        </p:blipFill>
        <p:spPr>
          <a:xfrm>
            <a:off x="1855305" y="848139"/>
            <a:ext cx="5208104" cy="5751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93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5975"/>
          <a:stretch/>
        </p:blipFill>
        <p:spPr>
          <a:xfrm>
            <a:off x="1083224" y="1046922"/>
            <a:ext cx="7555508" cy="55083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65024" y="389031"/>
            <a:ext cx="616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 Булгаков и Татьяна Лаппа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uk-UA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0817" y="1112887"/>
            <a:ext cx="7350933" cy="551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1470" y="62291"/>
            <a:ext cx="85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Мемориальная доска на здании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Черновицкой областной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больницы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069" y="404845"/>
            <a:ext cx="844163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Доктор Булгаков</a:t>
            </a:r>
          </a:p>
          <a:p>
            <a:pPr algn="just"/>
            <a:r>
              <a:rPr lang="ru-RU" u="sng" dirty="0"/>
              <a:t>Слайд № 1</a:t>
            </a:r>
            <a:r>
              <a:rPr lang="ru-RU" dirty="0"/>
              <a:t>. Автор легендарного романа «Мастер и Маргарита по специальности  — врач. В августе 1915 года в безмятежную жизнь Булгаковых грубо ворвалась война: курс медицинского факультета, на котором учится Михаил, выпустили досрочно (фронту нужны врачи!). После начала Первой мировой войны Булгаков несколько месяцев работал врачом-добровольцем Красного Креста в прифронтовой зоне. Будучи в составе российской армии, он работал военным врачом во время Брусиловского прорыва, пребывая в Каменце-Подольском (Хмельницкая область) в 1916 году.  Не желая оставить мужа, его жена записалась сестрой милосердия. Всё лето 1916 года врач </a:t>
            </a:r>
            <a:r>
              <a:rPr lang="ru-RU" dirty="0" err="1"/>
              <a:t>М.Булгаков</a:t>
            </a:r>
            <a:r>
              <a:rPr lang="ru-RU" dirty="0"/>
              <a:t> долгими часами стоял у операционного стола.  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Слайд </a:t>
            </a:r>
            <a:r>
              <a:rPr lang="ru-RU" u="sng" dirty="0"/>
              <a:t>№ 2. </a:t>
            </a:r>
            <a:r>
              <a:rPr lang="ru-RU" dirty="0"/>
              <a:t>Михаил Афанасьевич, как вспоминала Татьяна Николаевна Лаппа, его первая жена, очень серьезно и ревностно, с большим чувством ответственности относился к работе и часто по ночам уходил в госпиталь, в палаты — он всегда беспокоился о состоянии оперированных. И задерживался там зачастую до утра. «Миша много оперировал и очень уставал, иногда стоял у операционного стола сутками напролет», - писала она в воспоминаниях.  </a:t>
            </a:r>
          </a:p>
        </p:txBody>
      </p:sp>
    </p:spTree>
    <p:extLst>
      <p:ext uri="{BB962C8B-B14F-4D97-AF65-F5344CB8AC3E}">
        <p14:creationId xmlns:p14="http://schemas.microsoft.com/office/powerpoint/2010/main" val="304859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0EE9-CC62-405E-93CA-2CC730A49612}" type="slidenum">
              <a:rPr lang="ru-RU" alt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04" y="612845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u="sng" dirty="0">
                <a:solidFill>
                  <a:prstClr val="black"/>
                </a:solidFill>
              </a:rPr>
              <a:t>Слайд № 3</a:t>
            </a:r>
            <a:r>
              <a:rPr lang="ru-RU" dirty="0">
                <a:solidFill>
                  <a:prstClr val="black"/>
                </a:solidFill>
              </a:rPr>
              <a:t>. Госпиталь в Каменец-Подольском. Здесь в 1916 году </a:t>
            </a:r>
            <a:r>
              <a:rPr lang="ru-RU" dirty="0" err="1">
                <a:solidFill>
                  <a:prstClr val="black"/>
                </a:solidFill>
              </a:rPr>
              <a:t>М.Булгаков</a:t>
            </a:r>
            <a:r>
              <a:rPr lang="ru-RU" dirty="0">
                <a:solidFill>
                  <a:prstClr val="black"/>
                </a:solidFill>
              </a:rPr>
              <a:t> служил в качестве добровольца Красного Креста.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Слайд </a:t>
            </a:r>
            <a:r>
              <a:rPr lang="ru-RU" u="sng" dirty="0"/>
              <a:t>№ 4.  </a:t>
            </a:r>
            <a:r>
              <a:rPr lang="ru-RU" dirty="0"/>
              <a:t>На </a:t>
            </a:r>
            <a:r>
              <a:rPr lang="ru-RU" dirty="0" err="1"/>
              <a:t>Буковину</a:t>
            </a:r>
            <a:r>
              <a:rPr lang="ru-RU" dirty="0"/>
              <a:t> будущий писатель  попал из Каменец-Подольского. Оказавшись в самом горниле Первой мировой войны, став добровольцем Красного Креста. 25-летний Михаил Булгаков вместе с госпиталем оказался в Черновцах, когда  июне 1916 года во время Брусиловского прорыва русских войск фронт продвинулся вперед. Медицинскому персоналу новоприбывшего госпиталя пришлось подлечивать здесь раненных бойцов, которых постоянно доставляли с передовой. Страждущих было много, поскольку австрийцы давали неистовый отпор.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u="sng" dirty="0"/>
              <a:t>Слайд № 5.</a:t>
            </a:r>
            <a:r>
              <a:rPr lang="ru-RU" dirty="0"/>
              <a:t>  В Черновцах госпиталь разместился в стенах здания, где теперь находится областная клиническая больница.</a:t>
            </a:r>
          </a:p>
        </p:txBody>
      </p:sp>
    </p:spTree>
    <p:extLst>
      <p:ext uri="{BB962C8B-B14F-4D97-AF65-F5344CB8AC3E}">
        <p14:creationId xmlns:p14="http://schemas.microsoft.com/office/powerpoint/2010/main" val="5889498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556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2017-10-26T21:29:21Z</dcterms:created>
  <dcterms:modified xsi:type="dcterms:W3CDTF">2017-11-28T21:00:08Z</dcterms:modified>
</cp:coreProperties>
</file>