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0" r:id="rId3"/>
    <p:sldMasterId id="2147483792" r:id="rId4"/>
  </p:sldMasterIdLst>
  <p:handoutMasterIdLst>
    <p:handoutMasterId r:id="rId30"/>
  </p:handoutMasterIdLst>
  <p:sldIdLst>
    <p:sldId id="370" r:id="rId5"/>
    <p:sldId id="371" r:id="rId6"/>
    <p:sldId id="372" r:id="rId7"/>
    <p:sldId id="373" r:id="rId8"/>
    <p:sldId id="375" r:id="rId9"/>
    <p:sldId id="376" r:id="rId10"/>
    <p:sldId id="379" r:id="rId11"/>
    <p:sldId id="380" r:id="rId12"/>
    <p:sldId id="381" r:id="rId13"/>
    <p:sldId id="382" r:id="rId14"/>
    <p:sldId id="378" r:id="rId15"/>
    <p:sldId id="377" r:id="rId16"/>
    <p:sldId id="256" r:id="rId17"/>
    <p:sldId id="271" r:id="rId18"/>
    <p:sldId id="338" r:id="rId19"/>
    <p:sldId id="383" r:id="rId20"/>
    <p:sldId id="257" r:id="rId21"/>
    <p:sldId id="260" r:id="rId22"/>
    <p:sldId id="275" r:id="rId23"/>
    <p:sldId id="277" r:id="rId24"/>
    <p:sldId id="278" r:id="rId25"/>
    <p:sldId id="341" r:id="rId26"/>
    <p:sldId id="263" r:id="rId27"/>
    <p:sldId id="279" r:id="rId28"/>
    <p:sldId id="282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5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90668-FA84-4D9C-9F49-39866BC5B59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1E7F3-F903-471A-A287-E276A0174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63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osobieguru.ru/prozhitochnyj-minimum/v-stranah-mira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472518" cy="11430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Выполнил: суворовцы 9А,Б </a:t>
            </a:r>
            <a:r>
              <a:rPr lang="ru-RU" sz="2000" dirty="0" err="1" smtClean="0">
                <a:solidFill>
                  <a:schemeClr val="tx1"/>
                </a:solidFill>
              </a:rPr>
              <a:t>кл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Игонин Г, </a:t>
            </a:r>
          </a:p>
          <a:p>
            <a:pPr algn="r"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</a:rPr>
              <a:t>Сокирка</a:t>
            </a:r>
            <a:r>
              <a:rPr lang="ru-RU" sz="2000" smtClean="0">
                <a:solidFill>
                  <a:schemeClr val="tx1"/>
                </a:solidFill>
              </a:rPr>
              <a:t> Д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Руководитель Е.А. </a:t>
            </a:r>
            <a:r>
              <a:rPr lang="ru-RU" sz="2000" dirty="0" err="1" smtClean="0">
                <a:solidFill>
                  <a:schemeClr val="tx1"/>
                </a:solidFill>
              </a:rPr>
              <a:t>Гавриловчук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</a:t>
            </a: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“ТСВУ”</a:t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Научно-практическая</a:t>
            </a: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конференция</a:t>
            </a: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 на тему: </a:t>
            </a:r>
            <a:br>
              <a:rPr lang="uk-U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Прожиточный минимум в странах мира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2018 году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5104"/>
            <a:ext cx="2771800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4844" y="3417862"/>
            <a:ext cx="2808312" cy="28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8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600" b="1" i="1" dirty="0" smtClean="0"/>
              <a:t>Финляндия</a:t>
            </a:r>
            <a:r>
              <a:rPr lang="ru-RU" sz="3600" b="1" i="1" dirty="0"/>
              <a:t>, Норвегия, </a:t>
            </a:r>
            <a:r>
              <a:rPr lang="ru-RU" sz="3600" b="1" i="1" dirty="0" smtClean="0"/>
              <a:t>		Швеция</a:t>
            </a:r>
          </a:p>
          <a:p>
            <a:pPr marL="0" indent="0" algn="just" fontAlgn="base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/>
              <a:t>	</a:t>
            </a:r>
          </a:p>
          <a:p>
            <a:pPr marL="0" indent="0" algn="just" fontAlgn="base">
              <a:buNone/>
            </a:pPr>
            <a:endParaRPr lang="ru-RU" b="1" u="sng" dirty="0" smtClean="0"/>
          </a:p>
          <a:p>
            <a:pPr marL="0" indent="0" algn="just" fontAlgn="base">
              <a:buNone/>
            </a:pPr>
            <a:r>
              <a:rPr lang="ru-RU" b="1" dirty="0" smtClean="0"/>
              <a:t>	</a:t>
            </a:r>
            <a:r>
              <a:rPr lang="ru-RU" b="1" u="sng" dirty="0" smtClean="0"/>
              <a:t>Финляндия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u="sng" dirty="0"/>
              <a:t>Норвегия</a:t>
            </a:r>
            <a:r>
              <a:rPr lang="ru-RU" b="1" dirty="0"/>
              <a:t> предоставляет своим гражданам возможность получать хорошие доходы, но уровень цен на услуги и непродовольственные товары достаточно высоки.</a:t>
            </a:r>
            <a:endParaRPr lang="ru-RU" dirty="0"/>
          </a:p>
          <a:p>
            <a:pPr marL="0" indent="0" algn="just" fontAlgn="base">
              <a:buNone/>
            </a:pPr>
            <a:r>
              <a:rPr lang="ru-RU" b="1" dirty="0" smtClean="0"/>
              <a:t>	Прожиточный </a:t>
            </a:r>
            <a:r>
              <a:rPr lang="ru-RU" b="1" dirty="0"/>
              <a:t>минимум</a:t>
            </a:r>
            <a:r>
              <a:rPr lang="ru-RU" dirty="0"/>
              <a:t> </a:t>
            </a:r>
            <a:r>
              <a:rPr lang="ru-RU" b="1" dirty="0"/>
              <a:t>в </a:t>
            </a:r>
            <a:r>
              <a:rPr lang="ru-RU" b="1" u="sng" dirty="0"/>
              <a:t>Швеции</a:t>
            </a:r>
            <a:r>
              <a:rPr lang="ru-RU" dirty="0"/>
              <a:t> составляет </a:t>
            </a:r>
            <a:r>
              <a:rPr lang="ru-RU" b="1" dirty="0"/>
              <a:t>50% от МРОТ</a:t>
            </a:r>
            <a:r>
              <a:rPr lang="ru-RU" dirty="0"/>
              <a:t>, но </a:t>
            </a:r>
            <a:r>
              <a:rPr lang="ru-RU" b="1" dirty="0"/>
              <a:t>низкий уровень безработицы и высокий уровень зарплат</a:t>
            </a:r>
            <a:r>
              <a:rPr lang="ru-RU" dirty="0"/>
              <a:t> позволяют ему находится стабильно на этой отметке.</a:t>
            </a:r>
          </a:p>
          <a:p>
            <a:pPr marL="0" indent="0" algn="just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европа-континен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8992" cy="27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4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</a:t>
            </a:r>
          </a:p>
          <a:p>
            <a:pPr marL="0" indent="0" algn="just" fontAlgn="base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консервативной экономической политикой и мощной социальной поддержкой населения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недельное пособие для безработного составляет 125 евро.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200тысяч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заработной платы на 3,6%, что в 2018 году приведет к неизбежному повышению прожиточного минимума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английские школь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4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/>
              <a:t>Испания, Греция, </a:t>
            </a:r>
            <a:r>
              <a:rPr lang="ru-RU" b="1" i="1" dirty="0" smtClean="0"/>
              <a:t>Польша</a:t>
            </a:r>
          </a:p>
          <a:p>
            <a:pPr marL="0" indent="0" algn="ctr" fontAlgn="base">
              <a:buNone/>
            </a:pPr>
            <a:endParaRPr lang="ru-RU" b="1" i="1" dirty="0"/>
          </a:p>
          <a:p>
            <a:pPr marL="0" indent="0" algn="just" fontAlgn="base">
              <a:buNone/>
            </a:pPr>
            <a:r>
              <a:rPr lang="ru-RU" dirty="0" smtClean="0"/>
              <a:t>		</a:t>
            </a:r>
          </a:p>
          <a:p>
            <a:pPr marL="0" indent="0" algn="just" fontAlgn="base">
              <a:buNone/>
            </a:pPr>
            <a:endParaRPr lang="ru-RU" dirty="0" smtClean="0"/>
          </a:p>
          <a:p>
            <a:pPr marL="0" indent="0" algn="just" fontAlgn="base">
              <a:buNone/>
            </a:pPr>
            <a:r>
              <a:rPr lang="ru-RU" dirty="0" smtClean="0"/>
              <a:t>		В</a:t>
            </a:r>
            <a:r>
              <a:rPr lang="ru-RU" b="1" dirty="0" smtClean="0"/>
              <a:t> </a:t>
            </a:r>
            <a:r>
              <a:rPr lang="ru-RU" b="1" u="sng" dirty="0"/>
              <a:t>Испании</a:t>
            </a:r>
            <a:r>
              <a:rPr lang="ru-RU" dirty="0"/>
              <a:t> достаточно </a:t>
            </a:r>
            <a:r>
              <a:rPr lang="ru-RU" b="1" u="sng" dirty="0"/>
              <a:t>645 евро</a:t>
            </a:r>
            <a:r>
              <a:rPr lang="ru-RU" b="1" dirty="0"/>
              <a:t>,</a:t>
            </a:r>
            <a:r>
              <a:rPr lang="ru-RU" dirty="0"/>
              <a:t> чтобы прожить месяц в приличных условиях. Очень выручает теплый климат, который позволяет экономить на одежде и расходах на отопление.</a:t>
            </a:r>
          </a:p>
          <a:p>
            <a:pPr marL="0" indent="0" algn="just" fontAlgn="base">
              <a:buNone/>
            </a:pPr>
            <a:r>
              <a:rPr lang="ru-RU" b="1" dirty="0" smtClean="0"/>
              <a:t>	</a:t>
            </a:r>
            <a:r>
              <a:rPr lang="ru-RU" b="1" u="sng" dirty="0" smtClean="0"/>
              <a:t>Греция</a:t>
            </a:r>
            <a:r>
              <a:rPr lang="ru-RU" dirty="0" smtClean="0"/>
              <a:t> </a:t>
            </a:r>
            <a:r>
              <a:rPr lang="ru-RU" dirty="0"/>
              <a:t>переживает сложный период, связанный с дефицитом бюджета, высоким уровнем безработицы, поэтому прожиточный уровень </a:t>
            </a:r>
            <a:r>
              <a:rPr lang="ru-RU" b="1" dirty="0"/>
              <a:t>снизился </a:t>
            </a:r>
            <a:r>
              <a:rPr lang="ru-RU" b="1" u="sng" dirty="0"/>
              <a:t>до 360 евро</a:t>
            </a:r>
            <a:r>
              <a:rPr lang="ru-RU" dirty="0"/>
              <a:t>. </a:t>
            </a:r>
          </a:p>
          <a:p>
            <a:pPr marL="0" indent="0" algn="just" fontAlgn="base">
              <a:buNone/>
            </a:pPr>
            <a:r>
              <a:rPr lang="ru-RU" b="1" dirty="0" smtClean="0"/>
              <a:t>	</a:t>
            </a:r>
            <a:r>
              <a:rPr lang="ru-RU" b="1" u="sng" dirty="0" smtClean="0"/>
              <a:t>Польша</a:t>
            </a:r>
            <a:r>
              <a:rPr lang="ru-RU" u="sng" dirty="0" smtClean="0"/>
              <a:t> </a:t>
            </a:r>
            <a:r>
              <a:rPr lang="ru-RU" dirty="0"/>
              <a:t>не может похвастать высокими показателями — </a:t>
            </a:r>
            <a:r>
              <a:rPr lang="ru-RU" b="1" u="sng" dirty="0"/>
              <a:t>120 евро </a:t>
            </a:r>
            <a:r>
              <a:rPr lang="ru-RU" b="1" dirty="0"/>
              <a:t>в месяц.</a:t>
            </a:r>
            <a:endParaRPr lang="ru-RU" dirty="0"/>
          </a:p>
          <a:p>
            <a:pPr marL="0" indent="0" algn="just" fontAlgn="base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долл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57422" cy="23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7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620156" cy="3414932"/>
          </a:xfrm>
        </p:spPr>
        <p:txBody>
          <a:bodyPr/>
          <a:lstStyle/>
          <a:p>
            <a:pPr algn="ctr"/>
            <a:r>
              <a:rPr lang="ru-RU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азия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экономически развитые страны Азии могут позволить осуществить расчет прожиточного уровня на достойном уровне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Прожиточный минимум</a:t>
            </a:r>
            <a:endParaRPr lang="ru-R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357430"/>
            <a:ext cx="8258204" cy="3738570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Гонконг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потребительской корзине,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график-монеты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071810"/>
            <a:ext cx="4338636" cy="3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1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смотря на постоянную военную напряженность и нехватку рабочих мест, поддерживает уровень финансового минимума, он для разных категорий составляет, в пересчете с шекелей на евро: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семейной пары без детей;</a:t>
            </a:r>
          </a:p>
          <a:p>
            <a:pPr marL="0" indent="0" algn="just" fontAlgn="base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евро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семьи,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ребенка.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олл-граф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214686"/>
            <a:ext cx="2928926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стран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низким прожиточным минимумом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Индия: меньшее 11 евро в месяц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орзина-заголовок-как сэкономи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857496"/>
            <a:ext cx="5572132" cy="40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1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543800" cy="5143536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7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США, Канада, Австралия</a:t>
            </a:r>
            <a:br>
              <a:rPr lang="ru-RU" sz="7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алюты вокруг зем ша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928934"/>
            <a:ext cx="4000496" cy="38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852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78198" cy="22407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Autofit/>
          </a:bodyPr>
          <a:lstStyle/>
          <a:p>
            <a:pPr marL="137160" indent="0" algn="just" fontAlgn="base">
              <a:buNone/>
            </a:pPr>
            <a:r>
              <a:rPr lang="ru-RU" dirty="0" smtClean="0"/>
              <a:t>	В </a:t>
            </a:r>
            <a:r>
              <a:rPr lang="ru-RU" b="1" u="sng" dirty="0"/>
              <a:t>США</a:t>
            </a:r>
            <a:r>
              <a:rPr lang="ru-RU" dirty="0"/>
              <a:t> показатель размера минимума соотносится с заработной платой — самой маленькой, установленной на законодательном уровне.</a:t>
            </a:r>
          </a:p>
          <a:p>
            <a:pPr marL="137160" indent="0" algn="just" fontAlgn="base">
              <a:buNone/>
            </a:pPr>
            <a:r>
              <a:rPr lang="ru-RU" dirty="0" smtClean="0"/>
              <a:t>	В </a:t>
            </a:r>
            <a:r>
              <a:rPr lang="ru-RU" dirty="0"/>
              <a:t>2018 году - </a:t>
            </a:r>
            <a:r>
              <a:rPr lang="ru-RU" b="1" dirty="0"/>
              <a:t>15 тысяч 80 долларов</a:t>
            </a:r>
            <a:r>
              <a:rPr lang="ru-RU" dirty="0"/>
              <a:t> в год </a:t>
            </a:r>
            <a:r>
              <a:rPr lang="ru-RU" b="1" dirty="0"/>
              <a:t>при 5-дневном восьмичасовом режиме работы</a:t>
            </a:r>
            <a:r>
              <a:rPr lang="ru-RU" dirty="0"/>
              <a:t>.</a:t>
            </a:r>
          </a:p>
          <a:p>
            <a:pPr marL="137160" indent="0" algn="just" fontAlgn="base">
              <a:buNone/>
            </a:pPr>
            <a:r>
              <a:rPr lang="ru-RU" dirty="0" smtClean="0"/>
              <a:t>	В </a:t>
            </a:r>
            <a:r>
              <a:rPr lang="ru-RU" b="1" u="sng" dirty="0"/>
              <a:t>Австралии</a:t>
            </a:r>
            <a:r>
              <a:rPr lang="ru-RU" dirty="0"/>
              <a:t> размер </a:t>
            </a:r>
            <a:r>
              <a:rPr lang="ru-RU" b="1" dirty="0"/>
              <a:t>минимальной зарплаты отличается от прожиточного минимума на 50 долларов в большую сторону</a:t>
            </a:r>
            <a:r>
              <a:rPr lang="ru-RU" dirty="0"/>
              <a:t>, находится в соотношении </a:t>
            </a:r>
            <a:r>
              <a:rPr lang="ru-RU" b="1" dirty="0"/>
              <a:t>650:600.</a:t>
            </a:r>
            <a:endParaRPr lang="ru-RU" dirty="0"/>
          </a:p>
          <a:p>
            <a:pPr marL="137160" indent="0" algn="just" fontAlgn="base">
              <a:buNone/>
            </a:pPr>
            <a:r>
              <a:rPr lang="ru-RU" dirty="0"/>
              <a:t>	</a:t>
            </a:r>
            <a:r>
              <a:rPr lang="ru-RU" dirty="0" smtClean="0"/>
              <a:t>Мин. </a:t>
            </a:r>
            <a:r>
              <a:rPr lang="ru-RU" dirty="0"/>
              <a:t>размер труда, </a:t>
            </a:r>
            <a:r>
              <a:rPr lang="ru-RU" dirty="0" smtClean="0"/>
              <a:t>в </a:t>
            </a:r>
            <a:r>
              <a:rPr lang="ru-RU" dirty="0"/>
              <a:t>разных провинциях </a:t>
            </a:r>
            <a:r>
              <a:rPr lang="ru-RU" b="1" u="sng" dirty="0"/>
              <a:t>Канады</a:t>
            </a:r>
            <a:r>
              <a:rPr lang="ru-RU" b="1" dirty="0"/>
              <a:t> </a:t>
            </a:r>
            <a:r>
              <a:rPr lang="ru-RU" dirty="0" smtClean="0"/>
              <a:t>будет </a:t>
            </a:r>
            <a:r>
              <a:rPr lang="ru-RU" dirty="0"/>
              <a:t>различаться. </a:t>
            </a:r>
          </a:p>
          <a:p>
            <a:pPr marL="137160" indent="0" algn="just">
              <a:buNone/>
            </a:pPr>
            <a:r>
              <a:rPr lang="ru-RU" dirty="0"/>
              <a:t>Средняя оплата труда составляет </a:t>
            </a:r>
            <a:r>
              <a:rPr lang="ru-RU" b="1" u="sng" dirty="0"/>
              <a:t>11 долларов в </a:t>
            </a:r>
            <a:r>
              <a:rPr lang="ru-RU" b="1" u="sng" dirty="0" smtClean="0"/>
              <a:t>час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xmlns="" val="316032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8620156" cy="4714908"/>
          </a:xfrm>
        </p:spPr>
        <p:txBody>
          <a:bodyPr/>
          <a:lstStyle/>
          <a:p>
            <a:r>
              <a:rPr lang="ru-RU" sz="6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</a:t>
            </a:r>
            <a:r>
              <a:rPr lang="ru-RU" sz="6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 СССР</a:t>
            </a:r>
            <a:endParaRPr lang="ru-RU" sz="6000" b="1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4536" cy="3612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36" y="1340768"/>
            <a:ext cx="4081308" cy="273630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524000"/>
            <a:ext cx="8401080" cy="4905396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Прожиточный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которое достаточно для того, чтобы человек мог нормально существовать и быть здоровым.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показателя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стоимость самых необходимых продуктов для жизнеобеспечения, промышленных товаров и услуг, которые обеспечивают потребности гражданина на самом примитивном уровне.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 чего зависит</a:t>
            </a:r>
            <a:r>
              <a:rPr lang="en-US" b="1" dirty="0" smtClean="0"/>
              <a:t>?</a:t>
            </a:r>
            <a:endParaRPr lang="ru-RU" b="1" dirty="0"/>
          </a:p>
        </p:txBody>
      </p:sp>
      <p:pic>
        <p:nvPicPr>
          <p:cNvPr id="6" name="Рисунок 5" descr="чел-вопр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0"/>
            <a:ext cx="2643174" cy="25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9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858280" cy="291656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Страны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 СССР, обладающие сырьевыми запасами, такими как нефть, способны обеспечить увеличение жизненно важного минимума, к ним относится, например, Азербайджан.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80927"/>
            <a:ext cx="6120680" cy="3172197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Казахстан, Молдавия, Кыргызстан, Грузия, Армения, Украина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2400" b="1" i="1" dirty="0">
              <a:solidFill>
                <a:schemeClr val="bg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Страны переживают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кризисные моменты,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связанные с низкими экономическими показателями, безработицей, высокой инфляцией</a:t>
            </a:r>
          </a:p>
          <a:p>
            <a:pPr marL="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Прожиточный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в республике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евро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в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евро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72,2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2000 по 2018 уровень жизни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подорожал более чем в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минимум самый низких в списке бывших союзных республик —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долларов.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85794"/>
            <a:ext cx="83529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с самым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прожиточным минимумом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стран мира находятся на низком экономическом уровне, средняя заработная плата в которых составляет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 ним относятся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большинство государств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африканского континента: </a:t>
            </a:r>
            <a:r>
              <a:rPr lang="ru-RU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Замбия, Намибия, Нигер; государства, расположенные на островах восточной Азии: Камбоджа, Лаос, Мьянма, Бангладеш.</a:t>
            </a:r>
            <a:endParaRPr lang="ru-RU" sz="28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лькулятор-циф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0"/>
            <a:ext cx="3119428" cy="27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9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4643470" cy="25828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algn="just" fontAlgn="base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3716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минимума финансовых средств, необходимых для существования человека, величина не стабильная.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 fontAlgn="base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граждан любых социальных категорий, чтобы его уровень увеличивался, так как это приводит к увеличению личных доходов.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 fontAlgn="base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происходило значительное повышение, нужен рост экономики, стабильная политическая ситуация, обеспечение рабочими местами трудоспособной части населения, наполняемость бюджета налогами.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42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https://posobieguru.ru/prozhitochnyj-minimum/v-stranah-mira/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542730"/>
            <a:ext cx="5232077" cy="331527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65222"/>
            <a:ext cx="4427984" cy="343193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:\Проект Геометрия вокруг нас\шляпа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884"/>
            <a:ext cx="8229600" cy="41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2 4"/>
          <p:cNvSpPr/>
          <p:nvPr/>
        </p:nvSpPr>
        <p:spPr>
          <a:xfrm>
            <a:off x="683568" y="4077072"/>
            <a:ext cx="7920880" cy="2952328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3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9461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прожиточного минимума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евр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500042"/>
            <a:ext cx="3357554" cy="41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1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/>
              <a:t>Величина прожиточного минимума включает два параметра: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 smtClean="0"/>
              <a:t>1. </a:t>
            </a:r>
            <a:r>
              <a:rPr lang="ru-RU" b="1" u="sng" dirty="0" smtClean="0"/>
              <a:t>физиологический</a:t>
            </a:r>
            <a:r>
              <a:rPr lang="ru-RU" b="1" u="sng" dirty="0"/>
              <a:t>, </a:t>
            </a:r>
            <a:r>
              <a:rPr lang="ru-RU" dirty="0"/>
              <a:t>составляющий </a:t>
            </a:r>
            <a:r>
              <a:rPr lang="ru-RU" b="1" dirty="0"/>
              <a:t>до 90%</a:t>
            </a:r>
            <a:r>
              <a:rPr lang="ru-RU" dirty="0"/>
              <a:t> от общего значения, </a:t>
            </a:r>
            <a:r>
              <a:rPr lang="ru-RU" dirty="0" smtClean="0"/>
              <a:t>включающих </a:t>
            </a:r>
            <a:r>
              <a:rPr lang="ru-RU" dirty="0"/>
              <a:t>в себя только жизненно важные, обеспечивающие существование: </a:t>
            </a:r>
            <a:r>
              <a:rPr lang="ru-RU" dirty="0" smtClean="0"/>
              <a:t>					</a:t>
            </a:r>
            <a:r>
              <a:rPr lang="ru-RU" b="1" i="1" u="sng" dirty="0" smtClean="0"/>
              <a:t>продукты</a:t>
            </a:r>
            <a:r>
              <a:rPr lang="ru-RU" b="1" i="1" u="sng" dirty="0"/>
              <a:t>, предметы одежды </a:t>
            </a:r>
            <a:r>
              <a:rPr lang="ru-RU" b="1" i="1" u="sng" dirty="0" smtClean="0"/>
              <a:t>	и </a:t>
            </a:r>
            <a:r>
              <a:rPr lang="ru-RU" b="1" i="1" dirty="0" smtClean="0"/>
              <a:t>			</a:t>
            </a:r>
            <a:r>
              <a:rPr lang="ru-RU" b="1" i="1" u="sng" dirty="0" smtClean="0"/>
              <a:t>домашнего </a:t>
            </a:r>
            <a:r>
              <a:rPr lang="ru-RU" b="1" i="1" u="sng" dirty="0"/>
              <a:t>быта, лекарства</a:t>
            </a:r>
            <a:r>
              <a:rPr lang="ru-RU" b="1" i="1" u="sng" dirty="0" smtClean="0"/>
              <a:t>;</a:t>
            </a:r>
          </a:p>
          <a:p>
            <a:pPr marL="0" indent="0" algn="just" fontAlgn="base">
              <a:buNone/>
            </a:pPr>
            <a:endParaRPr lang="ru-RU" u="sng" dirty="0"/>
          </a:p>
          <a:p>
            <a:pPr marL="0" indent="0" algn="just" fontAlgn="base">
              <a:buNone/>
            </a:pPr>
            <a:endParaRPr lang="ru-RU" dirty="0" smtClean="0"/>
          </a:p>
          <a:p>
            <a:pPr marL="0" indent="0" algn="just" fontAlgn="base">
              <a:buNone/>
            </a:pPr>
            <a:endParaRPr lang="ru-RU" dirty="0" smtClean="0"/>
          </a:p>
          <a:p>
            <a:pPr marL="0" indent="0" algn="just" fontAlgn="base">
              <a:buNone/>
            </a:pPr>
            <a:r>
              <a:rPr lang="ru-RU" dirty="0" smtClean="0"/>
              <a:t>2. </a:t>
            </a:r>
            <a:r>
              <a:rPr lang="ru-RU" b="1" u="sng" dirty="0"/>
              <a:t>социальный</a:t>
            </a:r>
            <a:r>
              <a:rPr lang="ru-RU" dirty="0"/>
              <a:t> </a:t>
            </a:r>
            <a:r>
              <a:rPr lang="ru-RU" dirty="0" smtClean="0"/>
              <a:t>— обеспечение </a:t>
            </a:r>
          </a:p>
          <a:p>
            <a:pPr marL="0" indent="0" algn="just" fontAlgn="base">
              <a:buNone/>
            </a:pPr>
            <a:r>
              <a:rPr lang="ru-RU" dirty="0" smtClean="0"/>
              <a:t>человека получать </a:t>
            </a:r>
            <a:r>
              <a:rPr lang="ru-RU" dirty="0"/>
              <a:t>доступ </a:t>
            </a:r>
            <a:r>
              <a:rPr lang="ru-RU" b="1" i="1" dirty="0"/>
              <a:t>к </a:t>
            </a:r>
            <a:endParaRPr lang="ru-RU" b="1" i="1" dirty="0" smtClean="0"/>
          </a:p>
          <a:p>
            <a:pPr marL="0" indent="0" algn="just" fontAlgn="base">
              <a:buNone/>
            </a:pPr>
            <a:r>
              <a:rPr lang="ru-RU" b="1" i="1" dirty="0" smtClean="0"/>
              <a:t>нематериальным </a:t>
            </a:r>
            <a:r>
              <a:rPr lang="ru-RU" b="1" i="1" dirty="0"/>
              <a:t>ценностям </a:t>
            </a:r>
            <a:r>
              <a:rPr lang="ru-RU" dirty="0"/>
              <a:t>в </a:t>
            </a:r>
            <a:r>
              <a:rPr lang="ru-RU" dirty="0" smtClean="0"/>
              <a:t>мин. </a:t>
            </a:r>
          </a:p>
          <a:p>
            <a:pPr marL="0" indent="0" algn="just" fontAlgn="base">
              <a:buNone/>
            </a:pPr>
            <a:r>
              <a:rPr lang="ru-RU" dirty="0" smtClean="0"/>
              <a:t>размере ; составляет </a:t>
            </a:r>
            <a:r>
              <a:rPr lang="ru-RU" b="1" dirty="0"/>
              <a:t>10-15% от общего объема</a:t>
            </a:r>
            <a:r>
              <a:rPr lang="ru-RU" dirty="0"/>
              <a:t>.</a:t>
            </a:r>
          </a:p>
          <a:p>
            <a:pPr marL="0" indent="0" algn="just" fontAlgn="base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девочки за комп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2848" y="3214686"/>
            <a:ext cx="3121152" cy="2081784"/>
          </a:xfrm>
          <a:prstGeom prst="rect">
            <a:avLst/>
          </a:prstGeom>
        </p:spPr>
      </p:pic>
      <p:pic>
        <p:nvPicPr>
          <p:cNvPr id="6" name="Рисунок 5" descr="корзина-калькулят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2357422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7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 fontAlgn="base">
              <a:buNone/>
            </a:pPr>
            <a:r>
              <a:rPr lang="ru-RU" i="1" dirty="0" smtClean="0"/>
              <a:t>	Самой объективной </a:t>
            </a:r>
            <a:r>
              <a:rPr lang="ru-RU" i="1" dirty="0"/>
              <a:t>и </a:t>
            </a:r>
            <a:r>
              <a:rPr lang="ru-RU" i="1" dirty="0" smtClean="0"/>
              <a:t>эффективной </a:t>
            </a:r>
            <a:r>
              <a:rPr lang="ru-RU" i="1" dirty="0"/>
              <a:t>является </a:t>
            </a:r>
            <a:r>
              <a:rPr lang="ru-RU" sz="4000" i="1" dirty="0"/>
              <a:t>нормативная </a:t>
            </a:r>
            <a:r>
              <a:rPr lang="ru-RU" sz="4000" i="1" dirty="0" smtClean="0"/>
              <a:t>методика.</a:t>
            </a:r>
          </a:p>
          <a:p>
            <a:pPr marL="0" indent="0" algn="just" fontAlgn="base">
              <a:buNone/>
            </a:pPr>
            <a:endParaRPr lang="ru-RU" sz="4000" i="1" dirty="0" smtClean="0"/>
          </a:p>
          <a:p>
            <a:pPr marL="0" indent="0" algn="just" fontAlgn="base">
              <a:buNone/>
            </a:pPr>
            <a:r>
              <a:rPr lang="ru-RU" sz="4000" i="1" dirty="0" smtClean="0"/>
              <a:t>У</a:t>
            </a:r>
            <a:r>
              <a:rPr lang="ru-RU" i="1" dirty="0" smtClean="0"/>
              <a:t>становление </a:t>
            </a:r>
            <a:r>
              <a:rPr lang="ru-RU" i="1" dirty="0"/>
              <a:t>величины прожиточного минимума </a:t>
            </a:r>
            <a:r>
              <a:rPr lang="ru-RU" sz="3600" i="1" dirty="0"/>
              <a:t>в денежном выражении, </a:t>
            </a:r>
            <a:r>
              <a:rPr lang="ru-RU" sz="3600" i="1" dirty="0" smtClean="0"/>
              <a:t>называется </a:t>
            </a:r>
            <a:r>
              <a:rPr lang="ru-RU" sz="3600" i="1" dirty="0"/>
              <a:t>потребительской </a:t>
            </a:r>
            <a:r>
              <a:rPr lang="ru-RU" sz="3600" i="1" dirty="0" smtClean="0"/>
              <a:t>корзиной.</a:t>
            </a:r>
            <a:endParaRPr lang="ru-RU" sz="3600" i="1" dirty="0"/>
          </a:p>
          <a:p>
            <a:pPr marL="0" indent="0" algn="just" fontAlgn="base">
              <a:buNone/>
            </a:pP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3и корз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2848" y="4357694"/>
            <a:ext cx="3121152" cy="2340864"/>
          </a:xfrm>
          <a:prstGeom prst="rect">
            <a:avLst/>
          </a:prstGeom>
        </p:spPr>
      </p:pic>
      <p:pic>
        <p:nvPicPr>
          <p:cNvPr id="6" name="Рисунок 5" descr="корзина-есть мяс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6"/>
            <a:ext cx="3786182" cy="2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1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fontAlgn="base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денег, необходимая для проживания в разных странах, разнится. </a:t>
            </a:r>
          </a:p>
          <a:p>
            <a:pPr marL="0" indent="0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зависит от общего состояния экономики и национальной валюты, уровня цен и инфляции.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график-мон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fontAlgn="base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</a:p>
          <a:p>
            <a:pPr marL="0" indent="0" algn="just" fontAlgn="base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/>
              <a:t>	</a:t>
            </a:r>
          </a:p>
          <a:p>
            <a:pPr marL="0" indent="0" algn="just" fontAlgn="base">
              <a:buNone/>
            </a:pPr>
            <a:endParaRPr lang="ru-RU" dirty="0" smtClean="0"/>
          </a:p>
          <a:p>
            <a:pPr marL="0" indent="0" algn="just" fontAlgn="base">
              <a:buNone/>
            </a:pPr>
            <a:r>
              <a:rPr lang="ru-RU" dirty="0" smtClean="0"/>
              <a:t>		1 </a:t>
            </a:r>
            <a:r>
              <a:rPr lang="ru-RU" dirty="0"/>
              <a:t>место в рейтинге стран </a:t>
            </a:r>
            <a:r>
              <a:rPr lang="ru-RU" dirty="0" smtClean="0"/>
              <a:t>занимает Люксембург </a:t>
            </a:r>
            <a:r>
              <a:rPr lang="ru-RU" dirty="0"/>
              <a:t>— крупнейший мировой банковский центр. </a:t>
            </a:r>
            <a:endParaRPr lang="ru-RU" dirty="0" smtClean="0"/>
          </a:p>
          <a:p>
            <a:pPr marL="0" indent="0" algn="just" fontAlgn="base">
              <a:buNone/>
            </a:pPr>
            <a:r>
              <a:rPr lang="ru-RU" dirty="0"/>
              <a:t>	</a:t>
            </a:r>
            <a:r>
              <a:rPr lang="ru-RU" dirty="0" smtClean="0"/>
              <a:t>Заработная </a:t>
            </a:r>
            <a:r>
              <a:rPr lang="ru-RU" dirty="0"/>
              <a:t>плата в этой стране высокая, только минимальная составляет в месяц </a:t>
            </a:r>
            <a:endParaRPr lang="ru-RU" dirty="0" smtClean="0"/>
          </a:p>
          <a:p>
            <a:pPr marL="0" indent="0" algn="just" fontAlgn="base">
              <a:buNone/>
            </a:pPr>
            <a:r>
              <a:rPr lang="ru-RU" sz="3600" u="sng" dirty="0" smtClean="0"/>
              <a:t>более </a:t>
            </a:r>
            <a:r>
              <a:rPr lang="ru-RU" sz="3600" u="sng" dirty="0"/>
              <a:t>2100 долларов</a:t>
            </a:r>
            <a:r>
              <a:rPr lang="ru-RU" sz="3600" dirty="0"/>
              <a:t>.</a:t>
            </a:r>
          </a:p>
          <a:p>
            <a:pPr marL="0" indent="0" algn="just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симво-ы-ва-юты-мира-вигая-вокруг-зо-отой-мир-d-вектор-и-юстрацию-476918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4744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8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0484090"/>
              </p:ext>
            </p:extLst>
          </p:nvPr>
        </p:nvGraphicFramePr>
        <p:xfrm>
          <a:off x="457200" y="260350"/>
          <a:ext cx="82296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xmlns="" val="150345506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35196982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145515383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963980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 п/п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государство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ПМ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валюта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0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Люксембург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124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1254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09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20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Финляндия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1170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898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Великобритания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1087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0326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Нидерланды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1080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807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Бельгия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781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Австрия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335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Италия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855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389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645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160872"/>
                  </a:ext>
                </a:extLst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358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fontAlgn="base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</a:p>
          <a:p>
            <a:pPr marL="0" indent="0" algn="just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/>
              <a:t>	Стабильная </a:t>
            </a:r>
            <a:r>
              <a:rPr lang="ru-RU" b="1" dirty="0"/>
              <a:t>экономическая ситуация позволяет Германии держать уровень минимума на высоком уровне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 rot="20240677">
            <a:off x="2545090" y="261608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5" name="Рисунок 4" descr="евро-ру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6182" cy="30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0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1225</TotalTime>
  <Words>109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Бумажная</vt:lpstr>
      <vt:lpstr>Апекс</vt:lpstr>
      <vt:lpstr>2_Апекс</vt:lpstr>
      <vt:lpstr>Изящная</vt:lpstr>
      <vt:lpstr>       ГОУ “ТСВУ” Научно-практическая конференция обучающихся Доклад на тему:  Прожиточный минимум в странах мира  в 2018 году </vt:lpstr>
      <vt:lpstr>От чего зависит?</vt:lpstr>
      <vt:lpstr>Величина  прожиточного минимума?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азия</vt:lpstr>
      <vt:lpstr>Прожиточный минимум</vt:lpstr>
      <vt:lpstr>Слайд 15</vt:lpstr>
      <vt:lpstr>Слайд 16</vt:lpstr>
      <vt:lpstr>     США, Канада, Австралия   </vt:lpstr>
      <vt:lpstr> </vt:lpstr>
      <vt:lpstr>Страны бывшего СССР</vt:lpstr>
      <vt:lpstr>  Страны бывшего СССР, обладающие сырьевыми запасами, такими как нефть, способны обеспечить увеличение жизненно важного минимума, к ним относится, например, Азербайджан.   </vt:lpstr>
      <vt:lpstr>Казахстан, Молдавия, Кыргызстан, Грузия, Армения, Украина </vt:lpstr>
      <vt:lpstr>Слайд 22</vt:lpstr>
      <vt:lpstr>Вывод:</vt:lpstr>
      <vt:lpstr>Источник: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Такая разная геометрия</dc:title>
  <dc:creator>Рита</dc:creator>
  <cp:lastModifiedBy>Elana</cp:lastModifiedBy>
  <cp:revision>95</cp:revision>
  <cp:lastPrinted>2014-11-14T19:16:59Z</cp:lastPrinted>
  <dcterms:created xsi:type="dcterms:W3CDTF">2014-11-13T18:05:12Z</dcterms:created>
  <dcterms:modified xsi:type="dcterms:W3CDTF">2018-11-26T20:55:45Z</dcterms:modified>
</cp:coreProperties>
</file>