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304" r:id="rId2"/>
    <p:sldId id="30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309" r:id="rId11"/>
    <p:sldId id="310" r:id="rId12"/>
    <p:sldId id="293" r:id="rId13"/>
    <p:sldId id="260" r:id="rId14"/>
    <p:sldId id="294" r:id="rId15"/>
    <p:sldId id="295" r:id="rId16"/>
    <p:sldId id="297" r:id="rId17"/>
    <p:sldId id="299" r:id="rId18"/>
    <p:sldId id="315" r:id="rId19"/>
    <p:sldId id="312" r:id="rId20"/>
    <p:sldId id="313" r:id="rId21"/>
    <p:sldId id="314" r:id="rId22"/>
    <p:sldId id="300" r:id="rId23"/>
    <p:sldId id="298" r:id="rId24"/>
    <p:sldId id="303" r:id="rId25"/>
    <p:sldId id="306" r:id="rId26"/>
    <p:sldId id="308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FF00FF"/>
    <a:srgbClr val="D87AA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9B231-B37D-455E-896F-F5DFCEC1A83E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3E3B5-2EFF-4040-AD26-176922129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1" name="hammer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hammer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hammer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hammer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1" name="hammer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hammer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hammer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hammer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hammer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hammer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1" name="hammer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sndAc>
      <p:stSnd>
        <p:snd r:embed="rId13" name="hammer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10" Type="http://schemas.openxmlformats.org/officeDocument/2006/relationships/image" Target="../media/image17.jpeg"/><Relationship Id="rId4" Type="http://schemas.openxmlformats.org/officeDocument/2006/relationships/image" Target="../media/image15.jpeg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12" Type="http://schemas.microsoft.com/office/2007/relationships/hdphoto" Target="../media/hdphoto4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6.png"/><Relationship Id="rId5" Type="http://schemas.openxmlformats.org/officeDocument/2006/relationships/image" Target="../media/image28.jpeg"/><Relationship Id="rId10" Type="http://schemas.microsoft.com/office/2007/relationships/hdphoto" Target="../media/hdphoto1.wdp"/><Relationship Id="rId4" Type="http://schemas.openxmlformats.org/officeDocument/2006/relationships/image" Target="../media/image27.jpe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52.png"/><Relationship Id="rId18" Type="http://schemas.microsoft.com/office/2007/relationships/hdphoto" Target="../media/hdphoto10.wdp"/><Relationship Id="rId26" Type="http://schemas.openxmlformats.org/officeDocument/2006/relationships/image" Target="../media/image58.png"/><Relationship Id="rId3" Type="http://schemas.openxmlformats.org/officeDocument/2006/relationships/image" Target="../media/image31.png"/><Relationship Id="rId21" Type="http://schemas.microsoft.com/office/2007/relationships/hdphoto" Target="../media/hdphoto5.wdp"/><Relationship Id="rId7" Type="http://schemas.openxmlformats.org/officeDocument/2006/relationships/image" Target="../media/image49.png"/><Relationship Id="rId12" Type="http://schemas.microsoft.com/office/2007/relationships/hdphoto" Target="../media/hdphoto18.wdp"/><Relationship Id="rId17" Type="http://schemas.openxmlformats.org/officeDocument/2006/relationships/image" Target="../media/image54.png"/><Relationship Id="rId25" Type="http://schemas.microsoft.com/office/2007/relationships/hdphoto" Target="../media/hdphoto21.wdp"/><Relationship Id="rId2" Type="http://schemas.openxmlformats.org/officeDocument/2006/relationships/audio" Target="../media/audio3.wav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11" Type="http://schemas.openxmlformats.org/officeDocument/2006/relationships/image" Target="../media/image51.png"/><Relationship Id="rId24" Type="http://schemas.openxmlformats.org/officeDocument/2006/relationships/image" Target="../media/image57.png"/><Relationship Id="rId5" Type="http://schemas.openxmlformats.org/officeDocument/2006/relationships/image" Target="../media/image48.png"/><Relationship Id="rId15" Type="http://schemas.openxmlformats.org/officeDocument/2006/relationships/image" Target="../media/image53.png"/><Relationship Id="rId23" Type="http://schemas.microsoft.com/office/2007/relationships/hdphoto" Target="../media/hdphoto20.wdp"/><Relationship Id="rId28" Type="http://schemas.openxmlformats.org/officeDocument/2006/relationships/image" Target="../media/image59.png"/><Relationship Id="rId10" Type="http://schemas.microsoft.com/office/2007/relationships/hdphoto" Target="../media/hdphoto17.wdp"/><Relationship Id="rId19" Type="http://schemas.openxmlformats.org/officeDocument/2006/relationships/image" Target="../media/image55.png"/><Relationship Id="rId4" Type="http://schemas.microsoft.com/office/2007/relationships/hdphoto" Target="../media/hdphoto1.wdp"/><Relationship Id="rId9" Type="http://schemas.openxmlformats.org/officeDocument/2006/relationships/image" Target="../media/image50.png"/><Relationship Id="rId14" Type="http://schemas.microsoft.com/office/2007/relationships/hdphoto" Target="../media/hdphoto13.wdp"/><Relationship Id="rId22" Type="http://schemas.openxmlformats.org/officeDocument/2006/relationships/image" Target="../media/image56.png"/><Relationship Id="rId27" Type="http://schemas.microsoft.com/office/2007/relationships/hdphoto" Target="../media/hdphoto2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Leak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5105399"/>
          </a:xfrm>
        </p:spPr>
      </p:pic>
      <p:sp>
        <p:nvSpPr>
          <p:cNvPr id="8" name="TextBox 7"/>
          <p:cNvSpPr txBox="1"/>
          <p:nvPr/>
        </p:nvSpPr>
        <p:spPr>
          <a:xfrm>
            <a:off x="762000" y="58674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Поиграл наш язычок,</a:t>
            </a:r>
          </a:p>
          <a:p>
            <a:r>
              <a:rPr lang="ru-RU" dirty="0" smtClean="0"/>
              <a:t>Лег поспать </a:t>
            </a:r>
            <a:r>
              <a:rPr lang="ru-RU" dirty="0" err="1" smtClean="0"/>
              <a:t>он-и</a:t>
            </a:r>
            <a:r>
              <a:rPr lang="ru-RU" dirty="0" smtClean="0"/>
              <a:t> молчок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ans_andersen_2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Ж - Ш в слогах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7030A0"/>
                </a:solidFill>
              </a:rPr>
              <a:t>Звуки  природы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7097"/>
          <a:stretch>
            <a:fillRect/>
          </a:stretch>
        </p:blipFill>
        <p:spPr>
          <a:xfrm>
            <a:off x="1600200" y="4114800"/>
            <a:ext cx="1143000" cy="1371600"/>
          </a:xfrm>
        </p:spPr>
      </p:pic>
      <p:pic>
        <p:nvPicPr>
          <p:cNvPr id="7" name="Рисунок 6" descr="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209800"/>
            <a:ext cx="1747837" cy="1143000"/>
          </a:xfrm>
          <a:prstGeom prst="rect">
            <a:avLst/>
          </a:prstGeom>
        </p:spPr>
      </p:pic>
      <p:pic>
        <p:nvPicPr>
          <p:cNvPr id="8" name="Рисунок 7" descr="67.jpg"/>
          <p:cNvPicPr>
            <a:picLocks noChangeAspect="1"/>
          </p:cNvPicPr>
          <p:nvPr/>
        </p:nvPicPr>
        <p:blipFill>
          <a:blip r:embed="rId4" cstate="print"/>
          <a:srcRect b="12934"/>
          <a:stretch>
            <a:fillRect/>
          </a:stretch>
        </p:blipFill>
        <p:spPr>
          <a:xfrm>
            <a:off x="3429000" y="2438400"/>
            <a:ext cx="1457325" cy="1676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3505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/>
                </a:solidFill>
              </a:rPr>
              <a:t>ЖИ-ЖУ-ЖА</a:t>
            </a:r>
            <a:endParaRPr lang="ru-RU" sz="2800" b="1" dirty="0">
              <a:solidFill>
                <a:schemeClr val="accent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0" y="41910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FF"/>
                </a:solidFill>
              </a:rPr>
              <a:t>ЖО-ЖА-ЖУ</a:t>
            </a:r>
            <a:endParaRPr lang="ru-RU" sz="2800" b="1" dirty="0">
              <a:solidFill>
                <a:srgbClr val="FF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5562601"/>
            <a:ext cx="243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ЖО-ЖУ-ЖА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38100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ЖИ-ШИ-ЖИ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5715000"/>
            <a:ext cx="2323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ША-ЖА-ША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99231" l="1705" r="100000"/>
                    </a14:imgEffect>
                    <a14:imgEffect>
                      <a14:sharpenSoften amoun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183363">
            <a:off x="6064776" y="4663575"/>
            <a:ext cx="1230632" cy="1297639"/>
          </a:xfrm>
          <a:prstGeom prst="rect">
            <a:avLst/>
          </a:prstGeom>
        </p:spPr>
      </p:pic>
      <p:pic>
        <p:nvPicPr>
          <p:cNvPr id="16" name="Рисунок 15" descr="depositphotos_68543039-stock-illustration-funny-cartoon-beetl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77000" y="2362200"/>
            <a:ext cx="1676400" cy="1371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build="allAtOnce"/>
      <p:bldP spid="15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2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giocattoli_1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1714488"/>
            <a:ext cx="928694" cy="681030"/>
          </a:xfrm>
          <a:prstGeom prst="rect">
            <a:avLst/>
          </a:prstGeom>
        </p:spPr>
      </p:pic>
      <p:pic>
        <p:nvPicPr>
          <p:cNvPr id="9" name="Рисунок 8" descr="KRUZhKA_360_ML_BEZ_UPAKOV8710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6" y="1714488"/>
            <a:ext cx="785818" cy="1000132"/>
          </a:xfrm>
          <a:prstGeom prst="rect">
            <a:avLst/>
          </a:prstGeom>
        </p:spPr>
      </p:pic>
      <p:pic>
        <p:nvPicPr>
          <p:cNvPr id="10" name="Рисунок 9" descr="1_0-1000x10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2571744"/>
            <a:ext cx="1114399" cy="1257275"/>
          </a:xfrm>
          <a:prstGeom prst="rect">
            <a:avLst/>
          </a:prstGeom>
        </p:spPr>
      </p:pic>
      <p:pic>
        <p:nvPicPr>
          <p:cNvPr id="11" name="Рисунок 10" descr="sharp cartoon knif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86116" y="2786058"/>
            <a:ext cx="1190612" cy="1000132"/>
          </a:xfrm>
          <a:prstGeom prst="rect">
            <a:avLst/>
          </a:prstGeom>
        </p:spPr>
      </p:pic>
      <p:pic>
        <p:nvPicPr>
          <p:cNvPr id="12" name="Рисунок 11" descr="007273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3108" y="2285992"/>
            <a:ext cx="1428760" cy="1285860"/>
          </a:xfrm>
          <a:prstGeom prst="rect">
            <a:avLst/>
          </a:prstGeom>
        </p:spPr>
      </p:pic>
      <p:pic>
        <p:nvPicPr>
          <p:cNvPr id="13" name="Рисунок 12" descr="263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2357430"/>
            <a:ext cx="1500198" cy="1357322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62786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0"/>
            <a:ext cx="7786742" cy="6858000"/>
          </a:xfr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rahla.net/images/photo/1/20111004/4755514/big/1317729286331874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BF7"/>
              </a:clrFrom>
              <a:clrTo>
                <a:srgbClr val="FCFB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0"/>
            <a:ext cx="2040322" cy="2520000"/>
          </a:xfrm>
          <a:prstGeom prst="rect">
            <a:avLst/>
          </a:prstGeom>
          <a:noFill/>
        </p:spPr>
      </p:pic>
      <p:pic>
        <p:nvPicPr>
          <p:cNvPr id="2052" name="Picture 4" descr="http://files-cdn.formspring.me/photos/20110927/n4e8209eea7ed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429000"/>
            <a:ext cx="2519999" cy="2520000"/>
          </a:xfrm>
          <a:prstGeom prst="rect">
            <a:avLst/>
          </a:prstGeom>
          <a:noFill/>
        </p:spPr>
      </p:pic>
      <p:pic>
        <p:nvPicPr>
          <p:cNvPr id="7" name="Рисунок 6" descr="http://johngushue.typepad.com/photos/uncategorized/2007/07/04/indianajonesfedor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76200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38862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990600"/>
            <a:ext cx="1752600" cy="1371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0" y="4267200"/>
            <a:ext cx="2057400" cy="1600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99231" l="1705" r="100000"/>
                    </a14:imgEffect>
                    <a14:imgEffect>
                      <a14:sharpenSoften amoun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183363">
            <a:off x="7117400" y="2397311"/>
            <a:ext cx="1230632" cy="1297639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Vlcsnap-2013-08-29-09h14m40s88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3286116" y="214290"/>
            <a:ext cx="5072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Пшенная каша—в ложке,                     </a:t>
            </a:r>
          </a:p>
          <a:p>
            <a:pPr>
              <a:buNone/>
            </a:pPr>
            <a:r>
              <a:rPr lang="ru-RU" dirty="0" smtClean="0"/>
              <a:t>На плошке железная крышка.</a:t>
            </a:r>
          </a:p>
          <a:p>
            <a:pPr>
              <a:buNone/>
            </a:pPr>
            <a:r>
              <a:rPr lang="ru-RU" dirty="0" smtClean="0"/>
              <a:t>Ложка—в широкой плошке,                 </a:t>
            </a:r>
          </a:p>
          <a:p>
            <a:pPr>
              <a:buNone/>
            </a:pPr>
            <a:r>
              <a:rPr lang="ru-RU" dirty="0" smtClean="0"/>
              <a:t>На крышке—голодная…</a:t>
            </a:r>
          </a:p>
        </p:txBody>
      </p:sp>
      <p:pic>
        <p:nvPicPr>
          <p:cNvPr id="8" name="Рисунок 7" descr="dyuymovochka-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389120"/>
          </a:xfrm>
        </p:spPr>
        <p:txBody>
          <a:bodyPr/>
          <a:lstStyle/>
          <a:p>
            <a:r>
              <a:rPr lang="ru-RU" dirty="0" smtClean="0"/>
              <a:t>Этот пальчик мой танцует,</a:t>
            </a:r>
            <a:br>
              <a:rPr lang="ru-RU" dirty="0" smtClean="0"/>
            </a:br>
            <a:r>
              <a:rPr lang="ru-RU" dirty="0" smtClean="0"/>
              <a:t>Этот вот кружок рисует,</a:t>
            </a:r>
            <a:br>
              <a:rPr lang="ru-RU" dirty="0" smtClean="0"/>
            </a:br>
            <a:r>
              <a:rPr lang="ru-RU" dirty="0" smtClean="0"/>
              <a:t>Этот пальчик ловко скачет,</a:t>
            </a:r>
            <a:br>
              <a:rPr lang="ru-RU" dirty="0" smtClean="0"/>
            </a:br>
            <a:r>
              <a:rPr lang="ru-RU" dirty="0" smtClean="0"/>
              <a:t>Будто легкий-легкий мячик.</a:t>
            </a:r>
            <a:br>
              <a:rPr lang="ru-RU" dirty="0" smtClean="0"/>
            </a:br>
            <a:r>
              <a:rPr lang="ru-RU" dirty="0" smtClean="0"/>
              <a:t>А мизинчик мой, малышка,</a:t>
            </a:r>
            <a:br>
              <a:rPr lang="ru-RU" dirty="0" smtClean="0"/>
            </a:br>
            <a:r>
              <a:rPr lang="ru-RU" dirty="0" smtClean="0"/>
              <a:t>Ноготком скребет, как мышка,</a:t>
            </a:r>
            <a:br>
              <a:rPr lang="ru-RU" dirty="0" smtClean="0"/>
            </a:br>
            <a:r>
              <a:rPr lang="ru-RU" dirty="0" smtClean="0"/>
              <a:t>А большой мой толстячок</a:t>
            </a:r>
            <a:br>
              <a:rPr lang="ru-RU" dirty="0" smtClean="0"/>
            </a:br>
            <a:r>
              <a:rPr lang="ru-RU" dirty="0" smtClean="0"/>
              <a:t>Спать улегся на бочок.</a:t>
            </a:r>
            <a:br>
              <a:rPr lang="ru-RU" dirty="0" smtClean="0"/>
            </a:br>
            <a:r>
              <a:rPr lang="ru-RU" dirty="0" smtClean="0"/>
              <a:t>А теперь все по порядку</a:t>
            </a:r>
            <a:br>
              <a:rPr lang="ru-RU" dirty="0" smtClean="0"/>
            </a:br>
            <a:r>
              <a:rPr lang="ru-RU" dirty="0" smtClean="0"/>
              <a:t>Пальцы делают зарядку.</a:t>
            </a:r>
          </a:p>
          <a:p>
            <a:endParaRPr lang="ru-RU" dirty="0"/>
          </a:p>
        </p:txBody>
      </p:sp>
      <p:pic>
        <p:nvPicPr>
          <p:cNvPr id="4" name="Рисунок 3" descr="wx10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219200"/>
            <a:ext cx="3886200" cy="441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5400" y="609600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Какая картинка лишняя и почему?</a:t>
            </a:r>
            <a:endParaRPr lang="ru-RU" sz="3200" dirty="0"/>
          </a:p>
        </p:txBody>
      </p:sp>
      <p:pic>
        <p:nvPicPr>
          <p:cNvPr id="6" name="Рисунок 5" descr="76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752600"/>
            <a:ext cx="1828800" cy="2362200"/>
          </a:xfrm>
          <a:prstGeom prst="rect">
            <a:avLst/>
          </a:prstGeom>
        </p:spPr>
      </p:pic>
      <p:pic>
        <p:nvPicPr>
          <p:cNvPr id="7" name="Рисунок 6" descr="2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2209800"/>
            <a:ext cx="1905000" cy="1838325"/>
          </a:xfrm>
          <a:prstGeom prst="rect">
            <a:avLst/>
          </a:prstGeom>
        </p:spPr>
      </p:pic>
      <p:pic>
        <p:nvPicPr>
          <p:cNvPr id="8" name="Рисунок 7" descr="65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2209800"/>
            <a:ext cx="1752600" cy="1962150"/>
          </a:xfrm>
          <a:prstGeom prst="rect">
            <a:avLst/>
          </a:prstGeom>
        </p:spPr>
      </p:pic>
      <p:pic>
        <p:nvPicPr>
          <p:cNvPr id="9" name="Рисунок 8" descr="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2209800"/>
            <a:ext cx="2133600" cy="161925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94380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9200" y="609600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Какая картинка лишняя и почему?</a:t>
            </a:r>
            <a:endParaRPr lang="ru-RU" sz="3200" dirty="0"/>
          </a:p>
        </p:txBody>
      </p:sp>
      <p:pic>
        <p:nvPicPr>
          <p:cNvPr id="10" name="Рисунок 9" descr="к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2514600"/>
            <a:ext cx="1676400" cy="1676400"/>
          </a:xfrm>
          <a:prstGeom prst="rect">
            <a:avLst/>
          </a:prstGeom>
        </p:spPr>
      </p:pic>
      <p:pic>
        <p:nvPicPr>
          <p:cNvPr id="7" name="Picture 6" descr="yam7006b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14600"/>
            <a:ext cx="27051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2743200"/>
            <a:ext cx="2430463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4838_b_Kukla_Inna_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7050" y="2438400"/>
            <a:ext cx="2266950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5400" y="609600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Какая картинка лишняя и почему?</a:t>
            </a:r>
            <a:endParaRPr lang="ru-RU" sz="3200" dirty="0"/>
          </a:p>
        </p:txBody>
      </p:sp>
      <p:pic>
        <p:nvPicPr>
          <p:cNvPr id="5" name="Рисунок 4" descr="depositphotos_97414242-stock-illustration-wooden-wardrobe-for-cloth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133600"/>
            <a:ext cx="2667000" cy="3657600"/>
          </a:xfrm>
          <a:prstGeom prst="rect">
            <a:avLst/>
          </a:prstGeom>
        </p:spPr>
      </p:pic>
      <p:pic>
        <p:nvPicPr>
          <p:cNvPr id="6" name="Рисунок 5" descr="giocattoli_13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4495800"/>
            <a:ext cx="2057400" cy="1371600"/>
          </a:xfrm>
          <a:prstGeom prst="rect">
            <a:avLst/>
          </a:prstGeom>
        </p:spPr>
      </p:pic>
      <p:pic>
        <p:nvPicPr>
          <p:cNvPr id="7" name="Рисунок 6" descr="clipart-table-coloured-clipart-table-2400_202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4800" y="1447800"/>
            <a:ext cx="3505200" cy="2590800"/>
          </a:xfrm>
          <a:prstGeom prst="rect">
            <a:avLst/>
          </a:prstGeom>
        </p:spPr>
      </p:pic>
      <p:pic>
        <p:nvPicPr>
          <p:cNvPr id="8" name="Рисунок 7" descr="0_6968b_758633ea_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3657600"/>
            <a:ext cx="2133600" cy="2590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2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3999" cy="7072338"/>
          </a:xfr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3923" y="0"/>
            <a:ext cx="3652048" cy="487196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«Живое – неживое»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533400"/>
            <a:ext cx="1582417" cy="1318681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42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9227" y="681940"/>
            <a:ext cx="1581414" cy="1261642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99231" l="1705" r="100000"/>
                    </a14:imgEffect>
                    <a14:imgEffect>
                      <a14:sharpenSoften amoun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183363">
            <a:off x="2811226" y="4061731"/>
            <a:ext cx="743843" cy="11904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70000"/>
                    </a14:imgEffect>
                    <a14:imgEffect>
                      <a14:colorTemperature colorTemp="7200"/>
                    </a14:imgEffect>
                    <a14:imgEffect>
                      <a14:brightnessContrast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1676400"/>
            <a:ext cx="1003377" cy="25524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100000" l="0" r="100000">
                        <a14:foregroundMark x1="84250" y1="21094" x2="84250" y2="21094"/>
                        <a14:foregroundMark x1="94250" y1="18359" x2="94250" y2="18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09600" y="3048000"/>
            <a:ext cx="1550173" cy="1036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9371" t="8165" r="12531"/>
          <a:stretch/>
        </p:blipFill>
        <p:spPr>
          <a:xfrm rot="5013141">
            <a:off x="5738119" y="4444604"/>
            <a:ext cx="971679" cy="13746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0" b="100000" l="298" r="100000"/>
                    </a14:imgEffect>
                    <a14:imgEffect>
                      <a14:sharpenSoften amoun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741"/>
          <a:stretch/>
        </p:blipFill>
        <p:spPr>
          <a:xfrm>
            <a:off x="5442867" y="681941"/>
            <a:ext cx="2170806" cy="9664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162" y="4374592"/>
            <a:ext cx="2168223" cy="14530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backgroundRemoval t="1569" b="96863" l="2400" r="984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94"/>
          <a:stretch/>
        </p:blipFill>
        <p:spPr>
          <a:xfrm>
            <a:off x="7010400" y="4724400"/>
            <a:ext cx="1815466" cy="1899886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 xmlns="">
                  <a14:imgLayer r:embed="rId23">
                    <a14:imgEffect>
                      <a14:backgroundRemoval t="32756" b="68509" l="50646" r="83032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023" t="32796" r="16434" b="31487"/>
          <a:stretch/>
        </p:blipFill>
        <p:spPr bwMode="auto">
          <a:xfrm rot="5400000">
            <a:off x="1311193" y="4976578"/>
            <a:ext cx="1553052" cy="18630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 xmlns="">
                  <a14:imgLayer r:embed="rId25">
                    <a14:imgEffect>
                      <a14:backgroundRemoval t="0" b="100000" l="0" r="99556"/>
                    </a14:imgEffect>
                    <a14:imgEffect>
                      <a14:sharpenSoften amoun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18" t="13509" r="8644" b="9392"/>
          <a:stretch/>
        </p:blipFill>
        <p:spPr>
          <a:xfrm>
            <a:off x="3341350" y="4974843"/>
            <a:ext cx="1627806" cy="1651237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 xmlns="">
                  <a14:imgLayer r:embed="rId27">
                    <a14:imgEffect>
                      <a14:backgroundRemoval t="36804" b="64257" l="14868" r="41206"/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64" t="37421" r="61218" b="35065"/>
          <a:stretch/>
        </p:blipFill>
        <p:spPr bwMode="auto">
          <a:xfrm rot="7886959">
            <a:off x="1658750" y="1623125"/>
            <a:ext cx="1251284" cy="17371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3" name="Рисунок 22"/>
          <p:cNvPicPr/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 xmlns="">
                  <a14:imgLayer r:embed="rId27">
                    <a14:imgEffect>
                      <a14:backgroundRemoval t="66313" b="93966" l="9771" r="42311"/>
                    </a14:imgEffect>
                    <a14:imgEffect>
                      <a14:sharpenSoften amount="76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13" t="67927" r="57726" b="7337"/>
          <a:stretch/>
        </p:blipFill>
        <p:spPr bwMode="auto">
          <a:xfrm rot="5400000">
            <a:off x="3801601" y="2141999"/>
            <a:ext cx="2183642" cy="2166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014090815"/>
      </p:ext>
    </p:extLst>
  </p:cSld>
  <p:clrMapOvr>
    <a:masterClrMapping/>
  </p:clrMapOvr>
  <p:transition>
    <p:wipe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762000" y="1219200"/>
            <a:ext cx="685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447800" y="1219200"/>
            <a:ext cx="6096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057400" y="1219200"/>
            <a:ext cx="685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657600" y="1219200"/>
            <a:ext cx="6096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629400" y="1219200"/>
            <a:ext cx="6096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953000" y="1219200"/>
            <a:ext cx="6096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7239000" y="1219200"/>
            <a:ext cx="6096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267200" y="1219200"/>
            <a:ext cx="685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7848600" y="1219200"/>
            <a:ext cx="685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04800" y="3276600"/>
            <a:ext cx="1828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086600" y="3276600"/>
            <a:ext cx="1828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800600" y="3276600"/>
            <a:ext cx="1828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514600" y="3276600"/>
            <a:ext cx="1828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Рисунок 53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276600"/>
            <a:ext cx="1828800" cy="1828800"/>
          </a:xfrm>
          <a:prstGeom prst="rect">
            <a:avLst/>
          </a:prstGeom>
          <a:solidFill>
            <a:srgbClr val="7030A0"/>
          </a:solidFill>
        </p:spPr>
      </p:pic>
      <p:pic>
        <p:nvPicPr>
          <p:cNvPr id="55" name="Рисунок 54" descr="depositphotos_68543039-stock-illustration-funny-cartoon-beet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276600"/>
            <a:ext cx="1828800" cy="1981200"/>
          </a:xfrm>
          <a:prstGeom prst="rect">
            <a:avLst/>
          </a:prstGeom>
        </p:spPr>
      </p:pic>
      <p:pic>
        <p:nvPicPr>
          <p:cNvPr id="56" name="Рисунок 55" descr="130181926_0_8f7ab_f8dd874d_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276600"/>
            <a:ext cx="1981200" cy="1828800"/>
          </a:xfrm>
          <a:prstGeom prst="rect">
            <a:avLst/>
          </a:prstGeom>
        </p:spPr>
      </p:pic>
      <p:pic>
        <p:nvPicPr>
          <p:cNvPr id="57" name="Рисунок 56" descr="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3276600"/>
            <a:ext cx="1905000" cy="1828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20907E-6 L -3.33333E-6 -0.41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-0.06661 L 0.18333 -0.399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-3.3395E-6 L -0.39167 -0.38853 " pathEditMode="relative" ptsTypes="AA">
                                      <p:cBhvr>
                                        <p:cTn id="1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Мои документы\Downloads\5d3e86441e5c85d66da65c97b0580a2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YROV2916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096676" cy="6858000"/>
          </a:xfr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394883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57912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Язычок знаком нам, дети,</a:t>
            </a:r>
          </a:p>
          <a:p>
            <a:r>
              <a:rPr lang="ru-RU" dirty="0" smtClean="0"/>
              <a:t>Мы его улыбкой встретим.</a:t>
            </a:r>
            <a:endParaRPr lang="ru-RU" dirty="0"/>
          </a:p>
        </p:txBody>
      </p:sp>
      <p:pic>
        <p:nvPicPr>
          <p:cNvPr id="9" name="Содержимое 8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10" name="TextBox 9"/>
          <p:cNvSpPr txBox="1"/>
          <p:nvPr/>
        </p:nvSpPr>
        <p:spPr>
          <a:xfrm>
            <a:off x="838200" y="58674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Язычок знаком нам, дети,</a:t>
            </a:r>
          </a:p>
          <a:p>
            <a:r>
              <a:rPr lang="ru-RU" dirty="0" smtClean="0"/>
              <a:t>Мы его улыбкой встретим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76294_10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7" y="0"/>
            <a:ext cx="785818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066800" y="6400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Это язычок пришел</a:t>
            </a:r>
            <a:endParaRPr lang="ru-RU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Безымянный с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6" name="TextBox 5"/>
          <p:cNvSpPr txBox="1"/>
          <p:nvPr/>
        </p:nvSpPr>
        <p:spPr>
          <a:xfrm>
            <a:off x="914400" y="5029200"/>
            <a:ext cx="502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Вправо он сейчас пошел.</a:t>
            </a:r>
          </a:p>
          <a:p>
            <a:r>
              <a:rPr lang="ru-RU" dirty="0" smtClean="0"/>
              <a:t>Все, что нужно, увидал</a:t>
            </a:r>
          </a:p>
          <a:p>
            <a:r>
              <a:rPr lang="ru-RU" dirty="0" smtClean="0"/>
              <a:t>И налево зашагал.</a:t>
            </a:r>
          </a:p>
          <a:p>
            <a:r>
              <a:rPr lang="ru-RU" dirty="0" smtClean="0"/>
              <a:t>Погулял совсем немножко,</a:t>
            </a:r>
          </a:p>
          <a:p>
            <a:r>
              <a:rPr lang="ru-RU" dirty="0" smtClean="0"/>
              <a:t>Широко открыл окошко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306448bed922ad68e7067c24f7a9d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8715436" cy="5840435"/>
          </a:xfrm>
        </p:spPr>
      </p:pic>
      <p:sp>
        <p:nvSpPr>
          <p:cNvPr id="6" name="TextBox 5"/>
          <p:cNvSpPr txBox="1"/>
          <p:nvPr/>
        </p:nvSpPr>
        <p:spPr>
          <a:xfrm>
            <a:off x="381000" y="6172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Он окно не закрывает,</a:t>
            </a:r>
          </a:p>
          <a:p>
            <a:r>
              <a:rPr lang="ru-RU" dirty="0" smtClean="0"/>
              <a:t>Кверху кончик поднимает,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76294_10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7" y="0"/>
            <a:ext cx="7858180" cy="6858000"/>
          </a:xfrm>
        </p:spPr>
      </p:pic>
      <p:sp>
        <p:nvSpPr>
          <p:cNvPr id="3" name="TextBox 2"/>
          <p:cNvSpPr txBox="1"/>
          <p:nvPr/>
        </p:nvSpPr>
        <p:spPr>
          <a:xfrm>
            <a:off x="914400" y="6172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Он окно не закрывает,</a:t>
            </a:r>
          </a:p>
          <a:p>
            <a:r>
              <a:rPr lang="ru-RU" dirty="0" smtClean="0"/>
              <a:t>Книзу кончик опускает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5800" y="57912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Ротик свой не закрывает,</a:t>
            </a:r>
          </a:p>
          <a:p>
            <a:r>
              <a:rPr lang="ru-RU" dirty="0" smtClean="0"/>
              <a:t>Индюков он приглашает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2349</TotalTime>
  <Words>133</Words>
  <Application>Microsoft Office PowerPoint</Application>
  <PresentationFormat>Экран (4:3)</PresentationFormat>
  <Paragraphs>33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Ж - Ш в слогах Звуки  природы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«Живое – неживое»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Эльза</cp:lastModifiedBy>
  <cp:revision>216</cp:revision>
  <dcterms:created xsi:type="dcterms:W3CDTF">2011-08-30T17:57:38Z</dcterms:created>
  <dcterms:modified xsi:type="dcterms:W3CDTF">2018-10-09T18:08:25Z</dcterms:modified>
</cp:coreProperties>
</file>