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5"/>
  </p:notesMasterIdLst>
  <p:sldIdLst>
    <p:sldId id="257" r:id="rId2"/>
    <p:sldId id="256" r:id="rId3"/>
    <p:sldId id="258" r:id="rId4"/>
    <p:sldId id="259" r:id="rId5"/>
    <p:sldId id="268" r:id="rId6"/>
    <p:sldId id="267" r:id="rId7"/>
    <p:sldId id="272" r:id="rId8"/>
    <p:sldId id="273" r:id="rId9"/>
    <p:sldId id="274" r:id="rId10"/>
    <p:sldId id="275" r:id="rId11"/>
    <p:sldId id="276" r:id="rId12"/>
    <p:sldId id="277" r:id="rId13"/>
    <p:sldId id="278" r:id="rId14"/>
  </p:sldIdLst>
  <p:sldSz cx="9144000" cy="6858000" type="screen4x3"/>
  <p:notesSz cx="6735763" cy="9799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CA0692"/>
    <a:srgbClr val="EF79E9"/>
    <a:srgbClr val="95D3D2"/>
    <a:srgbClr val="EDFC24"/>
    <a:srgbClr val="EEE532"/>
    <a:srgbClr val="99FF33"/>
    <a:srgbClr val="E739DF"/>
    <a:srgbClr val="57BBC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308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F14E1-7F53-42B4-A73C-2895B278B3B3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5013"/>
            <a:ext cx="4897437" cy="3675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54828"/>
            <a:ext cx="5388610" cy="440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F3147-3FE9-4287-AD79-DEF2D691C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977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F3147-3FE9-4287-AD79-DEF2D691CC7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454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 spd="slow">
    <p:pull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27" y="31762"/>
            <a:ext cx="9157727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971600" y="1772816"/>
            <a:ext cx="7632848" cy="489654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/>
            </a:r>
            <a:b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/>
            </a:r>
            <a:b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/>
            </a:r>
            <a:b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/>
            </a:r>
            <a:b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/>
            </a:r>
            <a:b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/>
            </a:r>
            <a:b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Дидактическое пособие «Развивающий планшет «Всезнайка» </a:t>
            </a:r>
            <a:b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для детей старшего дошкольного возраста.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/>
            </a:r>
            <a:b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Подготовила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: Боричева Н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. М.</a:t>
            </a:r>
            <a:b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воспитатель</a:t>
            </a:r>
            <a:b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МБДОУ «Детский сад №219 </a:t>
            </a:r>
            <a:b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г. Челябинска»</a:t>
            </a:r>
            <a:b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Калининский район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/>
            </a:r>
            <a:b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/>
            </a:r>
            <a:b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/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/>
            </a:r>
            <a:b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/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/>
            </a:r>
            <a:b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/>
            </a:r>
            <a:b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/>
            </a:r>
            <a:b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</a:b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339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827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180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116632"/>
            <a:ext cx="7546338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buAutoNum type="arabicPeriod"/>
            </a:pPr>
            <a:endParaRPr lang="ru-RU" sz="2000" i="1" dirty="0" smtClean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i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i="1" u="sng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i="1" u="sng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Больше, меньше или равно</a:t>
            </a:r>
            <a:r>
              <a:rPr lang="ru-RU" sz="2400" i="1" u="sng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ctr"/>
            <a:r>
              <a:rPr lang="ru-RU" sz="24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i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Учить сравнивать рядом стоящие числа в пределах 10.</a:t>
            </a:r>
            <a:endParaRPr lang="ru-RU" sz="2400" dirty="0" smtClean="0">
              <a:ln w="10541" cmpd="sng">
                <a:solidFill>
                  <a:srgbClr val="C00000"/>
                </a:solidFill>
                <a:prstDash val="solid"/>
              </a:ln>
              <a:solidFill>
                <a:srgbClr val="FF7C80"/>
              </a:solidFill>
              <a:latin typeface="Segoe Print" pitchFamily="2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75656" y="1769756"/>
            <a:ext cx="5904656" cy="46166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spcAft>
                <a:spcPts val="0"/>
              </a:spcAft>
            </a:pPr>
            <a:endParaRPr lang="ru-RU" sz="2400" b="1" kern="150" dirty="0">
              <a:solidFill>
                <a:srgbClr val="002060"/>
              </a:solidFill>
              <a:effectLst/>
              <a:latin typeface="Segoe Print" pitchFamily="2" charset="0"/>
              <a:ea typeface="Lucida Sans Unicode"/>
              <a:cs typeface="Tahoma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47664" y="3686522"/>
            <a:ext cx="54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19B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725597" cy="68529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5" t="3333" r="20952" b="3333"/>
          <a:stretch/>
        </p:blipFill>
        <p:spPr>
          <a:xfrm rot="10800000">
            <a:off x="2430286" y="1769756"/>
            <a:ext cx="4659018" cy="4674920"/>
          </a:xfrm>
          <a:prstGeom prst="rect">
            <a:avLst/>
          </a:prstGeom>
          <a:ln w="57150">
            <a:solidFill>
              <a:srgbClr val="CA0692"/>
            </a:solidFill>
          </a:ln>
        </p:spPr>
      </p:pic>
    </p:spTree>
    <p:extLst>
      <p:ext uri="{BB962C8B-B14F-4D97-AF65-F5344CB8AC3E}">
        <p14:creationId xmlns:p14="http://schemas.microsoft.com/office/powerpoint/2010/main" val="17686461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8" y="476672"/>
            <a:ext cx="7546338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buAutoNum type="arabicPeriod"/>
            </a:pPr>
            <a:endParaRPr lang="ru-RU" sz="2000" i="1" dirty="0" smtClean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i="1" u="sng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«Составь и реши пример с помощью картинок».</a:t>
            </a:r>
          </a:p>
          <a:p>
            <a:pPr algn="ctr"/>
            <a:r>
              <a:rPr lang="ru-RU" sz="24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i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i="1" u="sng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«Составь и реши пример </a:t>
            </a:r>
            <a:r>
              <a:rPr lang="ru-RU" sz="2400" i="1" u="sng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схеме».</a:t>
            </a:r>
            <a:endParaRPr lang="ru-RU" sz="2400" i="1" u="sng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учить составлять примеры с помощью цифр и математических знаков на сложение и вычитание, читать запись.</a:t>
            </a:r>
            <a:endParaRPr lang="ru-RU" sz="2400" dirty="0" smtClean="0">
              <a:ln w="10541" cmpd="sng">
                <a:solidFill>
                  <a:srgbClr val="C00000"/>
                </a:solidFill>
                <a:prstDash val="solid"/>
              </a:ln>
              <a:solidFill>
                <a:srgbClr val="FF7C80"/>
              </a:solidFill>
              <a:latin typeface="Segoe Print" pitchFamily="2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75656" y="1769756"/>
            <a:ext cx="5904656" cy="46166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spcAft>
                <a:spcPts val="0"/>
              </a:spcAft>
            </a:pPr>
            <a:endParaRPr lang="ru-RU" sz="2400" b="1" kern="150" dirty="0">
              <a:solidFill>
                <a:srgbClr val="002060"/>
              </a:solidFill>
              <a:effectLst/>
              <a:latin typeface="Segoe Print" pitchFamily="2" charset="0"/>
              <a:ea typeface="Lucida Sans Unicode"/>
              <a:cs typeface="Tahoma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47664" y="3686522"/>
            <a:ext cx="54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19B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725597" cy="68529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2" r="4524" b="10159"/>
          <a:stretch/>
        </p:blipFill>
        <p:spPr>
          <a:xfrm rot="10800000">
            <a:off x="845297" y="3094847"/>
            <a:ext cx="3683448" cy="2772382"/>
          </a:xfrm>
          <a:prstGeom prst="rect">
            <a:avLst/>
          </a:prstGeom>
          <a:ln w="57150">
            <a:solidFill>
              <a:srgbClr val="CC0099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 r="5344" b="5873"/>
          <a:stretch/>
        </p:blipFill>
        <p:spPr>
          <a:xfrm rot="16200000">
            <a:off x="5187768" y="2784994"/>
            <a:ext cx="2830181" cy="3398114"/>
          </a:xfrm>
          <a:prstGeom prst="rect">
            <a:avLst/>
          </a:prstGeom>
          <a:ln w="57150">
            <a:solidFill>
              <a:srgbClr val="CA0692"/>
            </a:solidFill>
          </a:ln>
        </p:spPr>
      </p:pic>
    </p:spTree>
    <p:extLst>
      <p:ext uri="{BB962C8B-B14F-4D97-AF65-F5344CB8AC3E}">
        <p14:creationId xmlns:p14="http://schemas.microsoft.com/office/powerpoint/2010/main" val="29094038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8" y="476672"/>
            <a:ext cx="7546338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i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400" i="1" u="sng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«Посмотри и повтори».</a:t>
            </a:r>
          </a:p>
          <a:p>
            <a:pPr algn="ctr"/>
            <a:r>
              <a:rPr lang="ru-RU" sz="2400" i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закрепить умение взаимно располагать предметы по предложенной схеме на горизонтальной плоскости; познакомить с понятиями «строка», «столбец».</a:t>
            </a:r>
            <a:endParaRPr lang="ru-RU" sz="2400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FF7C80"/>
              </a:solidFill>
              <a:latin typeface="Segoe Print" pitchFamily="2" charset="0"/>
            </a:endParaRPr>
          </a:p>
          <a:p>
            <a:pPr marL="457200" indent="-457200" algn="ctr">
              <a:buAutoNum type="arabicPeriod"/>
            </a:pPr>
            <a:endParaRPr lang="ru-RU" sz="2000" i="1" dirty="0" smtClean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75656" y="1769756"/>
            <a:ext cx="5904656" cy="46166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spcAft>
                <a:spcPts val="0"/>
              </a:spcAft>
            </a:pPr>
            <a:endParaRPr lang="ru-RU" sz="2400" b="1" kern="150" dirty="0">
              <a:solidFill>
                <a:srgbClr val="002060"/>
              </a:solidFill>
              <a:effectLst/>
              <a:latin typeface="Segoe Print" pitchFamily="2" charset="0"/>
              <a:ea typeface="Lucida Sans Unicode"/>
              <a:cs typeface="Tahoma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47664" y="3686522"/>
            <a:ext cx="54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19B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725597" cy="68529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" t="1905" r="12024" b="8095"/>
          <a:stretch/>
        </p:blipFill>
        <p:spPr>
          <a:xfrm rot="10800000">
            <a:off x="1980678" y="2492896"/>
            <a:ext cx="5096137" cy="4007642"/>
          </a:xfrm>
          <a:prstGeom prst="rect">
            <a:avLst/>
          </a:prstGeom>
          <a:ln w="57150">
            <a:solidFill>
              <a:srgbClr val="CC0099"/>
            </a:solidFill>
          </a:ln>
        </p:spPr>
      </p:pic>
    </p:spTree>
    <p:extLst>
      <p:ext uri="{BB962C8B-B14F-4D97-AF65-F5344CB8AC3E}">
        <p14:creationId xmlns:p14="http://schemas.microsoft.com/office/powerpoint/2010/main" val="90290930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8" y="476672"/>
            <a:ext cx="7546338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Дидактическое пособие </a:t>
            </a:r>
            <a:r>
              <a:rPr lang="ru-RU" sz="2000" i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«Развивающий планшет «Всезнайка» </a:t>
            </a:r>
            <a:r>
              <a:rPr lang="ru-RU" sz="20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оказывает большую помощь в привитии интереса детей к математике и к подготовке обучению грамоте. Пособие может использоваться педагогами, как </a:t>
            </a:r>
            <a:r>
              <a:rPr lang="ru-RU" sz="2000" i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ООД, так и  в индивидуальной работе с детьми.</a:t>
            </a:r>
          </a:p>
          <a:p>
            <a:pPr algn="ctr"/>
            <a:endParaRPr lang="ru-RU" sz="2000" i="1" dirty="0" smtClean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Главное </a:t>
            </a:r>
            <a:r>
              <a:rPr lang="ru-RU" sz="2000" i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жюри в нашей работе – это дети! А детям </a:t>
            </a:r>
            <a:r>
              <a:rPr lang="ru-RU" sz="20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очень понравился наш  </a:t>
            </a:r>
            <a:r>
              <a:rPr lang="ru-RU" sz="2000" i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планшет.  </a:t>
            </a:r>
            <a:endParaRPr lang="ru-RU" sz="2000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FF7C80"/>
              </a:solidFill>
              <a:latin typeface="Segoe Print" pitchFamily="2" charset="0"/>
            </a:endParaRPr>
          </a:p>
          <a:p>
            <a:pPr marL="457200" indent="-457200" algn="ctr">
              <a:buAutoNum type="arabicPeriod"/>
            </a:pPr>
            <a:endParaRPr lang="ru-RU" sz="2000" i="1" dirty="0" smtClean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75656" y="1769756"/>
            <a:ext cx="5904656" cy="46166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spcAft>
                <a:spcPts val="0"/>
              </a:spcAft>
            </a:pPr>
            <a:endParaRPr lang="ru-RU" sz="2400" b="1" kern="150" dirty="0">
              <a:solidFill>
                <a:srgbClr val="002060"/>
              </a:solidFill>
              <a:effectLst/>
              <a:latin typeface="Segoe Print" pitchFamily="2" charset="0"/>
              <a:ea typeface="Lucida Sans Unicode"/>
              <a:cs typeface="Tahoma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47664" y="3686522"/>
            <a:ext cx="54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19B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725597" cy="685291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27554">
            <a:off x="2283566" y="1624037"/>
            <a:ext cx="4955207" cy="4323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564" y="4086632"/>
            <a:ext cx="3168352" cy="258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678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19B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725597" cy="685291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181958"/>
            <a:ext cx="81369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Развивающий  планшет «Всезнайка»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предназначен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развития детей старшего и подготовительного к школе возраста. Многофункциональность данного дидактического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пособия позволяет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использовать его для развития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предпосылок грамотности, математических способностей и мелкой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моторики рук. Меняя картотеку карточек к данному дидактическому пособию, оно будет актуально и в младшем и в среднем дошкольном возрасте.</a:t>
            </a:r>
            <a:endParaRPr lang="ru-RU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856" y="3573015"/>
            <a:ext cx="2597600" cy="30438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" t="23227" r="3126" b="30122"/>
          <a:stretch/>
        </p:blipFill>
        <p:spPr>
          <a:xfrm rot="21072545">
            <a:off x="1269803" y="4159119"/>
            <a:ext cx="4913563" cy="179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0633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763688" y="404664"/>
            <a:ext cx="5832648" cy="1296144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8" y="0"/>
            <a:ext cx="9147037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60648"/>
            <a:ext cx="835292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000" i="1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деятельность детей в дошкольном возрасте – игра. Через игру дети лучше усваивают информацию, запоминают ее и используют в дальнейшем в своей деятельности.</a:t>
            </a:r>
          </a:p>
          <a:p>
            <a:pPr algn="ctr"/>
            <a:r>
              <a:rPr lang="ru-RU" sz="2000" i="1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решила воспользоваться игрой для </a:t>
            </a:r>
            <a:r>
              <a:rPr lang="ru-RU" sz="2000" i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подготовки </a:t>
            </a:r>
            <a:r>
              <a:rPr lang="ru-RU" sz="2000" i="1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000" i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обучению грамоте и развитию математических способностей. </a:t>
            </a:r>
            <a:r>
              <a:rPr lang="ru-RU" sz="2000" i="1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этого разработала дидактическое пособие </a:t>
            </a:r>
            <a:r>
              <a:rPr lang="ru-RU" sz="2000" i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«Развивающий планшет «Всезнайка». </a:t>
            </a:r>
          </a:p>
          <a:p>
            <a:pPr algn="ctr"/>
            <a:r>
              <a:rPr lang="ru-RU" sz="2000" i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Следующим этапом в  разработке </a:t>
            </a:r>
            <a:r>
              <a:rPr lang="ru-RU" sz="2000" i="1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пособия </a:t>
            </a:r>
            <a:r>
              <a:rPr lang="ru-RU" sz="2000" i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стало </a:t>
            </a:r>
            <a:r>
              <a:rPr lang="ru-RU" sz="2000" i="1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подготовка материалов: </a:t>
            </a:r>
            <a:r>
              <a:rPr lang="ru-RU" sz="2000" i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букв </a:t>
            </a:r>
            <a:r>
              <a:rPr lang="ru-RU" sz="2000" i="1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i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цифр, игрового поля, карточек для игры. Буквы и цифры должны </a:t>
            </a:r>
            <a:r>
              <a:rPr lang="ru-RU" sz="2000" i="1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быть яркими и удобными для чтения. Для крепления букв и цифр использовала крышки от коробок из – под молока, что позволит </a:t>
            </a:r>
            <a:r>
              <a:rPr lang="ru-RU" sz="2000" i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000" i="1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мелкую моторику пальцев рук ребенка.</a:t>
            </a:r>
          </a:p>
          <a:p>
            <a:pPr algn="ctr"/>
            <a:endParaRPr lang="ru-RU" sz="2000" b="1" dirty="0">
              <a:ln w="11430"/>
              <a:solidFill>
                <a:srgbClr val="002060"/>
              </a:solidFill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19B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725597" cy="68529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077072"/>
            <a:ext cx="3384376" cy="2538282"/>
          </a:xfrm>
          <a:prstGeom prst="rect">
            <a:avLst/>
          </a:prstGeom>
          <a:ln w="38100">
            <a:solidFill>
              <a:srgbClr val="CA0692"/>
            </a:solidFill>
          </a:ln>
        </p:spPr>
      </p:pic>
    </p:spTree>
    <p:extLst>
      <p:ext uri="{BB962C8B-B14F-4D97-AF65-F5344CB8AC3E}">
        <p14:creationId xmlns:p14="http://schemas.microsoft.com/office/powerpoint/2010/main" val="15613340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475656" y="1769756"/>
            <a:ext cx="5904656" cy="46166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spcAft>
                <a:spcPts val="0"/>
              </a:spcAft>
            </a:pPr>
            <a:endParaRPr lang="ru-RU" sz="2400" b="1" kern="150" dirty="0">
              <a:solidFill>
                <a:srgbClr val="002060"/>
              </a:solidFill>
              <a:effectLst/>
              <a:latin typeface="Segoe Print" pitchFamily="2" charset="0"/>
              <a:ea typeface="Lucida Sans Unicode"/>
              <a:cs typeface="Tahoma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47664" y="3686522"/>
            <a:ext cx="54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19B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725597" cy="68529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0494" y="200096"/>
            <a:ext cx="763234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игрового поля склеила 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два листа А4 желтого цвета и 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заламинировала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размеру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коробки. 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Далее прорезала в ней дырочки и вставила часть крышек с закручивающимся элементом. На крышки приклеила цифры от 0 до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10, знаки «+», «-», «</a:t>
            </a:r>
            <a:r>
              <a:rPr lang="en-US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en-US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«=»,  буквы и цветные круги (красного, зелёного и синего цветов)  для звукового анализа слов.   </a:t>
            </a: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Далее составила и  распечатала 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карточки с заданиями на развитие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математических 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способностей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подготовки к обучению грамоте дошкольников. 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задания дополнять, менять. </a:t>
            </a:r>
          </a:p>
          <a:p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такой получился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«Развивающий  планшет Всезнайка»! 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35" b="25397"/>
          <a:stretch/>
        </p:blipFill>
        <p:spPr>
          <a:xfrm>
            <a:off x="1346527" y="3686522"/>
            <a:ext cx="6760280" cy="2736304"/>
          </a:xfrm>
          <a:prstGeom prst="rect">
            <a:avLst/>
          </a:prstGeom>
          <a:ln w="38100">
            <a:solidFill>
              <a:srgbClr val="CA0692"/>
            </a:solidFill>
          </a:ln>
        </p:spPr>
      </p:pic>
    </p:spTree>
    <p:extLst>
      <p:ext uri="{BB962C8B-B14F-4D97-AF65-F5344CB8AC3E}">
        <p14:creationId xmlns:p14="http://schemas.microsoft.com/office/powerpoint/2010/main" val="3411442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475656" y="1769756"/>
            <a:ext cx="5904656" cy="46166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spcAft>
                <a:spcPts val="0"/>
              </a:spcAft>
            </a:pPr>
            <a:endParaRPr lang="ru-RU" sz="2400" b="1" kern="150" dirty="0">
              <a:solidFill>
                <a:srgbClr val="002060"/>
              </a:solidFill>
              <a:effectLst/>
              <a:latin typeface="Segoe Print" pitchFamily="2" charset="0"/>
              <a:ea typeface="Lucida Sans Unicode"/>
              <a:cs typeface="Tahoma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47664" y="3686522"/>
            <a:ext cx="54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19B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725597" cy="68529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36462" y="225049"/>
            <a:ext cx="798401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математические способности: закрепление 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понятий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сложения, вычитания, 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больше, меньше, равенство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 ориентировки на плоскости.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Сформировать у детей необходимую готовность к обучению грамоте: 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повторение и зрительное закрепление образа букв, развитие слухового восприятия,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умений ориентироваться в звуковом составе слова;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мелкую моторику рук, логическое мышление, внимание, память.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380032"/>
            <a:ext cx="3168352" cy="226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4934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71769" y="188640"/>
            <a:ext cx="25699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Segoe Print" pitchFamily="2" charset="0"/>
              </a:rPr>
              <a:t>Как играть.</a:t>
            </a:r>
            <a:endParaRPr lang="ru-RU" sz="2800" b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Segoe Print" pitchFamily="2" charset="0"/>
            </a:endParaRPr>
          </a:p>
          <a:p>
            <a:pPr algn="ctr"/>
            <a:endParaRPr lang="ru-RU" sz="1200" b="1" dirty="0" smtClean="0">
              <a:ln w="10541" cmpd="sng">
                <a:solidFill>
                  <a:srgbClr val="C00000"/>
                </a:solidFill>
                <a:prstDash val="solid"/>
              </a:ln>
              <a:solidFill>
                <a:srgbClr val="FF7C80"/>
              </a:solidFill>
              <a:latin typeface="Segoe Print" pitchFamily="2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75656" y="1769756"/>
            <a:ext cx="5904656" cy="46166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spcAft>
                <a:spcPts val="0"/>
              </a:spcAft>
            </a:pPr>
            <a:endParaRPr lang="ru-RU" sz="2400" b="1" kern="150" dirty="0">
              <a:solidFill>
                <a:srgbClr val="002060"/>
              </a:solidFill>
              <a:effectLst/>
              <a:latin typeface="Segoe Print" pitchFamily="2" charset="0"/>
              <a:ea typeface="Lucida Sans Unicode"/>
              <a:cs typeface="Tahoma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47664" y="3686522"/>
            <a:ext cx="54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19B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725597" cy="68529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38378" y="824200"/>
            <a:ext cx="76323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 началом игры с поля снимают все крышки с цифрами и буквами (поле чистое). Ребенок берет карточку (познание или грамота), на которой изображено задание. С помощью крышек с буквами или цифрами выполняет задание (напр. 4+3=7) прикручивает цифры и знаки на поле. Можно попросить другого ребенка проверить верно решение или нет. Выполнив задание, ребенок может взять карточку с другим заданием. Карточки с заданиями можно менять или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усложнять. Можно 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работать в паре.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8" t="17824" r="6422" b="12702"/>
          <a:stretch/>
        </p:blipFill>
        <p:spPr>
          <a:xfrm>
            <a:off x="1053872" y="4005064"/>
            <a:ext cx="3394176" cy="2051425"/>
          </a:xfrm>
          <a:prstGeom prst="rect">
            <a:avLst/>
          </a:prstGeom>
          <a:ln w="38100">
            <a:solidFill>
              <a:srgbClr val="CC0099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9" t="30877" r="5578" b="13684"/>
          <a:stretch/>
        </p:blipFill>
        <p:spPr>
          <a:xfrm>
            <a:off x="4671813" y="4725144"/>
            <a:ext cx="3630101" cy="1770457"/>
          </a:xfrm>
          <a:prstGeom prst="rect">
            <a:avLst/>
          </a:prstGeom>
          <a:ln w="38100">
            <a:solidFill>
              <a:srgbClr val="CA0692"/>
            </a:solidFill>
          </a:ln>
        </p:spPr>
      </p:pic>
    </p:spTree>
    <p:extLst>
      <p:ext uri="{BB962C8B-B14F-4D97-AF65-F5344CB8AC3E}">
        <p14:creationId xmlns:p14="http://schemas.microsoft.com/office/powerpoint/2010/main" val="37044092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116632"/>
            <a:ext cx="7546338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i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2000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Segoe Print" pitchFamily="2" charset="0"/>
              </a:rPr>
              <a:t> развивающего  планшета </a:t>
            </a:r>
            <a:r>
              <a:rPr lang="ru-RU" sz="2000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Segoe Print" pitchFamily="2" charset="0"/>
              </a:rPr>
              <a:t>«</a:t>
            </a:r>
            <a:r>
              <a:rPr lang="ru-RU" sz="2000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Segoe Print" pitchFamily="2" charset="0"/>
              </a:rPr>
              <a:t>Всезнайка» </a:t>
            </a:r>
            <a:endParaRPr lang="ru-RU" sz="2000" dirty="0" smtClean="0">
              <a:ln w="10541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Segoe Print" pitchFamily="2" charset="0"/>
            </a:endParaRPr>
          </a:p>
          <a:p>
            <a:r>
              <a:rPr lang="ru-RU" sz="20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разработала следующие </a:t>
            </a:r>
            <a:r>
              <a:rPr lang="ru-RU" sz="2000" i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виды карточек: </a:t>
            </a:r>
            <a:endParaRPr lang="ru-RU" sz="2000" i="1" dirty="0" smtClean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AutoNum type="arabicPeriod"/>
            </a:pPr>
            <a:r>
              <a:rPr lang="ru-RU" sz="2400" i="1" u="sng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«Сколько звуков?»</a:t>
            </a:r>
          </a:p>
          <a:p>
            <a:pPr algn="ctr"/>
            <a:r>
              <a:rPr lang="ru-RU" sz="24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b="1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упражнять в звуковом анализе слов, определении порядка звуков (первый, второй и т.д.)</a:t>
            </a:r>
            <a:endParaRPr lang="ru-RU" sz="2400" dirty="0" smtClean="0">
              <a:ln w="10541" cmpd="sng">
                <a:solidFill>
                  <a:srgbClr val="C00000"/>
                </a:solidFill>
                <a:prstDash val="solid"/>
              </a:ln>
              <a:solidFill>
                <a:srgbClr val="FF7C80"/>
              </a:solidFill>
              <a:latin typeface="Segoe Print" pitchFamily="2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75656" y="1769756"/>
            <a:ext cx="5904656" cy="46166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spcAft>
                <a:spcPts val="0"/>
              </a:spcAft>
            </a:pPr>
            <a:endParaRPr lang="ru-RU" sz="2400" b="1" kern="150" dirty="0">
              <a:solidFill>
                <a:srgbClr val="002060"/>
              </a:solidFill>
              <a:effectLst/>
              <a:latin typeface="Segoe Print" pitchFamily="2" charset="0"/>
              <a:ea typeface="Lucida Sans Unicode"/>
              <a:cs typeface="Tahoma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47664" y="3686522"/>
            <a:ext cx="54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19B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725597" cy="68529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3" r="10476"/>
          <a:stretch/>
        </p:blipFill>
        <p:spPr>
          <a:xfrm rot="16200000">
            <a:off x="2699792" y="2231421"/>
            <a:ext cx="4175720" cy="4175720"/>
          </a:xfrm>
          <a:prstGeom prst="rect">
            <a:avLst/>
          </a:prstGeom>
          <a:ln w="57150">
            <a:solidFill>
              <a:srgbClr val="CC0099"/>
            </a:solidFill>
          </a:ln>
        </p:spPr>
      </p:pic>
    </p:spTree>
    <p:extLst>
      <p:ext uri="{BB962C8B-B14F-4D97-AF65-F5344CB8AC3E}">
        <p14:creationId xmlns:p14="http://schemas.microsoft.com/office/powerpoint/2010/main" val="19583351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116632"/>
            <a:ext cx="7546338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buAutoNum type="arabicPeriod"/>
            </a:pPr>
            <a:endParaRPr lang="ru-RU" sz="2000" i="1" dirty="0" smtClean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i="1" u="sng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«Составь слово из букв»</a:t>
            </a:r>
          </a:p>
          <a:p>
            <a:pPr algn="ctr"/>
            <a:r>
              <a:rPr lang="ru-RU" sz="24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b="1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закрепление навыков </a:t>
            </a:r>
            <a:r>
              <a:rPr lang="ru-RU" sz="2400" i="1" dirty="0" err="1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звуко</a:t>
            </a:r>
            <a:r>
              <a:rPr lang="ru-RU" sz="24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буквенного анализа слова, развивать умение составлять из букв слова.</a:t>
            </a:r>
            <a:endParaRPr lang="ru-RU" sz="2400" dirty="0" smtClean="0">
              <a:ln w="10541" cmpd="sng">
                <a:solidFill>
                  <a:srgbClr val="C00000"/>
                </a:solidFill>
                <a:prstDash val="solid"/>
              </a:ln>
              <a:solidFill>
                <a:srgbClr val="FF7C80"/>
              </a:solidFill>
              <a:latin typeface="Segoe Print" pitchFamily="2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75656" y="1769756"/>
            <a:ext cx="5904656" cy="46166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spcAft>
                <a:spcPts val="0"/>
              </a:spcAft>
            </a:pPr>
            <a:endParaRPr lang="ru-RU" sz="2400" b="1" kern="150" dirty="0">
              <a:solidFill>
                <a:srgbClr val="002060"/>
              </a:solidFill>
              <a:effectLst/>
              <a:latin typeface="Segoe Print" pitchFamily="2" charset="0"/>
              <a:ea typeface="Lucida Sans Unicode"/>
              <a:cs typeface="Tahoma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47664" y="3686522"/>
            <a:ext cx="54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19B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725597" cy="68529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" t="16032" r="4523" b="10000"/>
          <a:stretch/>
        </p:blipFill>
        <p:spPr>
          <a:xfrm>
            <a:off x="1199986" y="2007349"/>
            <a:ext cx="6903920" cy="4200484"/>
          </a:xfrm>
          <a:prstGeom prst="rect">
            <a:avLst/>
          </a:prstGeom>
          <a:ln w="57150">
            <a:solidFill>
              <a:srgbClr val="CA0692"/>
            </a:solidFill>
          </a:ln>
        </p:spPr>
      </p:pic>
    </p:spTree>
    <p:extLst>
      <p:ext uri="{BB962C8B-B14F-4D97-AF65-F5344CB8AC3E}">
        <p14:creationId xmlns:p14="http://schemas.microsoft.com/office/powerpoint/2010/main" val="3349315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116632"/>
            <a:ext cx="7776864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buAutoNum type="arabicPeriod"/>
            </a:pPr>
            <a:endParaRPr lang="ru-RU" sz="2000" i="1" dirty="0" smtClean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i="1" u="sng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«Назови первые буквы картинок и отгадай спрятанное слово».</a:t>
            </a:r>
          </a:p>
          <a:p>
            <a:pPr algn="ctr"/>
            <a:r>
              <a:rPr lang="ru-RU" sz="2400" i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формировать навык составления и чтения слов.</a:t>
            </a:r>
            <a:endParaRPr lang="ru-RU" sz="2400" dirty="0" smtClean="0">
              <a:ln w="10541" cmpd="sng">
                <a:solidFill>
                  <a:srgbClr val="C00000"/>
                </a:solidFill>
                <a:prstDash val="solid"/>
              </a:ln>
              <a:solidFill>
                <a:srgbClr val="FF7C80"/>
              </a:solidFill>
              <a:latin typeface="Segoe Print" pitchFamily="2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75656" y="1769756"/>
            <a:ext cx="5904656" cy="46166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spcAft>
                <a:spcPts val="0"/>
              </a:spcAft>
            </a:pPr>
            <a:endParaRPr lang="ru-RU" sz="2400" b="1" kern="150" dirty="0">
              <a:solidFill>
                <a:srgbClr val="002060"/>
              </a:solidFill>
              <a:effectLst/>
              <a:latin typeface="Segoe Print" pitchFamily="2" charset="0"/>
              <a:ea typeface="Lucida Sans Unicode"/>
              <a:cs typeface="Tahoma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47664" y="3686522"/>
            <a:ext cx="54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19B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" y="5081"/>
            <a:ext cx="725597" cy="68529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54"/>
          <a:stretch/>
        </p:blipFill>
        <p:spPr>
          <a:xfrm>
            <a:off x="1547664" y="1758126"/>
            <a:ext cx="6254757" cy="4303868"/>
          </a:xfrm>
          <a:prstGeom prst="rect">
            <a:avLst/>
          </a:prstGeom>
          <a:ln w="57150">
            <a:solidFill>
              <a:srgbClr val="CC0099"/>
            </a:solidFill>
          </a:ln>
        </p:spPr>
      </p:pic>
    </p:spTree>
    <p:extLst>
      <p:ext uri="{BB962C8B-B14F-4D97-AF65-F5344CB8AC3E}">
        <p14:creationId xmlns:p14="http://schemas.microsoft.com/office/powerpoint/2010/main" val="28187268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Другая 2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C6879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1605</TotalTime>
  <Words>633</Words>
  <Application>Microsoft Office PowerPoint</Application>
  <PresentationFormat>Экран (4:3)</PresentationFormat>
  <Paragraphs>37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Кнопка</vt:lpstr>
      <vt:lpstr>      Дидактическое пособие «Развивающий планшет «Всезнайка»  для детей старшего дошкольного возраста.  Подготовила: Боричева Н. М. воспитатель МБДОУ «Детский сад №219  г. Челябинска» Калининский район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проделанной работе по теме самообразования за 2010 – 2011 уч. г.</dc:title>
  <dc:creator>Шукшинка</dc:creator>
  <cp:lastModifiedBy>Пользователь</cp:lastModifiedBy>
  <cp:revision>164</cp:revision>
  <cp:lastPrinted>2011-10-16T21:29:17Z</cp:lastPrinted>
  <dcterms:created xsi:type="dcterms:W3CDTF">2011-10-16T10:32:25Z</dcterms:created>
  <dcterms:modified xsi:type="dcterms:W3CDTF">2022-01-18T23:09:12Z</dcterms:modified>
</cp:coreProperties>
</file>