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57" r:id="rId8"/>
    <p:sldId id="265" r:id="rId9"/>
    <p:sldId id="256" r:id="rId10"/>
    <p:sldId id="258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39A7A-03C2-4A2E-9C5A-9B193366B46C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20DC270-97D4-4EF9-8E46-9C10E683CB2A}">
      <dgm:prSet phldrT="[Текст]"/>
      <dgm:spPr/>
      <dgm:t>
        <a:bodyPr/>
        <a:lstStyle/>
        <a:p>
          <a:r>
            <a:rPr lang="ru-RU" dirty="0" smtClean="0"/>
            <a:t>Дидактические игры</a:t>
          </a:r>
          <a:endParaRPr lang="ru-RU" dirty="0"/>
        </a:p>
      </dgm:t>
    </dgm:pt>
    <dgm:pt modelId="{9ACFB248-BD7C-4C27-B9C5-8439266129B2}" type="parTrans" cxnId="{30BBE982-C082-4F3A-B3AF-AE071BE70B07}">
      <dgm:prSet/>
      <dgm:spPr/>
      <dgm:t>
        <a:bodyPr/>
        <a:lstStyle/>
        <a:p>
          <a:endParaRPr lang="ru-RU"/>
        </a:p>
      </dgm:t>
    </dgm:pt>
    <dgm:pt modelId="{BFBFDE10-7C5E-4324-96A1-7B38AF4FA26D}" type="sibTrans" cxnId="{30BBE982-C082-4F3A-B3AF-AE071BE70B07}">
      <dgm:prSet/>
      <dgm:spPr/>
      <dgm:t>
        <a:bodyPr/>
        <a:lstStyle/>
        <a:p>
          <a:endParaRPr lang="ru-RU"/>
        </a:p>
      </dgm:t>
    </dgm:pt>
    <dgm:pt modelId="{7C2CA702-EF9F-4438-A457-D554F5E95C97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rgbClr val="00B050"/>
              </a:solidFill>
            </a:rPr>
            <a:t>Настольно-печатные игры </a:t>
          </a:r>
          <a:r>
            <a:rPr lang="ru-RU" sz="1900" b="1" i="0" dirty="0" smtClean="0"/>
            <a:t>- </a:t>
          </a:r>
          <a:r>
            <a:rPr lang="ru-RU" sz="1500" b="0" i="0" dirty="0" smtClean="0"/>
            <a:t>интересное занятие для детей. Они разнообразны по видам: парные картинки, лото, домино. Различны и развивающие задачи, которые решаются при их использовании.</a:t>
          </a:r>
          <a:endParaRPr lang="ru-RU" sz="1500" b="0" dirty="0"/>
        </a:p>
      </dgm:t>
    </dgm:pt>
    <dgm:pt modelId="{19C6DD5C-7C5C-4152-9E1C-7D88AF42FCB5}" type="parTrans" cxnId="{7EB57907-E795-4B8D-AFD3-A1A2D102C8E5}">
      <dgm:prSet/>
      <dgm:spPr/>
      <dgm:t>
        <a:bodyPr/>
        <a:lstStyle/>
        <a:p>
          <a:endParaRPr lang="ru-RU"/>
        </a:p>
      </dgm:t>
    </dgm:pt>
    <dgm:pt modelId="{00B9472F-236C-4B35-ADF5-A8F516EAC5AE}" type="sibTrans" cxnId="{7EB57907-E795-4B8D-AFD3-A1A2D102C8E5}">
      <dgm:prSet/>
      <dgm:spPr/>
      <dgm:t>
        <a:bodyPr/>
        <a:lstStyle/>
        <a:p>
          <a:endParaRPr lang="ru-RU"/>
        </a:p>
      </dgm:t>
    </dgm:pt>
    <dgm:pt modelId="{0109F672-456F-4BD6-A477-D69CF59B1EDF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00B050"/>
              </a:solidFill>
            </a:rPr>
            <a:t>Словесные игры </a:t>
          </a:r>
          <a:r>
            <a:rPr lang="ru-RU" sz="1500" b="0" i="0" dirty="0" smtClean="0"/>
            <a:t>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обстоятельствах. </a:t>
          </a:r>
          <a:endParaRPr lang="ru-RU" sz="1500" b="0" dirty="0"/>
        </a:p>
      </dgm:t>
    </dgm:pt>
    <dgm:pt modelId="{E417A51E-605B-4369-969A-9570146BF6D7}" type="parTrans" cxnId="{4167F9E1-5AF9-47BC-B5AB-89161ECEF60C}">
      <dgm:prSet/>
      <dgm:spPr/>
      <dgm:t>
        <a:bodyPr/>
        <a:lstStyle/>
        <a:p>
          <a:endParaRPr lang="ru-RU"/>
        </a:p>
      </dgm:t>
    </dgm:pt>
    <dgm:pt modelId="{903A8318-4492-49EF-A9F5-F3E1A9B28FA5}" type="sibTrans" cxnId="{4167F9E1-5AF9-47BC-B5AB-89161ECEF60C}">
      <dgm:prSet/>
      <dgm:spPr/>
      <dgm:t>
        <a:bodyPr/>
        <a:lstStyle/>
        <a:p>
          <a:endParaRPr lang="ru-RU"/>
        </a:p>
      </dgm:t>
    </dgm:pt>
    <dgm:pt modelId="{527838BD-8ACB-40F6-BF25-56582805E39D}">
      <dgm:prSet custT="1"/>
      <dgm:spPr/>
      <dgm:t>
        <a:bodyPr/>
        <a:lstStyle/>
        <a:p>
          <a:r>
            <a:rPr lang="ru-RU" sz="1500" b="1" i="1" dirty="0" smtClean="0"/>
            <a:t>В </a:t>
          </a:r>
          <a:r>
            <a:rPr lang="ru-RU" sz="2800" b="1" i="0" dirty="0" smtClean="0">
              <a:solidFill>
                <a:srgbClr val="00B050"/>
              </a:solidFill>
            </a:rPr>
            <a:t>играх с предметами </a:t>
          </a:r>
          <a:r>
            <a:rPr lang="ru-RU" sz="1500" b="0" i="0" dirty="0" smtClean="0"/>
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</a:t>
          </a:r>
          <a:endParaRPr lang="ru-RU" sz="1500" b="0" dirty="0"/>
        </a:p>
      </dgm:t>
    </dgm:pt>
    <dgm:pt modelId="{3F7D0CE3-E90B-406E-8F5E-7AAB2B1F56D6}" type="parTrans" cxnId="{5A5B92EE-7A8F-4E5D-BB34-0BCA20FE0FC0}">
      <dgm:prSet/>
      <dgm:spPr/>
      <dgm:t>
        <a:bodyPr/>
        <a:lstStyle/>
        <a:p>
          <a:endParaRPr lang="ru-RU"/>
        </a:p>
      </dgm:t>
    </dgm:pt>
    <dgm:pt modelId="{0F0855DC-5EBE-436F-87D1-43C837712359}" type="sibTrans" cxnId="{5A5B92EE-7A8F-4E5D-BB34-0BCA20FE0FC0}">
      <dgm:prSet/>
      <dgm:spPr/>
      <dgm:t>
        <a:bodyPr/>
        <a:lstStyle/>
        <a:p>
          <a:endParaRPr lang="ru-RU"/>
        </a:p>
      </dgm:t>
    </dgm:pt>
    <dgm:pt modelId="{578FED41-DD5E-4B37-9A04-32B76C021537}" type="pres">
      <dgm:prSet presAssocID="{54939A7A-03C2-4A2E-9C5A-9B193366B4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D29F5-4EC1-43D9-A983-3F9EE879AFB0}" type="pres">
      <dgm:prSet presAssocID="{520DC270-97D4-4EF9-8E46-9C10E683CB2A}" presName="roof" presStyleLbl="dkBgShp" presStyleIdx="0" presStyleCnt="2"/>
      <dgm:spPr/>
      <dgm:t>
        <a:bodyPr/>
        <a:lstStyle/>
        <a:p>
          <a:endParaRPr lang="ru-RU"/>
        </a:p>
      </dgm:t>
    </dgm:pt>
    <dgm:pt modelId="{6EA351EC-F07B-4B3F-A937-BBE138A53D0F}" type="pres">
      <dgm:prSet presAssocID="{520DC270-97D4-4EF9-8E46-9C10E683CB2A}" presName="pillars" presStyleCnt="0"/>
      <dgm:spPr/>
    </dgm:pt>
    <dgm:pt modelId="{28A6424B-29A9-4E52-AE03-829374FAE66E}" type="pres">
      <dgm:prSet presAssocID="{520DC270-97D4-4EF9-8E46-9C10E683CB2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1AD88-B20F-4225-8754-34F094F710CA}" type="pres">
      <dgm:prSet presAssocID="{7C2CA702-EF9F-4438-A457-D554F5E95C9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7535E-63BF-4FED-BD04-04C687B5EEE2}" type="pres">
      <dgm:prSet presAssocID="{0109F672-456F-4BD6-A477-D69CF59B1E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FB112-EBAB-4792-AA60-1C100A9F4645}" type="pres">
      <dgm:prSet presAssocID="{520DC270-97D4-4EF9-8E46-9C10E683CB2A}" presName="base" presStyleLbl="dkBgShp" presStyleIdx="1" presStyleCnt="2" custFlipVert="1" custScaleY="66387"/>
      <dgm:spPr/>
    </dgm:pt>
  </dgm:ptLst>
  <dgm:cxnLst>
    <dgm:cxn modelId="{9E674668-085F-49B8-AFA3-5AB24CA51CBC}" type="presOf" srcId="{520DC270-97D4-4EF9-8E46-9C10E683CB2A}" destId="{C1FD29F5-4EC1-43D9-A983-3F9EE879AFB0}" srcOrd="0" destOrd="0" presId="urn:microsoft.com/office/officeart/2005/8/layout/hList3"/>
    <dgm:cxn modelId="{7EB57907-E795-4B8D-AFD3-A1A2D102C8E5}" srcId="{520DC270-97D4-4EF9-8E46-9C10E683CB2A}" destId="{7C2CA702-EF9F-4438-A457-D554F5E95C97}" srcOrd="1" destOrd="0" parTransId="{19C6DD5C-7C5C-4152-9E1C-7D88AF42FCB5}" sibTransId="{00B9472F-236C-4B35-ADF5-A8F516EAC5AE}"/>
    <dgm:cxn modelId="{C744F963-58CF-4D5D-8CE5-A02936642BEE}" type="presOf" srcId="{527838BD-8ACB-40F6-BF25-56582805E39D}" destId="{28A6424B-29A9-4E52-AE03-829374FAE66E}" srcOrd="0" destOrd="0" presId="urn:microsoft.com/office/officeart/2005/8/layout/hList3"/>
    <dgm:cxn modelId="{4167F9E1-5AF9-47BC-B5AB-89161ECEF60C}" srcId="{520DC270-97D4-4EF9-8E46-9C10E683CB2A}" destId="{0109F672-456F-4BD6-A477-D69CF59B1EDF}" srcOrd="2" destOrd="0" parTransId="{E417A51E-605B-4369-969A-9570146BF6D7}" sibTransId="{903A8318-4492-49EF-A9F5-F3E1A9B28FA5}"/>
    <dgm:cxn modelId="{437165F0-D0CD-4363-B9BF-A6D16B430B82}" type="presOf" srcId="{54939A7A-03C2-4A2E-9C5A-9B193366B46C}" destId="{578FED41-DD5E-4B37-9A04-32B76C021537}" srcOrd="0" destOrd="0" presId="urn:microsoft.com/office/officeart/2005/8/layout/hList3"/>
    <dgm:cxn modelId="{EFC95E69-89D6-4659-9C87-D61BF441F5E0}" type="presOf" srcId="{7C2CA702-EF9F-4438-A457-D554F5E95C97}" destId="{48B1AD88-B20F-4225-8754-34F094F710CA}" srcOrd="0" destOrd="0" presId="urn:microsoft.com/office/officeart/2005/8/layout/hList3"/>
    <dgm:cxn modelId="{5A5B92EE-7A8F-4E5D-BB34-0BCA20FE0FC0}" srcId="{520DC270-97D4-4EF9-8E46-9C10E683CB2A}" destId="{527838BD-8ACB-40F6-BF25-56582805E39D}" srcOrd="0" destOrd="0" parTransId="{3F7D0CE3-E90B-406E-8F5E-7AAB2B1F56D6}" sibTransId="{0F0855DC-5EBE-436F-87D1-43C837712359}"/>
    <dgm:cxn modelId="{30BBE982-C082-4F3A-B3AF-AE071BE70B07}" srcId="{54939A7A-03C2-4A2E-9C5A-9B193366B46C}" destId="{520DC270-97D4-4EF9-8E46-9C10E683CB2A}" srcOrd="0" destOrd="0" parTransId="{9ACFB248-BD7C-4C27-B9C5-8439266129B2}" sibTransId="{BFBFDE10-7C5E-4324-96A1-7B38AF4FA26D}"/>
    <dgm:cxn modelId="{C93B3770-4F2E-46D9-A038-9E2944679828}" type="presOf" srcId="{0109F672-456F-4BD6-A477-D69CF59B1EDF}" destId="{F157535E-63BF-4FED-BD04-04C687B5EEE2}" srcOrd="0" destOrd="0" presId="urn:microsoft.com/office/officeart/2005/8/layout/hList3"/>
    <dgm:cxn modelId="{FB23F986-2CB2-4DAC-8D84-99AD0D35302D}" type="presParOf" srcId="{578FED41-DD5E-4B37-9A04-32B76C021537}" destId="{C1FD29F5-4EC1-43D9-A983-3F9EE879AFB0}" srcOrd="0" destOrd="0" presId="urn:microsoft.com/office/officeart/2005/8/layout/hList3"/>
    <dgm:cxn modelId="{5992F375-769D-46BF-8299-754E2B8856C6}" type="presParOf" srcId="{578FED41-DD5E-4B37-9A04-32B76C021537}" destId="{6EA351EC-F07B-4B3F-A937-BBE138A53D0F}" srcOrd="1" destOrd="0" presId="urn:microsoft.com/office/officeart/2005/8/layout/hList3"/>
    <dgm:cxn modelId="{FF1468A1-2B39-4808-94FA-F87C5669CB08}" type="presParOf" srcId="{6EA351EC-F07B-4B3F-A937-BBE138A53D0F}" destId="{28A6424B-29A9-4E52-AE03-829374FAE66E}" srcOrd="0" destOrd="0" presId="urn:microsoft.com/office/officeart/2005/8/layout/hList3"/>
    <dgm:cxn modelId="{361F80DE-4967-46D0-AB5C-6CAC176F92FB}" type="presParOf" srcId="{6EA351EC-F07B-4B3F-A937-BBE138A53D0F}" destId="{48B1AD88-B20F-4225-8754-34F094F710CA}" srcOrd="1" destOrd="0" presId="urn:microsoft.com/office/officeart/2005/8/layout/hList3"/>
    <dgm:cxn modelId="{E70EF21C-DDD7-4DD2-8EE5-A5162777D156}" type="presParOf" srcId="{6EA351EC-F07B-4B3F-A937-BBE138A53D0F}" destId="{F157535E-63BF-4FED-BD04-04C687B5EEE2}" srcOrd="2" destOrd="0" presId="urn:microsoft.com/office/officeart/2005/8/layout/hList3"/>
    <dgm:cxn modelId="{176027FB-0839-488B-9F5C-79BB2F5B62E5}" type="presParOf" srcId="{578FED41-DD5E-4B37-9A04-32B76C021537}" destId="{711FB112-EBAB-4792-AA60-1C100A9F464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D29F5-4EC1-43D9-A983-3F9EE879AFB0}">
      <dsp:nvSpPr>
        <dsp:cNvPr id="0" name=""/>
        <dsp:cNvSpPr/>
      </dsp:nvSpPr>
      <dsp:spPr>
        <a:xfrm>
          <a:off x="0" y="36003"/>
          <a:ext cx="8352928" cy="183620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Дидактические игры</a:t>
          </a:r>
          <a:endParaRPr lang="ru-RU" sz="6500" kern="1200" dirty="0"/>
        </a:p>
      </dsp:txBody>
      <dsp:txXfrm>
        <a:off x="0" y="36003"/>
        <a:ext cx="8352928" cy="1836204"/>
      </dsp:txXfrm>
    </dsp:sp>
    <dsp:sp modelId="{28A6424B-29A9-4E52-AE03-829374FAE66E}">
      <dsp:nvSpPr>
        <dsp:cNvPr id="0" name=""/>
        <dsp:cNvSpPr/>
      </dsp:nvSpPr>
      <dsp:spPr>
        <a:xfrm>
          <a:off x="4078" y="1872207"/>
          <a:ext cx="2781590" cy="385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В </a:t>
          </a:r>
          <a:r>
            <a:rPr lang="ru-RU" sz="2800" b="1" i="0" kern="1200" dirty="0" smtClean="0">
              <a:solidFill>
                <a:srgbClr val="00B050"/>
              </a:solidFill>
            </a:rPr>
            <a:t>играх с предметами </a:t>
          </a:r>
          <a:r>
            <a:rPr lang="ru-RU" sz="1500" b="0" i="0" kern="1200" dirty="0" smtClean="0"/>
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</a:t>
          </a:r>
          <a:endParaRPr lang="ru-RU" sz="1500" b="0" kern="1200" dirty="0"/>
        </a:p>
      </dsp:txBody>
      <dsp:txXfrm>
        <a:off x="4078" y="1872207"/>
        <a:ext cx="2781590" cy="3856028"/>
      </dsp:txXfrm>
    </dsp:sp>
    <dsp:sp modelId="{48B1AD88-B20F-4225-8754-34F094F710CA}">
      <dsp:nvSpPr>
        <dsp:cNvPr id="0" name=""/>
        <dsp:cNvSpPr/>
      </dsp:nvSpPr>
      <dsp:spPr>
        <a:xfrm>
          <a:off x="2785668" y="1872207"/>
          <a:ext cx="2781590" cy="385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B050"/>
              </a:solidFill>
            </a:rPr>
            <a:t>Настольно-печатные игры </a:t>
          </a:r>
          <a:r>
            <a:rPr lang="ru-RU" sz="1900" b="1" i="0" kern="1200" dirty="0" smtClean="0"/>
            <a:t>- </a:t>
          </a:r>
          <a:r>
            <a:rPr lang="ru-RU" sz="1500" b="0" i="0" kern="1200" dirty="0" smtClean="0"/>
            <a:t>интересное занятие для детей. Они разнообразны по видам: парные картинки, лото, домино. Различны и развивающие задачи, которые решаются при их использовании.</a:t>
          </a:r>
          <a:endParaRPr lang="ru-RU" sz="1500" b="0" kern="1200" dirty="0"/>
        </a:p>
      </dsp:txBody>
      <dsp:txXfrm>
        <a:off x="2785668" y="1872207"/>
        <a:ext cx="2781590" cy="3856028"/>
      </dsp:txXfrm>
    </dsp:sp>
    <dsp:sp modelId="{F157535E-63BF-4FED-BD04-04C687B5EEE2}">
      <dsp:nvSpPr>
        <dsp:cNvPr id="0" name=""/>
        <dsp:cNvSpPr/>
      </dsp:nvSpPr>
      <dsp:spPr>
        <a:xfrm>
          <a:off x="5567259" y="1872207"/>
          <a:ext cx="2781590" cy="385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B050"/>
              </a:solidFill>
            </a:rPr>
            <a:t>Словесные игры </a:t>
          </a:r>
          <a:r>
            <a:rPr lang="ru-RU" sz="1500" b="0" i="0" kern="1200" dirty="0" smtClean="0"/>
            <a:t>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обстоятельствах. </a:t>
          </a:r>
          <a:endParaRPr lang="ru-RU" sz="1500" b="0" kern="1200" dirty="0"/>
        </a:p>
      </dsp:txBody>
      <dsp:txXfrm>
        <a:off x="5567259" y="1872207"/>
        <a:ext cx="2781590" cy="3856028"/>
      </dsp:txXfrm>
    </dsp:sp>
    <dsp:sp modelId="{711FB112-EBAB-4792-AA60-1C100A9F4645}">
      <dsp:nvSpPr>
        <dsp:cNvPr id="0" name=""/>
        <dsp:cNvSpPr/>
      </dsp:nvSpPr>
      <dsp:spPr>
        <a:xfrm flipV="1">
          <a:off x="0" y="5800242"/>
          <a:ext cx="8352928" cy="2844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714356"/>
            <a:ext cx="8110566" cy="298609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– 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средство обучение детей раннего возраста </a:t>
            </a:r>
          </a:p>
          <a:p>
            <a:r>
              <a:rPr lang="ru-RU" sz="3200" b="1" i="1" spc="50" dirty="0" smtClean="0">
                <a:ln w="11430"/>
              </a:rPr>
              <a:t>Презентация для родителей</a:t>
            </a:r>
            <a:endParaRPr lang="ru-RU" sz="3200" b="1" i="1" spc="50" dirty="0">
              <a:ln w="11430"/>
            </a:endParaRPr>
          </a:p>
        </p:txBody>
      </p:sp>
      <p:pic>
        <p:nvPicPr>
          <p:cNvPr id="3" name="Рисунок 2" descr="Childr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3" y="3413929"/>
            <a:ext cx="7958720" cy="3273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06285"/>
            <a:ext cx="8016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№7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2655" y="3573016"/>
            <a:ext cx="2207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Скрипникова Т.А.,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Горбанева Т.Н.,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4576" y="6021288"/>
            <a:ext cx="173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Новочеркасск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ясли новый год поделкии\DSC016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r="9569"/>
          <a:stretch/>
        </p:blipFill>
        <p:spPr bwMode="auto">
          <a:xfrm rot="10800000" flipV="1">
            <a:off x="5004048" y="2852936"/>
            <a:ext cx="3847478" cy="303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332656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Дидактическая игра</a:t>
            </a:r>
            <a:r>
              <a:rPr lang="ru-RU" i="1" dirty="0"/>
              <a:t> “Собери пирамидку”</a:t>
            </a:r>
          </a:p>
          <a:p>
            <a:pPr algn="ctr"/>
            <a:r>
              <a:rPr lang="ru-RU" b="1" i="1" dirty="0"/>
              <a:t>Цель:</a:t>
            </a:r>
            <a:r>
              <a:rPr lang="ru-RU" i="1" dirty="0"/>
              <a:t> Выявить умения ребенка сравнивать предметы по величине (большой – маленький, больше-меньше), различать понятия “один – много”.</a:t>
            </a:r>
          </a:p>
        </p:txBody>
      </p:sp>
      <p:pic>
        <p:nvPicPr>
          <p:cNvPr id="5" name="Picture 2" descr="G:\ясли новый год поделкии\DSC016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3"/>
          <a:stretch/>
        </p:blipFill>
        <p:spPr bwMode="auto">
          <a:xfrm>
            <a:off x="755576" y="2071968"/>
            <a:ext cx="2952328" cy="44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ясли новый год поделкии\DSC016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11688"/>
          <a:stretch/>
        </p:blipFill>
        <p:spPr bwMode="auto">
          <a:xfrm>
            <a:off x="5436096" y="2071968"/>
            <a:ext cx="2952410" cy="44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ясли новый год поделкии\DSC016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/>
          <a:stretch/>
        </p:blipFill>
        <p:spPr bwMode="auto">
          <a:xfrm rot="10800000" flipH="1" flipV="1">
            <a:off x="323528" y="2852936"/>
            <a:ext cx="447646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2899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Цель:</a:t>
            </a:r>
            <a:r>
              <a:rPr lang="ru-RU" i="1" dirty="0" smtClean="0"/>
              <a:t> развивают </a:t>
            </a:r>
            <a:r>
              <a:rPr lang="ru-RU" i="1" dirty="0"/>
              <a:t>мелкую моторику, тактильную чувствительность ребенка и сенсорное восприятие.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488" y="620688"/>
            <a:ext cx="387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Игры с различными конструкторами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620688"/>
            <a:ext cx="233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Д/и: </a:t>
            </a:r>
            <a:r>
              <a:rPr lang="ru-RU" i="1" dirty="0" smtClean="0"/>
              <a:t>«</a:t>
            </a:r>
            <a:r>
              <a:rPr lang="ru-RU" i="1" dirty="0" err="1" smtClean="0"/>
              <a:t>Зайкина</a:t>
            </a:r>
            <a:r>
              <a:rPr lang="ru-RU" i="1" dirty="0" smtClean="0"/>
              <a:t> горка»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77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ясли новый год поделкии\DSC016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/>
          <a:stretch/>
        </p:blipFill>
        <p:spPr bwMode="auto">
          <a:xfrm rot="10800000" flipV="1">
            <a:off x="179512" y="3116707"/>
            <a:ext cx="4644000" cy="30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ясли новый год поделкии\DSC016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r="11119"/>
          <a:stretch/>
        </p:blipFill>
        <p:spPr bwMode="auto">
          <a:xfrm rot="10800000" flipV="1">
            <a:off x="5004048" y="3116707"/>
            <a:ext cx="3788229" cy="30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931" y="1154002"/>
            <a:ext cx="4309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Цель:</a:t>
            </a:r>
            <a:r>
              <a:rPr lang="ru-RU" sz="2000" i="1" dirty="0" smtClean="0"/>
              <a:t> Развивать </a:t>
            </a:r>
            <a:r>
              <a:rPr lang="ru-RU" sz="2000" i="1" dirty="0"/>
              <a:t>мелкую моторику пальцев рук у </a:t>
            </a:r>
            <a:r>
              <a:rPr lang="ru-RU" sz="2000" i="1" dirty="0" smtClean="0"/>
              <a:t>детей, </a:t>
            </a:r>
            <a:r>
              <a:rPr lang="ru-RU" sz="2000" i="1" dirty="0"/>
              <a:t>внимание детей, воспитывать усидчивость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233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Д/и «Собери бусы»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90519" y="616945"/>
            <a:ext cx="2360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Д/и «Прищепочки»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4618" y="11247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Цель: </a:t>
            </a:r>
            <a:r>
              <a:rPr lang="ru-RU" sz="2000" i="1" dirty="0" smtClean="0"/>
              <a:t>развитие </a:t>
            </a:r>
            <a:r>
              <a:rPr lang="ru-RU" sz="2000" i="1" dirty="0"/>
              <a:t>мелкой моторики рук; снятие эмоционально – психологического напряжения, умение находить и сопоставлять  цвета с предметами, развитие логического  мышления.</a:t>
            </a:r>
            <a:br>
              <a:rPr lang="ru-RU" sz="2000" i="1" dirty="0"/>
            </a:b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9809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ясли новый год поделкии\DSC016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3170"/>
          <a:stretch/>
        </p:blipFill>
        <p:spPr bwMode="auto">
          <a:xfrm>
            <a:off x="179512" y="3084472"/>
            <a:ext cx="4571383" cy="28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ясли новый год поделкии\DSC016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/>
          <a:stretch/>
        </p:blipFill>
        <p:spPr bwMode="auto">
          <a:xfrm>
            <a:off x="4940730" y="3112314"/>
            <a:ext cx="4100589" cy="28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73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Цель:</a:t>
            </a:r>
            <a:r>
              <a:rPr lang="ru-RU" i="1" dirty="0" smtClean="0"/>
              <a:t> научить </a:t>
            </a:r>
            <a:r>
              <a:rPr lang="ru-RU" i="1" dirty="0"/>
              <a:t>составлять целое </a:t>
            </a:r>
            <a:r>
              <a:rPr lang="ru-RU" i="1" dirty="0" smtClean="0"/>
              <a:t>из двух </a:t>
            </a:r>
            <a:r>
              <a:rPr lang="ru-RU" i="1" dirty="0"/>
              <a:t>и </a:t>
            </a:r>
            <a:r>
              <a:rPr lang="ru-RU" i="1" dirty="0" smtClean="0"/>
              <a:t>трех </a:t>
            </a:r>
            <a:r>
              <a:rPr lang="ru-RU" i="1" dirty="0"/>
              <a:t>частей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256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Д/и</a:t>
            </a:r>
            <a:r>
              <a:rPr lang="ru-RU" i="1" dirty="0" smtClean="0"/>
              <a:t> «Собери картинку»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 </a:t>
            </a:r>
            <a:r>
              <a:rPr lang="ru-RU" b="1" i="1" dirty="0"/>
              <a:t>Цель:</a:t>
            </a:r>
            <a:r>
              <a:rPr lang="ru-RU" i="1" dirty="0"/>
              <a:t> </a:t>
            </a:r>
            <a:r>
              <a:rPr lang="ru-RU" i="1" dirty="0" err="1"/>
              <a:t>развиать</a:t>
            </a:r>
            <a:r>
              <a:rPr lang="ru-RU" i="1" dirty="0"/>
              <a:t> моторику руки, </a:t>
            </a:r>
            <a:endParaRPr lang="ru-RU" i="1" dirty="0" smtClean="0"/>
          </a:p>
          <a:p>
            <a:r>
              <a:rPr lang="ru-RU" i="1" dirty="0" smtClean="0"/>
              <a:t>выполняя </a:t>
            </a:r>
            <a:r>
              <a:rPr lang="ru-RU" i="1" dirty="0"/>
              <a:t>имитационные движения в сопровождении стихотворного </a:t>
            </a:r>
            <a:endParaRPr lang="ru-RU" i="1" dirty="0" smtClean="0"/>
          </a:p>
          <a:p>
            <a:r>
              <a:rPr lang="ru-RU" i="1" dirty="0" smtClean="0"/>
              <a:t>текста</a:t>
            </a:r>
            <a:r>
              <a:rPr lang="ru-RU" i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476672"/>
            <a:ext cx="209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Пальчиковые игры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195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ясли новый год поделкии\DSC016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5"/>
          <a:stretch/>
        </p:blipFill>
        <p:spPr bwMode="auto">
          <a:xfrm>
            <a:off x="5796136" y="2522785"/>
            <a:ext cx="2649685" cy="39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ясли новый год поделкии\DSC016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/>
          <a:stretch/>
        </p:blipFill>
        <p:spPr bwMode="auto">
          <a:xfrm>
            <a:off x="1043608" y="2445149"/>
            <a:ext cx="2648853" cy="40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48680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Д/и «</a:t>
            </a:r>
            <a:r>
              <a:rPr lang="ru-RU" b="1" i="1" dirty="0" err="1" smtClean="0"/>
              <a:t>Сортер</a:t>
            </a:r>
            <a:r>
              <a:rPr lang="ru-RU" b="1" i="1" dirty="0" smtClean="0"/>
              <a:t>»</a:t>
            </a:r>
          </a:p>
          <a:p>
            <a:pPr algn="ctr"/>
            <a:endParaRPr lang="ru-RU" i="1" dirty="0"/>
          </a:p>
          <a:p>
            <a:pPr algn="ctr"/>
            <a:r>
              <a:rPr lang="ru-RU" b="1" i="1" dirty="0" smtClean="0"/>
              <a:t>Цель: </a:t>
            </a:r>
            <a:r>
              <a:rPr lang="ru-RU" i="1" dirty="0" smtClean="0"/>
              <a:t>Учить </a:t>
            </a:r>
            <a:r>
              <a:rPr lang="ru-RU" i="1" dirty="0"/>
              <a:t>ребенка действовать не методом проб и ошибок, а методом зрительного соотнесения отверстия и соответствующей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95536" y="260648"/>
            <a:ext cx="7962678" cy="60258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Обучение должно быть таким, чтобы оно вызывало усилие мысли, но не требовало напряжения, не вызывало усталости, страха и нежелания учиться раньше, чем ребенок придет в школу.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2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000108"/>
            <a:ext cx="8305800" cy="58578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1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</a:t>
            </a:r>
          </a:p>
          <a:p>
            <a:pPr algn="r"/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  <a:t> В. А. Сухомлинский</a:t>
            </a:r>
            <a:b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71472" y="642918"/>
            <a:ext cx="3286148" cy="221457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игре ребенок приобретает новые знания, умения, навыки.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00496" y="1142984"/>
            <a:ext cx="4929222" cy="271464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Игры, способствующие развитию восприятия, внимания, памяти, мышления, развитию творческих способностей,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направлены на умственное развитие дошкольника в целом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4071918"/>
            <a:ext cx="7215238" cy="264323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 помощью дидактических игр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дети учатся сравнивать и группировать предметы как по внешним признакам, так и по их назначению, решать задачи; у них воспитывается сосредоточенность, внимание, настойчивость, развиваются познавательные способности.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5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14422"/>
            <a:ext cx="7358114" cy="45720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Дидактические игры — это разновидность игр с правилами, специально создаваемых педагогикой в целях обучения и воспитания детей.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Они направлены на решение конкретных задач обучения детей, но в то же время в них проявляется воспитательное и развивающее влияние игровой деятельности. </a:t>
            </a:r>
            <a:endParaRPr lang="ru-RU" sz="28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5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95324" y="1697317"/>
            <a:ext cx="3328551" cy="3328551"/>
            <a:chOff x="2663570" y="1268701"/>
            <a:chExt cx="3328551" cy="3328551"/>
          </a:xfrm>
          <a:scene3d>
            <a:camera prst="orthographicFront"/>
            <a:lightRig rig="flat" dir="t"/>
          </a:scene3d>
        </p:grpSpPr>
        <p:sp>
          <p:nvSpPr>
            <p:cNvPr id="15" name="Овал 14"/>
            <p:cNvSpPr/>
            <p:nvPr/>
          </p:nvSpPr>
          <p:spPr>
            <a:xfrm>
              <a:off x="2663570" y="1268701"/>
              <a:ext cx="3328551" cy="332855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3151025" y="1756156"/>
              <a:ext cx="2353641" cy="235364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i="1" kern="1200" dirty="0" smtClean="0"/>
                <a:t>Функции дидактической игры – это:</a:t>
              </a:r>
              <a:endParaRPr lang="ru-RU" sz="2300" kern="12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29195" y="337879"/>
            <a:ext cx="1860809" cy="1712123"/>
            <a:chOff x="3397441" y="-90737"/>
            <a:chExt cx="1860809" cy="1712123"/>
          </a:xfrm>
          <a:scene3d>
            <a:camera prst="orthographicFront"/>
            <a:lightRig rig="flat" dir="t"/>
          </a:scene3d>
        </p:grpSpPr>
        <p:sp>
          <p:nvSpPr>
            <p:cNvPr id="13" name="Овал 12"/>
            <p:cNvSpPr/>
            <p:nvPr/>
          </p:nvSpPr>
          <p:spPr>
            <a:xfrm>
              <a:off x="3397441" y="-90737"/>
              <a:ext cx="1860809" cy="1712123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Овал 6"/>
            <p:cNvSpPr/>
            <p:nvPr/>
          </p:nvSpPr>
          <p:spPr>
            <a:xfrm>
              <a:off x="3669950" y="159998"/>
              <a:ext cx="1315791" cy="1210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Игровой метод обучения</a:t>
              </a:r>
              <a:endParaRPr lang="ru-RU" sz="1600" b="1" i="1" kern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09172" y="2483437"/>
            <a:ext cx="1781540" cy="1810648"/>
            <a:chOff x="5677418" y="2054821"/>
            <a:chExt cx="1781540" cy="1810648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5677418" y="2054821"/>
              <a:ext cx="1781540" cy="1810648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Овал 8"/>
            <p:cNvSpPr/>
            <p:nvPr/>
          </p:nvSpPr>
          <p:spPr>
            <a:xfrm>
              <a:off x="5938318" y="2319984"/>
              <a:ext cx="1259740" cy="1280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Форма обучения детей</a:t>
              </a:r>
              <a:endParaRPr lang="ru-RU" sz="1600" b="1" i="1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57691" y="4538368"/>
            <a:ext cx="3003817" cy="1981752"/>
            <a:chOff x="2825937" y="4109752"/>
            <a:chExt cx="3003817" cy="1981752"/>
          </a:xfrm>
          <a:scene3d>
            <a:camera prst="orthographicFront"/>
            <a:lightRig rig="flat" dir="t"/>
          </a:scene3d>
        </p:grpSpPr>
        <p:sp>
          <p:nvSpPr>
            <p:cNvPr id="9" name="Овал 8"/>
            <p:cNvSpPr/>
            <p:nvPr/>
          </p:nvSpPr>
          <p:spPr>
            <a:xfrm>
              <a:off x="2825937" y="4109752"/>
              <a:ext cx="3003817" cy="1981752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Овал 10"/>
            <p:cNvSpPr/>
            <p:nvPr/>
          </p:nvSpPr>
          <p:spPr>
            <a:xfrm>
              <a:off x="3265836" y="4399973"/>
              <a:ext cx="2124019" cy="1401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Самостоятельная игровая деятельность</a:t>
              </a:r>
              <a:endParaRPr lang="ru-RU" sz="1600" b="1" i="1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53288" y="2286004"/>
            <a:ext cx="2233557" cy="2151175"/>
            <a:chOff x="821534" y="1857388"/>
            <a:chExt cx="2233557" cy="2151175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821534" y="1857388"/>
              <a:ext cx="2233557" cy="2151175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12"/>
            <p:cNvSpPr/>
            <p:nvPr/>
          </p:nvSpPr>
          <p:spPr>
            <a:xfrm>
              <a:off x="1148631" y="2172420"/>
              <a:ext cx="1579363" cy="15211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Средство всестороннего воспитания личности</a:t>
              </a:r>
              <a:endParaRPr lang="ru-RU" sz="1600" b="1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82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305800" cy="5939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i="1" dirty="0" smtClean="0"/>
              <a:t>Мы предоставляем детям возможность играть в разное время дня: </a:t>
            </a:r>
            <a:br>
              <a:rPr lang="ru-RU" sz="3400" b="1" i="1" dirty="0" smtClean="0"/>
            </a:br>
            <a:r>
              <a:rPr lang="ru-RU" sz="3200" i="1" dirty="0" smtClean="0"/>
              <a:t>утром до завтрака, между завтраком и занятием, в перерывах между занятиями, на прогулке, во второй половине дня. Игры в утренние часы способствуют созданию у детей бодрого, радостного настроения на весь день. Каждый может заняться любимыми играми, по желанию объединиться с друзьями.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7093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66390330"/>
              </p:ext>
            </p:extLst>
          </p:nvPr>
        </p:nvGraphicFramePr>
        <p:xfrm>
          <a:off x="395536" y="404664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4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3402667"/>
            <a:ext cx="2603049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2000" dirty="0">
                <a:solidFill>
                  <a:srgbClr val="003300"/>
                </a:solidFill>
                <a:effectLst/>
              </a:rPr>
              <a:t>«Вершки и корешки»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«Чудесный мешочек»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«Путаница»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 «Узнай на вкус»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«Разложи листочки</a:t>
            </a:r>
          </a:p>
          <a:p>
            <a:pPr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  по порядку»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«Принеси желтый листок»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0000" y="3501490"/>
            <a:ext cx="228814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>
                <a:solidFill>
                  <a:srgbClr val="003300"/>
                </a:solidFill>
                <a:effectLst/>
              </a:rPr>
              <a:t>«Картинки-половинки»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«Кто где живет?»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«Чей малыш?»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«Найди свой домик»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«Собери картинку»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«Лото»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060" y="3496407"/>
            <a:ext cx="228941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200" dirty="0"/>
              <a:t> </a:t>
            </a:r>
            <a:r>
              <a:rPr lang="ru-RU" sz="2000" dirty="0">
                <a:solidFill>
                  <a:srgbClr val="003300"/>
                </a:solidFill>
                <a:effectLst/>
              </a:rPr>
              <a:t>«Кто летает, </a:t>
            </a:r>
            <a:r>
              <a:rPr lang="ru-RU" sz="2000" dirty="0" smtClean="0">
                <a:solidFill>
                  <a:srgbClr val="003300"/>
                </a:solidFill>
                <a:effectLst/>
              </a:rPr>
              <a:t>бегает </a:t>
            </a:r>
            <a:r>
              <a:rPr lang="ru-RU" sz="2000" dirty="0">
                <a:solidFill>
                  <a:srgbClr val="003300"/>
                </a:solidFill>
                <a:effectLst/>
              </a:rPr>
              <a:t>и прыгает?»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«Что за птица?»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«Когда это бывает?»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«Нужно – не нужно»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«Кто </a:t>
            </a:r>
            <a:r>
              <a:rPr lang="ru-RU" sz="2000" dirty="0" smtClean="0">
                <a:solidFill>
                  <a:srgbClr val="003300"/>
                </a:solidFill>
                <a:effectLst/>
              </a:rPr>
              <a:t>как кричит</a:t>
            </a:r>
            <a:r>
              <a:rPr lang="ru-RU" sz="2000" dirty="0">
                <a:solidFill>
                  <a:srgbClr val="003300"/>
                </a:solidFill>
                <a:effectLst/>
              </a:rPr>
              <a:t>?»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4510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Игры,</a:t>
            </a: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используемые в работе </a:t>
            </a:r>
          </a:p>
          <a:p>
            <a:pPr algn="just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детьми раннего возраста: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165" y="2562315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предметные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97039" y="2529848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настольно-печатные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31060" y="2496700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словесные</a:t>
            </a:r>
            <a:endParaRPr lang="ru-RU" i="1" dirty="0"/>
          </a:p>
        </p:txBody>
      </p: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 flipH="1">
            <a:off x="1386265" y="1942966"/>
            <a:ext cx="3310875" cy="619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4697139" y="1942966"/>
            <a:ext cx="1" cy="553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>
            <a:off x="4697140" y="1942966"/>
            <a:ext cx="2734020" cy="553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1386265" y="2994363"/>
            <a:ext cx="0" cy="408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3" idx="0"/>
          </p:cNvCxnSpPr>
          <p:nvPr/>
        </p:nvCxnSpPr>
        <p:spPr>
          <a:xfrm>
            <a:off x="4697139" y="2961896"/>
            <a:ext cx="26933" cy="539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>
          <a:xfrm>
            <a:off x="7431160" y="2928748"/>
            <a:ext cx="0" cy="567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ясли новый год поделкии\DSC01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r="11196"/>
          <a:stretch/>
        </p:blipFill>
        <p:spPr bwMode="auto">
          <a:xfrm>
            <a:off x="323528" y="2846340"/>
            <a:ext cx="4176464" cy="31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764704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Д/И </a:t>
            </a:r>
            <a:r>
              <a:rPr lang="ru-RU" sz="2000" b="1" i="1" dirty="0" smtClean="0"/>
              <a:t>«Накормим </a:t>
            </a:r>
            <a:r>
              <a:rPr lang="ru-RU" sz="2000" b="1" i="1" dirty="0"/>
              <a:t>куклу </a:t>
            </a:r>
            <a:r>
              <a:rPr lang="ru-RU" sz="2000" b="1" i="1" dirty="0" smtClean="0"/>
              <a:t>Машу»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b="1" i="1" dirty="0"/>
              <a:t>Цель: </a:t>
            </a:r>
            <a:r>
              <a:rPr lang="ru-RU" sz="2000" i="1" dirty="0"/>
              <a:t>Учить детей выполнять элементарные игровые действия, называть </a:t>
            </a:r>
            <a:r>
              <a:rPr lang="ru-RU" sz="2000" i="1" dirty="0" smtClean="0"/>
              <a:t>посуду</a:t>
            </a:r>
            <a:r>
              <a:rPr lang="ru-RU" sz="2000" i="1" dirty="0"/>
              <a:t>, развивать связную речь.</a:t>
            </a:r>
            <a:endParaRPr lang="ru-RU" sz="2000" dirty="0"/>
          </a:p>
        </p:txBody>
      </p:sp>
      <p:pic>
        <p:nvPicPr>
          <p:cNvPr id="12" name="Содержимое 3" descr="CAM00434.jpg"/>
          <p:cNvPicPr>
            <a:picLocks noChangeAspect="1"/>
          </p:cNvPicPr>
          <p:nvPr/>
        </p:nvPicPr>
        <p:blipFill rotWithShape="1">
          <a:blip r:embed="rId3" cstate="print"/>
          <a:srcRect r="16068"/>
          <a:stretch/>
        </p:blipFill>
        <p:spPr>
          <a:xfrm>
            <a:off x="4860032" y="2864828"/>
            <a:ext cx="3485305" cy="311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860032" y="704088"/>
            <a:ext cx="38267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latin typeface="+mn-lt"/>
                <a:cs typeface="Times New Roman" pitchFamily="18" charset="0"/>
              </a:rPr>
              <a:t>Д/И «Кому что нужно?»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/>
            </a:r>
            <a:br>
              <a:rPr lang="ru-RU" sz="2000" i="1" dirty="0" smtClean="0"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cs typeface="Times New Roman" pitchFamily="18" charset="0"/>
              </a:rPr>
              <a:t>Цель: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систематизировать знания о профессиях парикмахера, шофера и врача; о предметах их труда.</a:t>
            </a:r>
            <a:endParaRPr lang="ru-RU" sz="2000" i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643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2015-12-21T04:49:56Z</dcterms:created>
  <dcterms:modified xsi:type="dcterms:W3CDTF">2017-01-31T13:55:06Z</dcterms:modified>
</cp:coreProperties>
</file>