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4" r:id="rId3"/>
    <p:sldId id="259" r:id="rId4"/>
    <p:sldId id="265" r:id="rId5"/>
    <p:sldId id="267" r:id="rId6"/>
    <p:sldId id="269" r:id="rId7"/>
    <p:sldId id="260" r:id="rId8"/>
    <p:sldId id="277" r:id="rId9"/>
    <p:sldId id="272" r:id="rId10"/>
    <p:sldId id="276" r:id="rId11"/>
    <p:sldId id="271" r:id="rId12"/>
    <p:sldId id="264" r:id="rId13"/>
    <p:sldId id="25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96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yandex.ru/images/search?text=%25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55576" y="357166"/>
            <a:ext cx="7776864" cy="23517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ru-RU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урок №103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noProof="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«Да</a:t>
            </a:r>
            <a:r>
              <a:rPr kumimoji="0" lang="ru-RU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тельный падеж» </a:t>
            </a:r>
            <a:endParaRPr kumimoji="0" lang="ru-RU" sz="440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3688" y="3093060"/>
            <a:ext cx="5976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Урок  русского языка   </a:t>
            </a:r>
          </a:p>
          <a:p>
            <a:pPr algn="ctr"/>
            <a:r>
              <a:rPr lang="ru-RU" dirty="0"/>
              <a:t>3</a:t>
            </a:r>
            <a:r>
              <a:rPr lang="ru-RU" dirty="0" smtClean="0"/>
              <a:t> класса </a:t>
            </a:r>
          </a:p>
          <a:p>
            <a:pPr algn="ctr"/>
            <a:r>
              <a:rPr lang="ru-RU" dirty="0" smtClean="0"/>
              <a:t>УМК «Школа России» </a:t>
            </a:r>
          </a:p>
          <a:p>
            <a:pPr algn="ctr"/>
            <a:r>
              <a:rPr lang="ru-RU" dirty="0" smtClean="0"/>
              <a:t>Учебник «Русский язык» В.П. </a:t>
            </a:r>
            <a:r>
              <a:rPr lang="ru-RU" dirty="0" err="1" smtClean="0"/>
              <a:t>Канакина</a:t>
            </a:r>
            <a:r>
              <a:rPr lang="ru-RU" dirty="0" smtClean="0"/>
              <a:t>  2 часть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052736"/>
            <a:ext cx="7920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Самостоятельная </a:t>
            </a:r>
          </a:p>
          <a:p>
            <a:pPr algn="ctr"/>
            <a:r>
              <a:rPr lang="ru-RU" sz="48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работа </a:t>
            </a:r>
          </a:p>
          <a:p>
            <a:pPr algn="ctr"/>
            <a:r>
              <a:rPr lang="ru-RU" sz="48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Упр. 84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27784" y="3789040"/>
            <a:ext cx="43924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805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лыбающееся лицо 1"/>
          <p:cNvSpPr/>
          <p:nvPr/>
        </p:nvSpPr>
        <p:spPr>
          <a:xfrm>
            <a:off x="3857620" y="4286256"/>
            <a:ext cx="1428760" cy="1357322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728" y="1428736"/>
            <a:ext cx="65722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На уроке я узнал…..</a:t>
            </a:r>
          </a:p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Я научился …..</a:t>
            </a:r>
          </a:p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Мне было трудно…. </a:t>
            </a:r>
          </a:p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Мне было легко….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2285992"/>
            <a:ext cx="68580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Спасибо за работу </a:t>
            </a:r>
          </a:p>
          <a:p>
            <a:r>
              <a:rPr lang="ru-RU" sz="6000" dirty="0" smtClean="0"/>
              <a:t> Д/з упр. 85, </a:t>
            </a:r>
            <a:r>
              <a:rPr lang="ru-RU" sz="6000" dirty="0" err="1" smtClean="0"/>
              <a:t>р.т</a:t>
            </a:r>
            <a:r>
              <a:rPr lang="ru-RU" sz="6000" dirty="0" smtClean="0"/>
              <a:t>. 28 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83568" y="714356"/>
            <a:ext cx="7920880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Источники: </a:t>
            </a:r>
          </a:p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2400" b="1" i="1" dirty="0" smtClean="0">
                <a:latin typeface="Times New Roman" pitchFamily="18" charset="0"/>
                <a:cs typeface="Arial" pitchFamily="34" charset="0"/>
              </a:rPr>
              <a:t>Т.С. </a:t>
            </a:r>
            <a:r>
              <a:rPr lang="ru-RU" sz="2400" b="1" i="1" dirty="0" err="1" smtClean="0">
                <a:latin typeface="Times New Roman" pitchFamily="18" charset="0"/>
                <a:cs typeface="Arial" pitchFamily="34" charset="0"/>
              </a:rPr>
              <a:t>Ситникова</a:t>
            </a:r>
            <a:r>
              <a:rPr lang="ru-RU" sz="2400" b="1" i="1" dirty="0" smtClean="0">
                <a:latin typeface="Times New Roman" pitchFamily="18" charset="0"/>
                <a:cs typeface="Arial" pitchFamily="34" charset="0"/>
              </a:rPr>
              <a:t>, И.Ф. Яценко «Поурочные разработки по русскому языку»3класс М.: </a:t>
            </a:r>
            <a:r>
              <a:rPr lang="ru-RU" sz="2400" b="1" i="1" dirty="0" smtClean="0">
                <a:latin typeface="Times New Roman" pitchFamily="18" charset="0"/>
                <a:cs typeface="Arial" pitchFamily="34" charset="0"/>
              </a:rPr>
              <a:t>«</a:t>
            </a:r>
            <a:r>
              <a:rPr lang="ru-RU" sz="2400" b="1" i="1" dirty="0" err="1" smtClean="0">
                <a:latin typeface="Times New Roman" pitchFamily="18" charset="0"/>
                <a:cs typeface="Arial" pitchFamily="34" charset="0"/>
              </a:rPr>
              <a:t>Вако</a:t>
            </a:r>
            <a:r>
              <a:rPr lang="ru-RU" sz="2400" b="1" i="1" dirty="0" smtClean="0">
                <a:latin typeface="Times New Roman" pitchFamily="18" charset="0"/>
                <a:cs typeface="Arial" pitchFamily="34" charset="0"/>
              </a:rPr>
              <a:t>» </a:t>
            </a:r>
            <a:r>
              <a:rPr lang="ru-RU" sz="2400" b="1" i="1" dirty="0" smtClean="0">
                <a:latin typeface="Times New Roman" pitchFamily="18" charset="0"/>
                <a:cs typeface="Arial" pitchFamily="34" charset="0"/>
              </a:rPr>
              <a:t>2014</a:t>
            </a:r>
          </a:p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2400" b="1" i="1" dirty="0" smtClean="0">
                <a:latin typeface="Times New Roman" pitchFamily="18" charset="0"/>
                <a:cs typeface="Arial" pitchFamily="34" charset="0"/>
              </a:rPr>
              <a:t>В.П</a:t>
            </a:r>
            <a:r>
              <a:rPr lang="ru-RU" sz="2400" b="1" i="1" dirty="0" smtClean="0">
                <a:latin typeface="Times New Roman" pitchFamily="18" charset="0"/>
                <a:cs typeface="Arial" pitchFamily="34" charset="0"/>
              </a:rPr>
              <a:t>. </a:t>
            </a:r>
            <a:r>
              <a:rPr lang="ru-RU" sz="2400" b="1" i="1" dirty="0" err="1" smtClean="0">
                <a:latin typeface="Times New Roman" pitchFamily="18" charset="0"/>
                <a:cs typeface="Arial" pitchFamily="34" charset="0"/>
              </a:rPr>
              <a:t>Канакина</a:t>
            </a:r>
            <a:r>
              <a:rPr lang="ru-RU" sz="2400" b="1" i="1" dirty="0" smtClean="0">
                <a:latin typeface="Times New Roman" pitchFamily="18" charset="0"/>
                <a:cs typeface="Arial" pitchFamily="34" charset="0"/>
              </a:rPr>
              <a:t>, В.Г. Горецкий «Русский язык» учебник 3 класс 2 часть  М.: «Просвещение» 2014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4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. Картинки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«И.А. Крылов Басни» сайт «</a:t>
            </a:r>
            <a:r>
              <a:rPr lang="ru-RU" sz="2400" b="1" i="1" dirty="0" smtClean="0">
                <a:latin typeface="Times New Roman" pitchFamily="18" charset="0"/>
                <a:cs typeface="Arial" pitchFamily="34" charset="0"/>
              </a:rPr>
              <a:t>В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икипедия</a:t>
            </a:r>
            <a:r>
              <a:rPr lang="ru-RU" sz="2400" b="1" i="1" dirty="0" smtClean="0">
                <a:latin typeface="Times New Roman" pitchFamily="18" charset="0"/>
                <a:cs typeface="Arial" pitchFamily="34" charset="0"/>
              </a:rPr>
              <a:t>»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latin typeface="Times New Roman" pitchFamily="18" charset="0"/>
                <a:cs typeface="Arial" pitchFamily="34" charset="0"/>
              </a:rPr>
              <a:t>5. Картинка </a:t>
            </a:r>
            <a:r>
              <a:rPr lang="en-US" sz="2400" b="1" i="1" dirty="0">
                <a:latin typeface="Times New Roman" pitchFamily="18" charset="0"/>
                <a:cs typeface="Arial" pitchFamily="34" charset="0"/>
                <a:hlinkClick r:id="rId2"/>
              </a:rPr>
              <a:t>https://yandex.ru/images/search?text=%</a:t>
            </a:r>
            <a:r>
              <a:rPr lang="ru-RU" sz="2400" b="1" i="1" dirty="0">
                <a:latin typeface="Times New Roman" pitchFamily="18" charset="0"/>
                <a:cs typeface="Arial" pitchFamily="34" charset="0"/>
              </a:rPr>
              <a:t>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 Black" panose="020B0A04020102020204" pitchFamily="34" charset="0"/>
              </a:rPr>
              <a:t>Цель урока: 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Познакомить с особенностями  дательного падежа имени сущ. </a:t>
            </a:r>
          </a:p>
          <a:p>
            <a:r>
              <a:rPr lang="ru-RU" dirty="0" smtClean="0"/>
              <a:t>Учить определять падеж имени существительного по вопросу и предлогу. </a:t>
            </a:r>
          </a:p>
          <a:p>
            <a:r>
              <a:rPr lang="ru-RU" dirty="0" smtClean="0"/>
              <a:t>Развивать орфографическую зоркость</a:t>
            </a:r>
          </a:p>
          <a:p>
            <a:r>
              <a:rPr lang="ru-RU" dirty="0" smtClean="0"/>
              <a:t>Воспитывать любовь к  литературе, аккуратность.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541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714356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Проверка домашнего задания упр. 81 </a:t>
            </a:r>
          </a:p>
          <a:p>
            <a:pPr algn="ctr"/>
            <a:r>
              <a:rPr lang="ru-RU" sz="2400" b="1" dirty="0" smtClean="0"/>
              <a:t>Назовите </a:t>
            </a:r>
            <a:r>
              <a:rPr lang="ru-RU" sz="2400" b="1" dirty="0"/>
              <a:t>главную мысль текста </a:t>
            </a:r>
            <a:r>
              <a:rPr lang="ru-RU" sz="2400" b="1" dirty="0" smtClean="0"/>
              <a:t> и заголовок в упр. </a:t>
            </a:r>
            <a:r>
              <a:rPr lang="ru-RU" sz="2400" b="1" dirty="0"/>
              <a:t>81  </a:t>
            </a: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79712" y="1176023"/>
            <a:ext cx="51845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   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Закончи </a:t>
            </a:r>
            <a:r>
              <a:rPr lang="ru-RU" sz="2800" b="1" dirty="0" smtClean="0">
                <a:solidFill>
                  <a:srgbClr val="FF0000"/>
                </a:solidFill>
              </a:rPr>
              <a:t>предложение. 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2132856"/>
            <a:ext cx="77048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1. В русском языке падежей  – …….</a:t>
            </a:r>
          </a:p>
          <a:p>
            <a:r>
              <a:rPr lang="ru-RU" sz="3200" b="1" dirty="0" smtClean="0"/>
              <a:t>2. Чтобы определить падеж им. сущ.…</a:t>
            </a:r>
          </a:p>
          <a:p>
            <a:r>
              <a:rPr lang="ru-RU" sz="3200" b="1" dirty="0" smtClean="0"/>
              <a:t>3. Сущ. Р. п. отвечает на вопросы …</a:t>
            </a:r>
          </a:p>
          <a:p>
            <a:r>
              <a:rPr lang="ru-RU" sz="3200" b="1" dirty="0" smtClean="0"/>
              <a:t>4. Предлоги  </a:t>
            </a:r>
            <a:r>
              <a:rPr lang="ru-RU" sz="3200" b="1" dirty="0" err="1"/>
              <a:t>Р.п</a:t>
            </a:r>
            <a:r>
              <a:rPr lang="ru-RU" sz="3200" b="1" dirty="0"/>
              <a:t>. …………….. </a:t>
            </a:r>
            <a:endParaRPr lang="ru-RU" sz="3200" b="1" dirty="0" smtClean="0"/>
          </a:p>
          <a:p>
            <a:r>
              <a:rPr lang="ru-RU" sz="3200" b="1" dirty="0" smtClean="0"/>
              <a:t> 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382305"/>
            <a:ext cx="84249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 Спишите. Вставьте пропущенные буквы. Укажите падеж подчеркнутых им. сущ.  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14546" y="4786322"/>
            <a:ext cx="4000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 </a:t>
            </a:r>
            <a:endParaRPr lang="ru-RU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2276872"/>
            <a:ext cx="77048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 err="1" smtClean="0"/>
              <a:t>Тр</a:t>
            </a:r>
            <a:r>
              <a:rPr lang="ru-RU" sz="3600" b="1" u="sng" dirty="0" smtClean="0"/>
              <a:t>…пинка.</a:t>
            </a:r>
          </a:p>
          <a:p>
            <a:r>
              <a:rPr lang="ru-RU" sz="3600" b="1" dirty="0" smtClean="0"/>
              <a:t>Через всю п…ляну вьётся л…</a:t>
            </a:r>
            <a:r>
              <a:rPr lang="ru-RU" sz="3600" b="1" dirty="0" err="1" smtClean="0"/>
              <a:t>сная</a:t>
            </a:r>
            <a:r>
              <a:rPr lang="ru-RU" sz="3600" b="1" dirty="0" smtClean="0"/>
              <a:t>  </a:t>
            </a:r>
            <a:r>
              <a:rPr lang="ru-RU" sz="3600" b="1" u="sng" dirty="0" err="1" smtClean="0"/>
              <a:t>тр</a:t>
            </a:r>
            <a:r>
              <a:rPr lang="ru-RU" sz="3600" b="1" u="sng" dirty="0" smtClean="0"/>
              <a:t>…пинка</a:t>
            </a:r>
            <a:r>
              <a:rPr lang="ru-RU" sz="3600" b="1" dirty="0" smtClean="0"/>
              <a:t>. Мы любим гулять </a:t>
            </a:r>
            <a:r>
              <a:rPr lang="ru-RU" sz="3600" b="1" u="sng" dirty="0" smtClean="0"/>
              <a:t>по </a:t>
            </a:r>
            <a:r>
              <a:rPr lang="ru-RU" sz="3600" b="1" u="sng" dirty="0" err="1" smtClean="0"/>
              <a:t>тр</a:t>
            </a:r>
            <a:r>
              <a:rPr lang="ru-RU" sz="3600" b="1" u="sng" dirty="0" smtClean="0"/>
              <a:t>…пинке</a:t>
            </a:r>
            <a:r>
              <a:rPr lang="ru-RU" sz="3600" b="1" dirty="0" smtClean="0"/>
              <a:t>. Ранней в…</a:t>
            </a:r>
            <a:r>
              <a:rPr lang="ru-RU" sz="3600" b="1" dirty="0" err="1" smtClean="0"/>
              <a:t>сной</a:t>
            </a:r>
            <a:r>
              <a:rPr lang="ru-RU" sz="3600" b="1" dirty="0" smtClean="0"/>
              <a:t> мы наблюдаем </a:t>
            </a:r>
            <a:r>
              <a:rPr lang="ru-RU" sz="3600" b="1" u="sng" dirty="0" smtClean="0"/>
              <a:t>за п…лётом </a:t>
            </a:r>
            <a:r>
              <a:rPr lang="ru-RU" sz="3600" b="1" dirty="0" smtClean="0"/>
              <a:t>птиц. 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57224" y="1000108"/>
            <a:ext cx="7358114" cy="1500198"/>
          </a:xfrm>
          <a:prstGeom prst="rect">
            <a:avLst/>
          </a:prstGeom>
          <a:solidFill>
            <a:srgbClr val="DC96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00100" y="1000108"/>
            <a:ext cx="72152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  </a:t>
            </a:r>
            <a:r>
              <a:rPr lang="ru-RU" sz="4800" b="1" dirty="0" smtClean="0"/>
              <a:t>Дательный падеж</a:t>
            </a:r>
          </a:p>
          <a:p>
            <a:pPr algn="ctr"/>
            <a:r>
              <a:rPr lang="ru-RU" sz="4800" b="1" dirty="0" smtClean="0"/>
              <a:t>Кому? Чему ? </a:t>
            </a:r>
            <a:endParaRPr lang="ru-RU" sz="4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910" y="2928934"/>
            <a:ext cx="850109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Прочитайте словосочетания. Определите падеж имен сущ. </a:t>
            </a:r>
          </a:p>
          <a:p>
            <a:pPr algn="ctr"/>
            <a:r>
              <a:rPr lang="ru-RU" sz="3600" b="1" dirty="0" smtClean="0"/>
              <a:t>  </a:t>
            </a:r>
            <a:r>
              <a:rPr lang="ru-RU" sz="3600" b="1" dirty="0"/>
              <a:t>П</a:t>
            </a:r>
            <a:r>
              <a:rPr lang="ru-RU" sz="3600" b="1" dirty="0" smtClean="0"/>
              <a:t>лыл по реке,</a:t>
            </a:r>
          </a:p>
          <a:p>
            <a:pPr algn="ctr"/>
            <a:r>
              <a:rPr lang="ru-RU" sz="3600" b="1" dirty="0" smtClean="0"/>
              <a:t>Пришёл к сестре,</a:t>
            </a:r>
          </a:p>
          <a:p>
            <a:pPr algn="ctr"/>
            <a:r>
              <a:rPr lang="ru-RU" sz="3600" b="1" dirty="0" smtClean="0"/>
              <a:t> обрадовался солнцу. </a:t>
            </a:r>
          </a:p>
          <a:p>
            <a:pPr algn="ctr"/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411760" y="5013176"/>
            <a:ext cx="61206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C00000"/>
                </a:solidFill>
              </a:rPr>
              <a:t>Сформулируйте </a:t>
            </a:r>
          </a:p>
          <a:p>
            <a:pPr algn="ctr"/>
            <a:r>
              <a:rPr lang="ru-RU" sz="4400" dirty="0" smtClean="0">
                <a:solidFill>
                  <a:srgbClr val="C00000"/>
                </a:solidFill>
              </a:rPr>
              <a:t>тему урока </a:t>
            </a:r>
            <a:endParaRPr lang="ru-RU" sz="4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1500174"/>
            <a:ext cx="724202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 </a:t>
            </a:r>
            <a:r>
              <a:rPr lang="ru-RU" sz="2800" b="1" dirty="0"/>
              <a:t>В</a:t>
            </a:r>
            <a:r>
              <a:rPr lang="ru-RU" sz="2800" b="1" dirty="0" smtClean="0"/>
              <a:t>ыполните письменно задания к упражнению .</a:t>
            </a:r>
          </a:p>
          <a:p>
            <a:pPr algn="ctr"/>
            <a:endParaRPr lang="ru-RU" sz="4400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627784" y="620688"/>
            <a:ext cx="4896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 Упр. 82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31640" y="2420888"/>
            <a:ext cx="67687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</a:rPr>
              <a:t>Образец:</a:t>
            </a:r>
          </a:p>
          <a:p>
            <a:pPr algn="ctr"/>
            <a:r>
              <a:rPr lang="ru-RU" sz="4800" b="1" dirty="0" smtClean="0"/>
              <a:t> подарил другу, </a:t>
            </a:r>
          </a:p>
          <a:p>
            <a:pPr algn="ctr"/>
            <a:r>
              <a:rPr lang="ru-RU" sz="4800" b="1" dirty="0"/>
              <a:t>п</a:t>
            </a:r>
            <a:r>
              <a:rPr lang="ru-RU" sz="4800" b="1" dirty="0" smtClean="0"/>
              <a:t>одошёл к коню  </a:t>
            </a:r>
            <a:endParaRPr lang="ru-RU" sz="4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339752" y="4941168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Прочитайте правило на стр. 47.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88224" y="3431825"/>
            <a:ext cx="432048" cy="45265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076056" y="3068960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Д. п. </a:t>
            </a: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678234" y="4054841"/>
            <a:ext cx="684076" cy="53541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436096" y="3861047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Д. п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/>
      <p:bldP spid="6" grpId="0" animBg="1"/>
      <p:bldP spid="7" grpId="0"/>
      <p:bldP spid="8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714356"/>
            <a:ext cx="85725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4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Закончи фразу</a:t>
            </a:r>
          </a:p>
          <a:p>
            <a:pPr marL="342900" indent="-342900"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Имя существительное в Д. п. отвечает на вопросы___________ 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2780928"/>
            <a:ext cx="78488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Имя сущ. в Д. п.  употребляется с предлогами  </a:t>
            </a:r>
            <a:r>
              <a:rPr lang="ru-RU" sz="4800" b="1" dirty="0" smtClean="0"/>
              <a:t>______________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76672"/>
            <a:ext cx="7740352" cy="580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513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1880" y="692696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u="sng" dirty="0" smtClean="0">
                <a:solidFill>
                  <a:srgbClr val="7030A0"/>
                </a:solidFill>
              </a:rPr>
              <a:t>Упр. 83 </a:t>
            </a:r>
            <a:endParaRPr lang="ru-RU" sz="4800" b="1" u="sng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3648" y="1844824"/>
            <a:ext cx="68407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</a:t>
            </a:r>
            <a:endParaRPr lang="ru-RU" sz="4400" dirty="0" smtClean="0">
              <a:latin typeface="Arial Black" panose="020B0A04020102020204" pitchFamily="34" charset="0"/>
            </a:endParaRPr>
          </a:p>
          <a:p>
            <a:pPr algn="ctr"/>
            <a:endParaRPr lang="ru-RU" sz="4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97" t="12688" r="2078" b="14193"/>
          <a:stretch/>
        </p:blipFill>
        <p:spPr>
          <a:xfrm>
            <a:off x="6063361" y="1507649"/>
            <a:ext cx="2517661" cy="41430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5" y="1551037"/>
            <a:ext cx="5048167" cy="37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86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515</TotalTime>
  <Words>333</Words>
  <Application>Microsoft Office PowerPoint</Application>
  <PresentationFormat>Экран (4:3)</PresentationFormat>
  <Paragraphs>62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Презентация PowerPoint</vt:lpstr>
      <vt:lpstr>Цель урока: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Валя</cp:lastModifiedBy>
  <cp:revision>40</cp:revision>
  <dcterms:created xsi:type="dcterms:W3CDTF">2013-08-18T07:43:00Z</dcterms:created>
  <dcterms:modified xsi:type="dcterms:W3CDTF">2019-02-23T21:18:53Z</dcterms:modified>
</cp:coreProperties>
</file>