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AFFA6CE3-D005-4E20-8D04-15079C8B3536}" type="datetimeFigureOut">
              <a:rPr lang="en-US" smtClean="0"/>
              <a:t>12/12/2011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A2440A-2466-4206-A669-9255FAD4DDDA}" type="slidenum">
              <a:rPr lang="en-US" smtClean="0"/>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FFA6CE3-D005-4E20-8D04-15079C8B3536}" type="datetimeFigureOut">
              <a:rPr lang="en-US" smtClean="0"/>
              <a:t>12/12/2011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A2440A-2466-4206-A669-9255FAD4DDDA}" type="slidenum">
              <a:rPr lang="en-US" smtClean="0"/>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FFA6CE3-D005-4E20-8D04-15079C8B3536}" type="datetimeFigureOut">
              <a:rPr lang="en-US" smtClean="0"/>
              <a:t>12/12/2011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A2440A-2466-4206-A669-9255FAD4DDDA}" type="slidenum">
              <a:rPr lang="en-US" smtClean="0"/>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FFA6CE3-D005-4E20-8D04-15079C8B3536}" type="datetimeFigureOut">
              <a:rPr lang="en-US" smtClean="0"/>
              <a:t>12/12/2011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A2440A-2466-4206-A669-9255FAD4DDDA}" type="slidenum">
              <a:rPr lang="en-US" smtClean="0"/>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FFA6CE3-D005-4E20-8D04-15079C8B3536}" type="datetimeFigureOut">
              <a:rPr lang="en-US" smtClean="0"/>
              <a:t>12/12/2011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A2440A-2466-4206-A669-9255FAD4DDDA}" type="slidenum">
              <a:rPr lang="en-US" smtClean="0"/>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FFA6CE3-D005-4E20-8D04-15079C8B3536}" type="datetimeFigureOut">
              <a:rPr lang="en-US" smtClean="0"/>
              <a:t>12/12/2011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8A2440A-2466-4206-A669-9255FAD4DDDA}" type="slidenum">
              <a:rPr lang="en-US" smtClean="0"/>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AFFA6CE3-D005-4E20-8D04-15079C8B3536}" type="datetimeFigureOut">
              <a:rPr lang="en-US" smtClean="0"/>
              <a:t>12/12/2011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8A2440A-2466-4206-A669-9255FAD4DDDA}" type="slidenum">
              <a:rPr lang="en-US" smtClean="0"/>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AFFA6CE3-D005-4E20-8D04-15079C8B3536}" type="datetimeFigureOut">
              <a:rPr lang="en-US" smtClean="0"/>
              <a:t>12/12/2011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8A2440A-2466-4206-A669-9255FAD4DDDA}" type="slidenum">
              <a:rPr lang="en-US" smtClean="0"/>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FFA6CE3-D005-4E20-8D04-15079C8B3536}" type="datetimeFigureOut">
              <a:rPr lang="en-US" smtClean="0"/>
              <a:t>12/12/2011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8A2440A-2466-4206-A669-9255FAD4DDDA}" type="slidenum">
              <a:rPr lang="en-US" smtClean="0"/>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FFA6CE3-D005-4E20-8D04-15079C8B3536}" type="datetimeFigureOut">
              <a:rPr lang="en-US" smtClean="0"/>
              <a:t>12/12/2011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8A2440A-2466-4206-A669-9255FAD4DDDA}" type="slidenum">
              <a:rPr lang="en-US" smtClean="0"/>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FFA6CE3-D005-4E20-8D04-15079C8B3536}" type="datetimeFigureOut">
              <a:rPr lang="en-US" smtClean="0"/>
              <a:t>12/12/2011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8A2440A-2466-4206-A669-9255FAD4DDDA}" type="slidenum">
              <a:rPr lang="en-US" smtClean="0"/>
              <a:t>‹#›</a:t>
            </a:fld>
            <a:endParaRPr lang="en-US"/>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Untitled-2"/>
          <p:cNvPicPr>
            <a:picLocks noChangeAspect="1" noChangeArrowheads="1"/>
          </p:cNvPicPr>
          <p:nvPr/>
        </p:nvPicPr>
        <p:blipFill>
          <a:blip r:embed="rId13"/>
          <a:srcRect/>
          <a:stretch>
            <a:fillRect/>
          </a:stretch>
        </p:blipFill>
        <p:spPr bwMode="auto">
          <a:xfrm>
            <a:off x="0" y="-1588"/>
            <a:ext cx="9144000" cy="6859588"/>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AFFA6CE3-D005-4E20-8D04-15079C8B3536}" type="datetimeFigureOut">
              <a:rPr lang="en-US" smtClean="0"/>
              <a:t>12/12/2011</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8A2440A-2466-4206-A669-9255FAD4DD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spd="med">
    <p:fade thruBlk="1"/>
  </p:transition>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charset="0"/>
        </a:defRPr>
      </a:lvl2pPr>
      <a:lvl3pPr algn="ctr" rtl="0" eaLnBrk="1" fontAlgn="base" hangingPunct="1">
        <a:spcBef>
          <a:spcPct val="0"/>
        </a:spcBef>
        <a:spcAft>
          <a:spcPct val="0"/>
        </a:spcAft>
        <a:defRPr sz="4400" b="1">
          <a:solidFill>
            <a:schemeClr val="tx2"/>
          </a:solidFill>
          <a:latin typeface="Arial" charset="0"/>
        </a:defRPr>
      </a:lvl3pPr>
      <a:lvl4pPr algn="ctr" rtl="0" eaLnBrk="1" fontAlgn="base" hangingPunct="1">
        <a:spcBef>
          <a:spcPct val="0"/>
        </a:spcBef>
        <a:spcAft>
          <a:spcPct val="0"/>
        </a:spcAft>
        <a:defRPr sz="4400" b="1">
          <a:solidFill>
            <a:schemeClr val="tx2"/>
          </a:solidFill>
          <a:latin typeface="Arial" charset="0"/>
        </a:defRPr>
      </a:lvl4pPr>
      <a:lvl5pPr algn="ctr" rtl="0" eaLnBrk="1" fontAlgn="base" hangingPunct="1">
        <a:spcBef>
          <a:spcPct val="0"/>
        </a:spcBef>
        <a:spcAft>
          <a:spcPct val="0"/>
        </a:spcAft>
        <a:defRPr sz="4400" b="1">
          <a:solidFill>
            <a:schemeClr val="tx2"/>
          </a:solidFill>
          <a:latin typeface="Arial" charset="0"/>
        </a:defRPr>
      </a:lvl5pPr>
      <a:lvl6pPr marL="457200" algn="ctr" rtl="0" eaLnBrk="1" fontAlgn="base" hangingPunct="1">
        <a:spcBef>
          <a:spcPct val="0"/>
        </a:spcBef>
        <a:spcAft>
          <a:spcPct val="0"/>
        </a:spcAft>
        <a:defRPr sz="4400" b="1">
          <a:solidFill>
            <a:schemeClr val="tx2"/>
          </a:solidFill>
          <a:latin typeface="Arial" charset="0"/>
        </a:defRPr>
      </a:lvl6pPr>
      <a:lvl7pPr marL="914400" algn="ctr" rtl="0" eaLnBrk="1" fontAlgn="base" hangingPunct="1">
        <a:spcBef>
          <a:spcPct val="0"/>
        </a:spcBef>
        <a:spcAft>
          <a:spcPct val="0"/>
        </a:spcAft>
        <a:defRPr sz="4400" b="1">
          <a:solidFill>
            <a:schemeClr val="tx2"/>
          </a:solidFill>
          <a:latin typeface="Arial" charset="0"/>
        </a:defRPr>
      </a:lvl7pPr>
      <a:lvl8pPr marL="1371600" algn="ctr" rtl="0" eaLnBrk="1" fontAlgn="base" hangingPunct="1">
        <a:spcBef>
          <a:spcPct val="0"/>
        </a:spcBef>
        <a:spcAft>
          <a:spcPct val="0"/>
        </a:spcAft>
        <a:defRPr sz="4400" b="1">
          <a:solidFill>
            <a:schemeClr val="tx2"/>
          </a:solidFill>
          <a:latin typeface="Arial" charset="0"/>
        </a:defRPr>
      </a:lvl8pPr>
      <a:lvl9pPr marL="1828800" algn="ctr"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b="1">
          <a:solidFill>
            <a:schemeClr val="tx1"/>
          </a:solidFill>
          <a:latin typeface="+mn-lt"/>
        </a:defRPr>
      </a:lvl2pPr>
      <a:lvl3pPr marL="1143000" indent="-228600" algn="l" rtl="0" eaLnBrk="1" fontAlgn="base" hangingPunct="1">
        <a:spcBef>
          <a:spcPct val="20000"/>
        </a:spcBef>
        <a:spcAft>
          <a:spcPct val="0"/>
        </a:spcAft>
        <a:buChar char="•"/>
        <a:defRPr sz="2400" b="1">
          <a:solidFill>
            <a:schemeClr val="tx1"/>
          </a:solidFill>
          <a:latin typeface="+mn-lt"/>
        </a:defRPr>
      </a:lvl3pPr>
      <a:lvl4pPr marL="1600200" indent="-228600" algn="l" rtl="0" eaLnBrk="1" fontAlgn="base" hangingPunct="1">
        <a:spcBef>
          <a:spcPct val="20000"/>
        </a:spcBef>
        <a:spcAft>
          <a:spcPct val="0"/>
        </a:spcAft>
        <a:buChar char="–"/>
        <a:defRPr sz="2000" b="1">
          <a:solidFill>
            <a:schemeClr val="tx1"/>
          </a:solidFill>
          <a:latin typeface="+mn-lt"/>
        </a:defRPr>
      </a:lvl4pPr>
      <a:lvl5pPr marL="2057400" indent="-228600" algn="l" rtl="0" eaLnBrk="1" fontAlgn="base" hangingPunct="1">
        <a:spcBef>
          <a:spcPct val="20000"/>
        </a:spcBef>
        <a:spcAft>
          <a:spcPct val="0"/>
        </a:spcAft>
        <a:buChar char="»"/>
        <a:defRPr sz="2000" b="1">
          <a:solidFill>
            <a:schemeClr val="tx1"/>
          </a:solidFill>
          <a:latin typeface="+mn-lt"/>
        </a:defRPr>
      </a:lvl5pPr>
      <a:lvl6pPr marL="2514600" indent="-228600" algn="l" rtl="0" eaLnBrk="1" fontAlgn="base" hangingPunct="1">
        <a:spcBef>
          <a:spcPct val="20000"/>
        </a:spcBef>
        <a:spcAft>
          <a:spcPct val="0"/>
        </a:spcAft>
        <a:buChar char="»"/>
        <a:defRPr sz="2000" b="1">
          <a:solidFill>
            <a:schemeClr val="tx1"/>
          </a:solidFill>
          <a:latin typeface="+mn-lt"/>
        </a:defRPr>
      </a:lvl6pPr>
      <a:lvl7pPr marL="2971800" indent="-228600" algn="l" rtl="0" eaLnBrk="1" fontAlgn="base" hangingPunct="1">
        <a:spcBef>
          <a:spcPct val="20000"/>
        </a:spcBef>
        <a:spcAft>
          <a:spcPct val="0"/>
        </a:spcAft>
        <a:buChar char="»"/>
        <a:defRPr sz="2000" b="1">
          <a:solidFill>
            <a:schemeClr val="tx1"/>
          </a:solidFill>
          <a:latin typeface="+mn-lt"/>
        </a:defRPr>
      </a:lvl7pPr>
      <a:lvl8pPr marL="3429000" indent="-228600" algn="l" rtl="0" eaLnBrk="1" fontAlgn="base" hangingPunct="1">
        <a:spcBef>
          <a:spcPct val="20000"/>
        </a:spcBef>
        <a:spcAft>
          <a:spcPct val="0"/>
        </a:spcAft>
        <a:buChar char="»"/>
        <a:defRPr sz="2000" b="1">
          <a:solidFill>
            <a:schemeClr val="tx1"/>
          </a:solidFill>
          <a:latin typeface="+mn-lt"/>
        </a:defRPr>
      </a:lvl8pPr>
      <a:lvl9pPr marL="3886200" indent="-228600" algn="l" rtl="0" eaLnBrk="1" fontAlgn="base" hangingPunct="1">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9600" b="1" i="1" dirty="0" smtClean="0">
                <a:solidFill>
                  <a:schemeClr val="tx1"/>
                </a:solidFill>
                <a:effectLst>
                  <a:glow rad="368300">
                    <a:srgbClr val="FFFF00">
                      <a:alpha val="60000"/>
                    </a:srgbClr>
                  </a:glow>
                </a:effectLst>
                <a:latin typeface="Aharoni" pitchFamily="2" charset="-79"/>
                <a:cs typeface="Aharoni" pitchFamily="2" charset="-79"/>
              </a:rPr>
              <a:t>Clothing</a:t>
            </a:r>
            <a:endParaRPr lang="en-US" sz="9600" b="1" i="1" dirty="0">
              <a:solidFill>
                <a:schemeClr val="tx1"/>
              </a:solidFill>
              <a:effectLst>
                <a:glow rad="368300">
                  <a:srgbClr val="FFFF00">
                    <a:alpha val="60000"/>
                  </a:srgbClr>
                </a:glow>
              </a:effectLst>
              <a:latin typeface="Aharoni" pitchFamily="2" charset="-79"/>
              <a:cs typeface="Aharoni" pitchFamily="2" charset="-79"/>
            </a:endParaRPr>
          </a:p>
        </p:txBody>
      </p:sp>
    </p:spTree>
    <p:extLst>
      <p:ext uri="{BB962C8B-B14F-4D97-AF65-F5344CB8AC3E}">
        <p14:creationId xmlns:p14="http://schemas.microsoft.com/office/powerpoint/2010/main" val="3155779595"/>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755576" y="692696"/>
            <a:ext cx="7848872" cy="4216539"/>
          </a:xfrm>
          <a:prstGeom prst="rect">
            <a:avLst/>
          </a:prstGeom>
          <a:noFill/>
        </p:spPr>
        <p:txBody>
          <a:bodyPr wrap="square" rtlCol="0">
            <a:spAutoFit/>
          </a:bodyPr>
          <a:lstStyle/>
          <a:p>
            <a:pPr algn="ctr"/>
            <a:r>
              <a:rPr lang="en-US" sz="4000" b="1" i="1" dirty="0" smtClean="0">
                <a:latin typeface="Times New Roman" pitchFamily="18" charset="0"/>
                <a:cs typeface="Times New Roman" pitchFamily="18" charset="0"/>
              </a:rPr>
              <a:t>Translate into English</a:t>
            </a:r>
          </a:p>
          <a:p>
            <a:pPr algn="just"/>
            <a:r>
              <a:rPr lang="ru-RU" sz="3600" b="1" dirty="0" smtClean="0">
                <a:ln w="3175">
                  <a:solidFill>
                    <a:schemeClr val="tx1"/>
                  </a:solidFill>
                </a:ln>
                <a:solidFill>
                  <a:schemeClr val="tx2"/>
                </a:solidFill>
                <a:effectLst>
                  <a:glow rad="101600">
                    <a:srgbClr val="FFC000">
                      <a:alpha val="60000"/>
                    </a:srgbClr>
                  </a:glow>
                </a:effectLst>
                <a:latin typeface="Gabriola" pitchFamily="82" charset="0"/>
              </a:rPr>
              <a:t>Я бы хотела купить:</a:t>
            </a:r>
          </a:p>
          <a:p>
            <a:pPr algn="just"/>
            <a:r>
              <a:rPr lang="ru-RU" sz="2400" b="1" dirty="0" smtClean="0">
                <a:ln w="3175">
                  <a:solidFill>
                    <a:schemeClr val="tx1"/>
                  </a:solidFill>
                </a:ln>
                <a:solidFill>
                  <a:schemeClr val="tx2"/>
                </a:solidFill>
                <a:effectLst>
                  <a:glow rad="101600">
                    <a:srgbClr val="FFC000">
                      <a:alpha val="60000"/>
                    </a:srgbClr>
                  </a:glow>
                </a:effectLst>
                <a:latin typeface="Times New Roman" pitchFamily="18" charset="0"/>
                <a:cs typeface="Times New Roman" pitchFamily="18" charset="0"/>
              </a:rPr>
              <a:t>Модный красный топик, хлопковую борцовку, кожаные туфли на высоком каблуке, шерстяные варежки для детей, длинную теплую дубленку, полосатые гольфы и носки, бархатноеплатье в облипочку, золотые длинные сережки, красивые тапочки, желтый дождевик на замке с карманами, шорты в клетку, жилет на пуговицах, шелковую ночнушку в цветочек</a:t>
            </a:r>
            <a:endParaRPr lang="en-US" sz="2400" b="1" dirty="0">
              <a:ln w="3175">
                <a:solidFill>
                  <a:schemeClr val="tx1"/>
                </a:solidFill>
              </a:ln>
              <a:solidFill>
                <a:schemeClr val="tx2"/>
              </a:solidFill>
              <a:effectLst>
                <a:glow rad="101600">
                  <a:srgbClr val="FFC000">
                    <a:alpha val="60000"/>
                  </a:srgbClr>
                </a:glow>
              </a:effectLst>
              <a:latin typeface="Times New Roman" pitchFamily="18" charset="0"/>
              <a:cs typeface="Times New Roman" pitchFamily="18" charset="0"/>
            </a:endParaRPr>
          </a:p>
        </p:txBody>
      </p:sp>
    </p:spTree>
    <p:extLst>
      <p:ext uri="{BB962C8B-B14F-4D97-AF65-F5344CB8AC3E}">
        <p14:creationId xmlns:p14="http://schemas.microsoft.com/office/powerpoint/2010/main" val="575882286"/>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lstStyle/>
          <a:p>
            <a:r>
              <a:rPr lang="en-GB" dirty="0" smtClean="0"/>
              <a:t>Answer the questions</a:t>
            </a:r>
            <a:br>
              <a:rPr lang="en-GB" dirty="0" smtClean="0"/>
            </a:br>
            <a:r>
              <a:rPr lang="en-GB" dirty="0" smtClean="0"/>
              <a:t/>
            </a:r>
            <a:br>
              <a:rPr lang="en-GB" dirty="0" smtClean="0"/>
            </a:br>
            <a:r>
              <a:rPr lang="en-GB" sz="2000" dirty="0" smtClean="0"/>
              <a:t>1. </a:t>
            </a:r>
            <a:r>
              <a:rPr lang="en-GB" sz="2400" dirty="0" smtClean="0"/>
              <a:t>Do you like striped or spotted shirts more?</a:t>
            </a:r>
            <a:br>
              <a:rPr lang="en-GB" sz="2400" dirty="0" smtClean="0"/>
            </a:br>
            <a:r>
              <a:rPr lang="en-GB" sz="2400" dirty="0" smtClean="0"/>
              <a:t>2. How is your new jacket fastened?</a:t>
            </a:r>
            <a:br>
              <a:rPr lang="en-GB" sz="2400" dirty="0" smtClean="0"/>
            </a:br>
            <a:r>
              <a:rPr lang="en-GB" sz="2400" dirty="0" smtClean="0"/>
              <a:t>3. What kind of material do you like best?</a:t>
            </a:r>
            <a:br>
              <a:rPr lang="en-GB" sz="2400" dirty="0" smtClean="0"/>
            </a:br>
            <a:r>
              <a:rPr lang="en-GB" sz="2400" dirty="0" smtClean="0"/>
              <a:t>4. is it healthy to wear high-heeled shoes?</a:t>
            </a:r>
            <a:br>
              <a:rPr lang="en-GB" sz="2400" dirty="0" smtClean="0"/>
            </a:br>
            <a:r>
              <a:rPr lang="en-GB" sz="2400" dirty="0" smtClean="0"/>
              <a:t>5. Have you got a waistcoat?</a:t>
            </a:r>
            <a:br>
              <a:rPr lang="en-GB" sz="2400" dirty="0" smtClean="0"/>
            </a:br>
            <a:r>
              <a:rPr lang="en-GB" sz="2400" dirty="0" smtClean="0"/>
              <a:t>6. Do you use slippers?</a:t>
            </a:r>
            <a:br>
              <a:rPr lang="en-GB" sz="2400" dirty="0" smtClean="0"/>
            </a:br>
            <a:r>
              <a:rPr lang="en-GB" sz="2400" dirty="0" smtClean="0"/>
              <a:t>7. Can you knot a tie?</a:t>
            </a:r>
            <a:br>
              <a:rPr lang="en-GB" sz="2400" dirty="0" smtClean="0"/>
            </a:br>
            <a:r>
              <a:rPr lang="en-GB" sz="2400" dirty="0" smtClean="0"/>
              <a:t>8. Who is the most stylish at our school?</a:t>
            </a:r>
            <a:br>
              <a:rPr lang="en-GB" sz="2400" dirty="0" smtClean="0"/>
            </a:br>
            <a:r>
              <a:rPr lang="en-GB" sz="2400" dirty="0" smtClean="0"/>
              <a:t>9. Are you a colour-coordinated person?</a:t>
            </a:r>
            <a:br>
              <a:rPr lang="en-GB" sz="2400" dirty="0" smtClean="0"/>
            </a:br>
            <a:r>
              <a:rPr lang="en-GB" sz="2400" dirty="0" smtClean="0"/>
              <a:t/>
            </a:r>
            <a:br>
              <a:rPr lang="en-GB" sz="2400" dirty="0" smtClean="0"/>
            </a:br>
            <a:r>
              <a:rPr lang="en-GB" sz="2400" dirty="0" smtClean="0"/>
              <a:t/>
            </a:r>
            <a:br>
              <a:rPr lang="en-GB" sz="2400" dirty="0" smtClean="0"/>
            </a:br>
            <a:endParaRPr lang="en-US" sz="2400" dirty="0"/>
          </a:p>
        </p:txBody>
      </p:sp>
    </p:spTree>
    <p:extLst>
      <p:ext uri="{BB962C8B-B14F-4D97-AF65-F5344CB8AC3E}">
        <p14:creationId xmlns:p14="http://schemas.microsoft.com/office/powerpoint/2010/main" val="2953384871"/>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5098578"/>
          </a:xfrm>
        </p:spPr>
        <p:txBody>
          <a:bodyPr/>
          <a:lstStyle/>
          <a:p>
            <a:pPr algn="l"/>
            <a:r>
              <a:rPr lang="en-GB" sz="3200" b="0" dirty="0" smtClean="0">
                <a:latin typeface="Times New Roman" pitchFamily="18" charset="0"/>
                <a:cs typeface="Times New Roman" pitchFamily="18" charset="0"/>
              </a:rPr>
              <a:t>Drink </a:t>
            </a:r>
            <a:r>
              <a:rPr lang="en-GB" sz="3200" dirty="0" smtClean="0">
                <a:solidFill>
                  <a:srgbClr val="FF0000"/>
                </a:solidFill>
                <a:latin typeface="Times New Roman" pitchFamily="18" charset="0"/>
                <a:cs typeface="Times New Roman" pitchFamily="18" charset="0"/>
              </a:rPr>
              <a:t>another</a:t>
            </a:r>
            <a:r>
              <a:rPr lang="en-GB" sz="3200" b="0" dirty="0" smtClean="0">
                <a:latin typeface="Times New Roman" pitchFamily="18" charset="0"/>
                <a:cs typeface="Times New Roman" pitchFamily="18" charset="0"/>
              </a:rPr>
              <a:t> cup of tea</a:t>
            </a:r>
            <a:r>
              <a:rPr lang="en-GB" sz="3200" b="0" smtClean="0">
                <a:latin typeface="Times New Roman" pitchFamily="18" charset="0"/>
                <a:cs typeface="Times New Roman" pitchFamily="18" charset="0"/>
              </a:rPr>
              <a:t/>
            </a:r>
            <a:br>
              <a:rPr lang="en-GB" sz="3200" b="0" smtClean="0">
                <a:latin typeface="Times New Roman" pitchFamily="18" charset="0"/>
                <a:cs typeface="Times New Roman" pitchFamily="18" charset="0"/>
              </a:rPr>
            </a:br>
            <a:r>
              <a:rPr lang="en-GB" sz="3200" b="0" smtClean="0">
                <a:latin typeface="Times New Roman" pitchFamily="18" charset="0"/>
                <a:cs typeface="Times New Roman" pitchFamily="18" charset="0"/>
              </a:rPr>
              <a:t>What </a:t>
            </a:r>
            <a:r>
              <a:rPr lang="en-GB" sz="3200" dirty="0" smtClean="0">
                <a:solidFill>
                  <a:srgbClr val="FFFF00"/>
                </a:solidFill>
                <a:latin typeface="Times New Roman" pitchFamily="18" charset="0"/>
                <a:cs typeface="Times New Roman" pitchFamily="18" charset="0"/>
              </a:rPr>
              <a:t>other games </a:t>
            </a:r>
            <a:r>
              <a:rPr lang="en-GB" sz="3200" b="0" dirty="0" smtClean="0">
                <a:latin typeface="Times New Roman" pitchFamily="18" charset="0"/>
                <a:cs typeface="Times New Roman" pitchFamily="18" charset="0"/>
              </a:rPr>
              <a:t>do you know?</a:t>
            </a:r>
            <a:br>
              <a:rPr lang="en-GB" sz="3200" b="0" dirty="0" smtClean="0">
                <a:latin typeface="Times New Roman" pitchFamily="18" charset="0"/>
                <a:cs typeface="Times New Roman" pitchFamily="18" charset="0"/>
              </a:rPr>
            </a:br>
            <a:r>
              <a:rPr lang="en-GB" sz="3200" b="0" dirty="0" smtClean="0">
                <a:latin typeface="Times New Roman" pitchFamily="18" charset="0"/>
                <a:cs typeface="Times New Roman" pitchFamily="18" charset="0"/>
              </a:rPr>
              <a:t>Take the bag in </a:t>
            </a:r>
            <a:r>
              <a:rPr lang="en-GB" sz="3200" dirty="0" smtClean="0">
                <a:solidFill>
                  <a:schemeClr val="bg1"/>
                </a:solidFill>
                <a:latin typeface="Times New Roman" pitchFamily="18" charset="0"/>
                <a:cs typeface="Times New Roman" pitchFamily="18" charset="0"/>
              </a:rPr>
              <a:t>the other </a:t>
            </a:r>
            <a:r>
              <a:rPr lang="en-GB" sz="3200" b="0" dirty="0" smtClean="0">
                <a:latin typeface="Times New Roman" pitchFamily="18" charset="0"/>
                <a:cs typeface="Times New Roman" pitchFamily="18" charset="0"/>
              </a:rPr>
              <a:t>hand</a:t>
            </a:r>
            <a:br>
              <a:rPr lang="en-GB" sz="3200" b="0" dirty="0" smtClean="0">
                <a:latin typeface="Times New Roman" pitchFamily="18" charset="0"/>
                <a:cs typeface="Times New Roman" pitchFamily="18" charset="0"/>
              </a:rPr>
            </a:br>
            <a:r>
              <a:rPr lang="en-GB" sz="3200" b="0" dirty="0" smtClean="0">
                <a:latin typeface="Times New Roman" pitchFamily="18" charset="0"/>
                <a:cs typeface="Times New Roman" pitchFamily="18" charset="0"/>
              </a:rPr>
              <a:t>I have 2 friends. One is Peter, </a:t>
            </a:r>
            <a:r>
              <a:rPr lang="en-GB" sz="3200" dirty="0" smtClean="0">
                <a:solidFill>
                  <a:srgbClr val="C00000"/>
                </a:solidFill>
                <a:latin typeface="Times New Roman" pitchFamily="18" charset="0"/>
                <a:cs typeface="Times New Roman" pitchFamily="18" charset="0"/>
              </a:rPr>
              <a:t>the other </a:t>
            </a:r>
            <a:r>
              <a:rPr lang="en-GB" sz="3200" b="0" dirty="0" smtClean="0">
                <a:latin typeface="Times New Roman" pitchFamily="18" charset="0"/>
                <a:cs typeface="Times New Roman" pitchFamily="18" charset="0"/>
              </a:rPr>
              <a:t>is Victor.</a:t>
            </a:r>
            <a:br>
              <a:rPr lang="en-GB" sz="3200" b="0" dirty="0" smtClean="0">
                <a:latin typeface="Times New Roman" pitchFamily="18" charset="0"/>
                <a:cs typeface="Times New Roman" pitchFamily="18" charset="0"/>
              </a:rPr>
            </a:br>
            <a:r>
              <a:rPr lang="en-GB" sz="3200" b="0" dirty="0" smtClean="0">
                <a:latin typeface="Times New Roman" pitchFamily="18" charset="0"/>
                <a:cs typeface="Times New Roman" pitchFamily="18" charset="0"/>
              </a:rPr>
              <a:t>Three pupils stayed in the classroom, </a:t>
            </a:r>
            <a:r>
              <a:rPr lang="en-GB" sz="3200" dirty="0" smtClean="0">
                <a:solidFill>
                  <a:srgbClr val="FFFF00"/>
                </a:solidFill>
                <a:latin typeface="Times New Roman" pitchFamily="18" charset="0"/>
                <a:cs typeface="Times New Roman" pitchFamily="18" charset="0"/>
              </a:rPr>
              <a:t>others</a:t>
            </a:r>
            <a:r>
              <a:rPr lang="en-GB" sz="3200" dirty="0" smtClean="0">
                <a:latin typeface="Times New Roman" pitchFamily="18" charset="0"/>
                <a:cs typeface="Times New Roman" pitchFamily="18" charset="0"/>
              </a:rPr>
              <a:t> </a:t>
            </a:r>
            <a:r>
              <a:rPr lang="en-GB" sz="3200" b="0" dirty="0" smtClean="0">
                <a:latin typeface="Times New Roman" pitchFamily="18" charset="0"/>
                <a:cs typeface="Times New Roman" pitchFamily="18" charset="0"/>
              </a:rPr>
              <a:t>went out </a:t>
            </a:r>
            <a:endParaRPr lang="en-US" sz="3200" b="0" dirty="0">
              <a:latin typeface="Times New Roman" pitchFamily="18" charset="0"/>
              <a:cs typeface="Times New Roman" pitchFamily="18" charset="0"/>
            </a:endParaRPr>
          </a:p>
        </p:txBody>
      </p:sp>
    </p:spTree>
    <p:extLst>
      <p:ext uri="{BB962C8B-B14F-4D97-AF65-F5344CB8AC3E}">
        <p14:creationId xmlns:p14="http://schemas.microsoft.com/office/powerpoint/2010/main" val="1273652228"/>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Theme1</Template>
  <TotalTime>27</TotalTime>
  <Words>74</Words>
  <Application>Microsoft Office PowerPoint</Application>
  <PresentationFormat>On-screen Show (4:3)</PresentationFormat>
  <Paragraphs>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Theme1</vt:lpstr>
      <vt:lpstr>Clothing</vt:lpstr>
      <vt:lpstr>PowerPoint Presentation</vt:lpstr>
      <vt:lpstr>Answer the questions  1. Do you like striped or spotted shirts more? 2. How is your new jacket fastened? 3. What kind of material do you like best? 4. is it healthy to wear high-heeled shoes? 5. Have you got a waistcoat? 6. Do you use slippers? 7. Can you knot a tie? 8. Who is the most stylish at our school? 9. Are you a colour-coordinated person?   </vt:lpstr>
      <vt:lpstr>Drink another cup of tea What other games do you know? Take the bag in the other hand I have 2 friends. One is Peter, the other is Victor. Three pupils stayed in the classroom, others went out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Clothing</dc:title>
  <dc:creator>owner</dc:creator>
  <cp:lastModifiedBy>owner</cp:lastModifiedBy>
  <cp:revision>3</cp:revision>
  <dcterms:created xsi:type="dcterms:W3CDTF">2011-12-12T18:30:51Z</dcterms:created>
  <dcterms:modified xsi:type="dcterms:W3CDTF">2011-12-12T18:58:18Z</dcterms:modified>
</cp:coreProperties>
</file>