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6" r:id="rId16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CCF7C5"/>
    <a:srgbClr val="A4F197"/>
    <a:srgbClr val="7EEA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/>
              <a:pPr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rgbClr val="7EEA6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590" y="333450"/>
            <a:ext cx="10937915" cy="147036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Презентация к уроку окружающего мира,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 1 класс УМК «Школа России»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6734" y="4845140"/>
            <a:ext cx="8533289" cy="1753006"/>
          </a:xfrm>
        </p:spPr>
        <p:txBody>
          <a:bodyPr>
            <a:noAutofit/>
          </a:bodyPr>
          <a:lstStyle/>
          <a:p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0919742" y="6022082"/>
            <a:ext cx="864096" cy="576064"/>
          </a:xfrm>
          <a:prstGeom prst="rightArrow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кумент 4">
            <a:hlinkClick r:id="" action="ppaction://noaction" highlightClick="1"/>
          </p:cNvPr>
          <p:cNvSpPr/>
          <p:nvPr/>
        </p:nvSpPr>
        <p:spPr>
          <a:xfrm>
            <a:off x="262558" y="5878066"/>
            <a:ext cx="576064" cy="720080"/>
          </a:xfrm>
          <a:prstGeom prst="actionButtonDocument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94612" y="1572406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82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«Что общего у разных растений?»</a:t>
            </a:r>
            <a:endParaRPr lang="ru-RU" sz="5400" b="1" spc="50" dirty="0">
              <a:ln w="11430"/>
              <a:solidFill>
                <a:srgbClr val="00682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622" y="2875618"/>
            <a:ext cx="2664296" cy="35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41831">
            <a:off x="8877027" y="2665698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2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365605" y="3168347"/>
            <a:ext cx="5151681" cy="1668807"/>
            <a:chOff x="3365605" y="3168347"/>
            <a:chExt cx="5151681" cy="1668807"/>
          </a:xfrm>
        </p:grpSpPr>
        <p:pic>
          <p:nvPicPr>
            <p:cNvPr id="16386" name="Picture 2" descr="http://photosflowery.ru/photo/40/40a55ffa5fac0d6439942287d384293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987" t="3000" r="4502" b="3999"/>
            <a:stretch>
              <a:fillRect/>
            </a:stretch>
          </p:blipFill>
          <p:spPr bwMode="auto">
            <a:xfrm rot="16447438">
              <a:off x="3892597" y="2641356"/>
              <a:ext cx="1668806" cy="2722789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12" name="Picture 2" descr="http://photosflowery.ru/photo/40/40a55ffa5fac0d6439942287d384293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987" t="3000" r="4502" b="3999"/>
            <a:stretch>
              <a:fillRect/>
            </a:stretch>
          </p:blipFill>
          <p:spPr bwMode="auto">
            <a:xfrm rot="5152562" flipH="1">
              <a:off x="6321489" y="2641355"/>
              <a:ext cx="1668806" cy="2722789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165984" y="215084"/>
            <a:ext cx="8786874" cy="2500330"/>
          </a:xfrm>
          <a:prstGeom prst="cloudCallout">
            <a:avLst>
              <a:gd name="adj1" fmla="val 47453"/>
              <a:gd name="adj2" fmla="val 111571"/>
            </a:avLst>
          </a:prstGeom>
          <a:solidFill>
            <a:srgbClr val="CCF7C5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459477" y="3081039"/>
            <a:ext cx="2685812" cy="362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1338" y="3001166"/>
            <a:ext cx="2664296" cy="35457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23240" y="572274"/>
            <a:ext cx="7215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Плоды разных растений непохожи между собой, но они всегда образуются на месте цветков. В плодах находятся семена. </a:t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28" name="Picture 4" descr="http://600sovetov.ru/wp-content/uploads/2015/05/%D1%81%D1%82%D0%B8%D0%BC%D1%83%D0%BB%D1%8F%D1%82%D0%BE%D1%80%D1%8B-%D1%82%D0%BE%D0%BC%D0%B0%D1%82%D0%BE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066" y="2715414"/>
            <a:ext cx="3857652" cy="3891294"/>
          </a:xfrm>
          <a:prstGeom prst="rect">
            <a:avLst/>
          </a:prstGeom>
          <a:noFill/>
        </p:spPr>
      </p:pic>
      <p:pic>
        <p:nvPicPr>
          <p:cNvPr id="1030" name="Picture 6" descr="http://i.artfile.ru/650x479_138808_%5bwww.ArtFile.ru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9124" y="2715414"/>
            <a:ext cx="5214974" cy="3843035"/>
          </a:xfrm>
          <a:prstGeom prst="rect">
            <a:avLst/>
          </a:prstGeom>
          <a:noFill/>
        </p:spPr>
      </p:pic>
      <p:pic>
        <p:nvPicPr>
          <p:cNvPr id="16" name="Picture 6" descr="http://i.artfile.ru/650x479_138808_%5bwww.ArtFile.ru%5d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309124" y="2725333"/>
            <a:ext cx="5214974" cy="3909252"/>
          </a:xfrm>
          <a:prstGeom prst="rect">
            <a:avLst/>
          </a:prstGeom>
          <a:noFill/>
        </p:spPr>
      </p:pic>
      <p:pic>
        <p:nvPicPr>
          <p:cNvPr id="17" name="Picture 6" descr="http://i.artfile.ru/650x479_138808_%5bwww.ArtFile.ru%5d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310443" y="2715414"/>
            <a:ext cx="5212336" cy="3909252"/>
          </a:xfrm>
          <a:prstGeom prst="rect">
            <a:avLst/>
          </a:prstGeom>
          <a:noFill/>
        </p:spPr>
      </p:pic>
      <p:pic>
        <p:nvPicPr>
          <p:cNvPr id="18" name="Picture 6" descr="http://i.artfile.ru/650x479_138808_%5bwww.ArtFile.ru%5d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309124" y="2715414"/>
            <a:ext cx="5212336" cy="3909252"/>
          </a:xfrm>
          <a:prstGeom prst="rect">
            <a:avLst/>
          </a:prstGeom>
          <a:noFill/>
        </p:spPr>
      </p:pic>
      <p:pic>
        <p:nvPicPr>
          <p:cNvPr id="19" name="Picture 6" descr="http://i.artfile.ru/650x479_138808_%5bwww.ArtFile.ru%5d.jpg"/>
          <p:cNvPicPr>
            <a:picLocks noChangeAspect="1" noChangeArrowheads="1"/>
          </p:cNvPicPr>
          <p:nvPr/>
        </p:nvPicPr>
        <p:blipFill>
          <a:blip r:embed="rId9" cstate="print"/>
          <a:srcRect b="6802"/>
          <a:stretch>
            <a:fillRect/>
          </a:stretch>
        </p:blipFill>
        <p:spPr bwMode="auto">
          <a:xfrm>
            <a:off x="3309124" y="2715414"/>
            <a:ext cx="5212336" cy="3929090"/>
          </a:xfrm>
          <a:prstGeom prst="rect">
            <a:avLst/>
          </a:prstGeom>
          <a:noFill/>
        </p:spPr>
      </p:pic>
      <p:pic>
        <p:nvPicPr>
          <p:cNvPr id="20" name="Picture 6" descr="http://i.artfile.ru/650x479_138808_%5bwww.ArtFile.ru%5d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237686" y="2715414"/>
            <a:ext cx="5286412" cy="3929090"/>
          </a:xfrm>
          <a:prstGeom prst="rect">
            <a:avLst/>
          </a:prstGeom>
          <a:noFill/>
        </p:spPr>
      </p:pic>
      <p:pic>
        <p:nvPicPr>
          <p:cNvPr id="21" name="Picture 6" descr="http://i.artfile.ru/650x479_138808_%5bwww.ArtFile.ru%5d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237686" y="2715414"/>
            <a:ext cx="5286412" cy="392909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cs4.pikabu.ru/images/big_size_comm/2016-01_2/1452275699116011907.jpg"/>
          <p:cNvPicPr>
            <a:picLocks noChangeAspect="1" noChangeArrowheads="1"/>
          </p:cNvPicPr>
          <p:nvPr/>
        </p:nvPicPr>
        <p:blipFill>
          <a:blip r:embed="rId2" cstate="print"/>
          <a:srcRect l="8696" t="11132" r="10870"/>
          <a:stretch>
            <a:fillRect/>
          </a:stretch>
        </p:blipFill>
        <p:spPr bwMode="auto">
          <a:xfrm rot="16200000">
            <a:off x="1556461" y="4110887"/>
            <a:ext cx="2643207" cy="228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1523174" y="215084"/>
            <a:ext cx="8215370" cy="3000396"/>
          </a:xfrm>
          <a:prstGeom prst="cloudCallout">
            <a:avLst>
              <a:gd name="adj1" fmla="val 50877"/>
              <a:gd name="adj2" fmla="val 38898"/>
            </a:avLst>
          </a:prstGeom>
          <a:solidFill>
            <a:srgbClr val="CCF7C5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779780" y="1845637"/>
            <a:ext cx="2227357" cy="300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93466" y="3786984"/>
            <a:ext cx="2073830" cy="27599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23240" y="572274"/>
            <a:ext cx="66437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Comic Sans MS" pitchFamily="66" charset="0"/>
              </a:rPr>
              <a:t>Семена растений могут быть заключены в плоды, стручки или коробочки. Количество семян в них может быть от одного до нескольких тысяч.</a:t>
            </a:r>
          </a:p>
          <a:p>
            <a:pPr lvl="0" algn="ctr"/>
            <a:r>
              <a:rPr lang="ru-RU" sz="2800" b="1" dirty="0" smtClean="0">
                <a:latin typeface="Comic Sans MS" pitchFamily="66" charset="0"/>
              </a:rPr>
              <a:t> </a:t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3074" name="Picture 2" descr="http://www.cure-naturali.it/site/image/article_show/11078-le-propriet%C3%A0-benefiche-della-pes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528" y="3929860"/>
            <a:ext cx="3182041" cy="2620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cs6127.vk.me/v6127422/1775/LPaqDptzga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6380" y="3929860"/>
            <a:ext cx="3214710" cy="264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66116" y="342979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стручок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3570" y="342979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коробочка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8280" y="342979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плод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523174" y="215084"/>
            <a:ext cx="8215370" cy="2786082"/>
          </a:xfrm>
          <a:prstGeom prst="cloudCallout">
            <a:avLst>
              <a:gd name="adj1" fmla="val 51391"/>
              <a:gd name="adj2" fmla="val 42937"/>
            </a:avLst>
          </a:prstGeom>
          <a:solidFill>
            <a:srgbClr val="CCF7C5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779780" y="1845637"/>
            <a:ext cx="2227357" cy="300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3466" y="3786984"/>
            <a:ext cx="2073830" cy="27599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66182" y="643712"/>
            <a:ext cx="6143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Comic Sans MS" pitchFamily="66" charset="0"/>
              </a:rPr>
              <a:t>Многие плодовые деревья содержат внутри своих плодов по одному семечку, которое заключено в прочную скорлупу. </a:t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6116" y="321548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вишня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0760" y="321548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слива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1156" y="321548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абрикос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26" name="Picture 2" descr="http://medcentry.ru/_mod_files/users/11adb406a2eec5c0393e710a079fb9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4612" y="3715546"/>
            <a:ext cx="300039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correct-food.com/images/stories/ARCHIVES/Fruit/-2/sliva2.jpg"/>
          <p:cNvPicPr>
            <a:picLocks noChangeAspect="1" noChangeArrowheads="1"/>
          </p:cNvPicPr>
          <p:nvPr/>
        </p:nvPicPr>
        <p:blipFill>
          <a:blip r:embed="rId5" cstate="print"/>
          <a:srcRect l="16250" r="14999" b="6249"/>
          <a:stretch>
            <a:fillRect/>
          </a:stretch>
        </p:blipFill>
        <p:spPr bwMode="auto">
          <a:xfrm>
            <a:off x="4666446" y="3786984"/>
            <a:ext cx="306469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otvet.imgsmail.ru/download/73447943_dedd5746036ec283e96e3a2149adad6f_800.jpg"/>
          <p:cNvPicPr>
            <a:picLocks noChangeAspect="1" noChangeArrowheads="1"/>
          </p:cNvPicPr>
          <p:nvPr/>
        </p:nvPicPr>
        <p:blipFill>
          <a:blip r:embed="rId6" cstate="print"/>
          <a:srcRect b="5014"/>
          <a:stretch>
            <a:fillRect/>
          </a:stretch>
        </p:blipFill>
        <p:spPr bwMode="auto">
          <a:xfrm>
            <a:off x="7666842" y="3858422"/>
            <a:ext cx="318090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523174" y="215084"/>
            <a:ext cx="8215370" cy="2357454"/>
          </a:xfrm>
          <a:prstGeom prst="cloudCallout">
            <a:avLst>
              <a:gd name="adj1" fmla="val 51391"/>
              <a:gd name="adj2" fmla="val 42937"/>
            </a:avLst>
          </a:prstGeom>
          <a:solidFill>
            <a:srgbClr val="CCF7C5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779780" y="1845637"/>
            <a:ext cx="2227357" cy="300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3466" y="3786984"/>
            <a:ext cx="2073830" cy="27599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66182" y="858026"/>
            <a:ext cx="61436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Плоды некоторых растений содержат множество семян в мякоти своих плодов. </a:t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7554" y="264397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арбуз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0760" y="264397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киви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09718" y="264397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гранат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026" name="Picture 2" descr="http://medcentry.ru/_mod_files/users/11adb406a2eec5c0393e710a079fb96c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23174" y="3644108"/>
            <a:ext cx="321471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correct-food.com/images/stories/ARCHIVES/Fruit/-2/sliva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66446" y="3644108"/>
            <a:ext cx="307183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otvet.imgsmail.ru/download/73447943_dedd5746036ec283e96e3a2149adad6f_80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666842" y="3715546"/>
            <a:ext cx="31809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523174" y="215084"/>
            <a:ext cx="8215370" cy="2357454"/>
          </a:xfrm>
          <a:prstGeom prst="cloudCallout">
            <a:avLst>
              <a:gd name="adj1" fmla="val 51391"/>
              <a:gd name="adj2" fmla="val 42937"/>
            </a:avLst>
          </a:prstGeom>
          <a:solidFill>
            <a:srgbClr val="CCF7C5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779780" y="1845637"/>
            <a:ext cx="2227357" cy="300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3466" y="3786984"/>
            <a:ext cx="2073830" cy="27599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80430" y="429398"/>
            <a:ext cx="6858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Угадайте семечки чьих растений изображены на картинке .Чтобы проверить себя, нажимай на картинку.</a:t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174" y="264397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подсолнечник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6512" y="264397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тыква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1156" y="264397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арбуз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7" name="Picture 2" descr="http://www.glav-dacha.ru/wp-content/uploads/2015/10/V-arbuznykh-semechkakh-mnogo-mineralov-vitaminov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66050" y="3358356"/>
            <a:ext cx="3071834" cy="2946675"/>
          </a:xfrm>
          <a:prstGeom prst="rect">
            <a:avLst/>
          </a:prstGeom>
          <a:noFill/>
        </p:spPr>
      </p:pic>
      <p:pic>
        <p:nvPicPr>
          <p:cNvPr id="8" name="Picture 4" descr="http://semena-site.ru/wp-content/uploads/2013/04/semena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9322" y="3429794"/>
            <a:ext cx="3071834" cy="288245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1" name="Picture 6" descr="http://www.portal-kbr.ru/upload/normal/krasnodar-kuplyu_maslichnuyu_semechku__obem_lyuboy__38084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5400000">
            <a:off x="7777688" y="3533262"/>
            <a:ext cx="3049470" cy="28425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523042" y="429398"/>
            <a:ext cx="5429287" cy="6215106"/>
          </a:xfrm>
          <a:prstGeom prst="foldedCorner">
            <a:avLst/>
          </a:prstGeom>
          <a:solidFill>
            <a:srgbClr val="CCF7C5"/>
          </a:solidFill>
          <a:ln>
            <a:solidFill>
              <a:srgbClr val="00682F"/>
            </a:solidFill>
          </a:ln>
          <a:effectLst>
            <a:glow rad="228600">
              <a:srgbClr val="00682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042" y="500836"/>
            <a:ext cx="485581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682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Повторим части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682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растений.</a:t>
            </a:r>
            <a:endParaRPr lang="ru-RU" sz="3200" b="1" spc="50" dirty="0">
              <a:ln w="11430"/>
              <a:solidFill>
                <a:srgbClr val="00682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11153791" y="357593"/>
            <a:ext cx="720080" cy="864096"/>
          </a:xfrm>
          <a:prstGeom prst="mathMultiply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547945" y="1820461"/>
            <a:ext cx="6382928" cy="50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8794" y="1572406"/>
            <a:ext cx="4714908" cy="785818"/>
          </a:xfrm>
          <a:prstGeom prst="rect">
            <a:avLst/>
          </a:prstGeom>
          <a:solidFill>
            <a:srgbClr val="A4F197"/>
          </a:solidFill>
          <a:ln>
            <a:solidFill>
              <a:srgbClr val="006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82F"/>
                </a:solidFill>
                <a:latin typeface="Comic Sans MS" pitchFamily="66" charset="0"/>
              </a:rPr>
              <a:t>корень</a:t>
            </a:r>
            <a:endParaRPr lang="ru-RU" sz="3200" b="1" dirty="0">
              <a:solidFill>
                <a:srgbClr val="00682F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8794" y="2429662"/>
            <a:ext cx="4714908" cy="785818"/>
          </a:xfrm>
          <a:prstGeom prst="rect">
            <a:avLst/>
          </a:prstGeom>
          <a:solidFill>
            <a:srgbClr val="A4F197"/>
          </a:solidFill>
          <a:ln>
            <a:solidFill>
              <a:srgbClr val="006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82F"/>
                </a:solidFill>
                <a:latin typeface="Comic Sans MS" pitchFamily="66" charset="0"/>
              </a:rPr>
              <a:t>стебель</a:t>
            </a:r>
            <a:endParaRPr lang="ru-RU" sz="3200" b="1" dirty="0">
              <a:solidFill>
                <a:srgbClr val="00682F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8794" y="3286918"/>
            <a:ext cx="4714908" cy="785818"/>
          </a:xfrm>
          <a:prstGeom prst="rect">
            <a:avLst/>
          </a:prstGeom>
          <a:solidFill>
            <a:srgbClr val="A4F197"/>
          </a:solidFill>
          <a:ln>
            <a:solidFill>
              <a:srgbClr val="006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82F"/>
                </a:solidFill>
                <a:latin typeface="Comic Sans MS" pitchFamily="66" charset="0"/>
              </a:rPr>
              <a:t>лист</a:t>
            </a:r>
            <a:endParaRPr lang="ru-RU" sz="3200" b="1" dirty="0">
              <a:solidFill>
                <a:srgbClr val="00682F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8794" y="4144174"/>
            <a:ext cx="4714908" cy="785818"/>
          </a:xfrm>
          <a:prstGeom prst="rect">
            <a:avLst/>
          </a:prstGeom>
          <a:solidFill>
            <a:srgbClr val="A4F197"/>
          </a:solidFill>
          <a:ln>
            <a:solidFill>
              <a:srgbClr val="006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82F"/>
                </a:solidFill>
                <a:latin typeface="Comic Sans MS" pitchFamily="66" charset="0"/>
              </a:rPr>
              <a:t>цветок</a:t>
            </a:r>
            <a:endParaRPr lang="ru-RU" sz="3200" b="1" dirty="0">
              <a:solidFill>
                <a:srgbClr val="00682F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8794" y="5001430"/>
            <a:ext cx="4714908" cy="785818"/>
          </a:xfrm>
          <a:prstGeom prst="rect">
            <a:avLst/>
          </a:prstGeom>
          <a:solidFill>
            <a:srgbClr val="A4F197"/>
          </a:solidFill>
          <a:ln>
            <a:solidFill>
              <a:srgbClr val="006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82F"/>
                </a:solidFill>
                <a:latin typeface="Comic Sans MS" pitchFamily="66" charset="0"/>
              </a:rPr>
              <a:t>плод с семенами</a:t>
            </a:r>
            <a:endParaRPr lang="ru-RU" sz="3200" b="1" dirty="0">
              <a:solidFill>
                <a:srgbClr val="00682F"/>
              </a:solidFill>
              <a:latin typeface="Comic Sans MS" pitchFamily="66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6095206" y="215084"/>
            <a:ext cx="4286280" cy="2143140"/>
          </a:xfrm>
          <a:prstGeom prst="cloudCallout">
            <a:avLst>
              <a:gd name="adj1" fmla="val 16746"/>
              <a:gd name="adj2" fmla="val 86787"/>
            </a:avLst>
          </a:prstGeom>
          <a:solidFill>
            <a:srgbClr val="CCF7C5"/>
          </a:solidFill>
          <a:ln>
            <a:solidFill>
              <a:srgbClr val="00682F"/>
            </a:solidFill>
          </a:ln>
          <a:effectLst>
            <a:glow rad="101600">
              <a:srgbClr val="00682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682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Спасибо, дети за урок.</a:t>
            </a:r>
            <a:endParaRPr lang="ru-RU" sz="3600" b="1" spc="50" dirty="0">
              <a:ln w="11430"/>
              <a:solidFill>
                <a:srgbClr val="00682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3337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58" y="261442"/>
            <a:ext cx="11521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82F"/>
                </a:solidFill>
                <a:latin typeface="Comic Sans MS" pitchFamily="66" charset="0"/>
                <a:cs typeface="Times New Roman" pitchFamily="18" charset="0"/>
              </a:rPr>
              <a:t>Как одним словом назвать все предметы?</a:t>
            </a:r>
            <a:endParaRPr lang="ru-RU" sz="2800" b="1" dirty="0">
              <a:solidFill>
                <a:srgbClr val="00682F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konspekta.net/zdamsamru/baza1/42505002576.files/image0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4942" y="1072340"/>
            <a:ext cx="3744416" cy="264320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rgbClr val="7EEA6C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0.liveinternet.ru/images/foto/c/1/apps/4/944/4944096_img02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52594" y="1072340"/>
            <a:ext cx="3975322" cy="2643205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rgbClr val="7EEA6C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laying-field.ru/img/2015/051823/360167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8728" y="1072340"/>
            <a:ext cx="3571900" cy="264320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rgbClr val="7EEA6C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konspekta.net/zdamsamru/baza1/42505002576.files/image00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94942" y="3858422"/>
            <a:ext cx="3786214" cy="271464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rgbClr val="7EEA6C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0.liveinternet.ru/images/foto/c/1/apps/4/944/4944096_img02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024033" y="3878097"/>
            <a:ext cx="3857652" cy="2694969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rgbClr val="7EEA6C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playing-field.ru/img/2015/051823/360167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08728" y="3858422"/>
            <a:ext cx="3643338" cy="271464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rgbClr val="7EEA6C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2718" y="0"/>
            <a:ext cx="8506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2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РАСТЕНИЯ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82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256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547945" y="1820461"/>
            <a:ext cx="6382928" cy="50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795417" y="1104918"/>
            <a:ext cx="4752528" cy="3116964"/>
          </a:xfrm>
          <a:prstGeom prst="foldedCorner">
            <a:avLst/>
          </a:prstGeom>
          <a:solidFill>
            <a:srgbClr val="CCF7C5"/>
          </a:solidFill>
          <a:ln>
            <a:solidFill>
              <a:srgbClr val="00682F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232" y="1358092"/>
            <a:ext cx="452406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682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Какие части растений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00682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вы знаете?</a:t>
            </a:r>
            <a:endParaRPr lang="ru-RU" sz="4400" b="1" spc="50" dirty="0">
              <a:ln w="11430"/>
              <a:solidFill>
                <a:srgbClr val="00682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8309784" y="1072340"/>
            <a:ext cx="3643338" cy="2143140"/>
          </a:xfrm>
          <a:prstGeom prst="cloudCallout">
            <a:avLst>
              <a:gd name="adj1" fmla="val -31844"/>
              <a:gd name="adj2" fmla="val 88443"/>
            </a:avLst>
          </a:prstGeom>
          <a:solidFill>
            <a:srgbClr val="CCF7C5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82F"/>
                </a:solidFill>
                <a:latin typeface="Comic Sans MS" pitchFamily="66" charset="0"/>
              </a:rPr>
              <a:t>Рассмотрите части растения.</a:t>
            </a:r>
            <a:endParaRPr lang="ru-RU" sz="2800" b="1" dirty="0">
              <a:solidFill>
                <a:srgbClr val="00682F"/>
              </a:solidFill>
              <a:latin typeface="Comic Sans MS" pitchFamily="66" charset="0"/>
            </a:endParaRPr>
          </a:p>
        </p:txBody>
      </p:sp>
      <p:pic>
        <p:nvPicPr>
          <p:cNvPr id="1030" name="Picture 6" descr="http://engschool18.ru/uploads/posts/2011-10/1319831015_rrrrr24.jpg"/>
          <p:cNvPicPr>
            <a:picLocks noChangeAspect="1" noChangeArrowheads="1"/>
          </p:cNvPicPr>
          <p:nvPr/>
        </p:nvPicPr>
        <p:blipFill>
          <a:blip r:embed="rId2" cstate="print"/>
          <a:srcRect l="2141" t="13750" r="814" b="3749"/>
          <a:stretch>
            <a:fillRect/>
          </a:stretch>
        </p:blipFill>
        <p:spPr bwMode="auto">
          <a:xfrm>
            <a:off x="165852" y="143646"/>
            <a:ext cx="8072494" cy="6500858"/>
          </a:xfrm>
          <a:prstGeom prst="rect">
            <a:avLst/>
          </a:prstGeom>
          <a:noFill/>
          <a:ln>
            <a:solidFill>
              <a:srgbClr val="7EEA6C"/>
            </a:solidFill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8959411" y="3081038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lektr-uch-xxi.ucoz.net/kart/sprav/sprav1/koren1.jpg"/>
          <p:cNvPicPr>
            <a:picLocks noChangeAspect="1" noChangeArrowheads="1"/>
          </p:cNvPicPr>
          <p:nvPr/>
        </p:nvPicPr>
        <p:blipFill>
          <a:blip r:embed="rId2" cstate="print"/>
          <a:srcRect b="6479"/>
          <a:stretch>
            <a:fillRect/>
          </a:stretch>
        </p:blipFill>
        <p:spPr bwMode="auto">
          <a:xfrm>
            <a:off x="3523438" y="3501232"/>
            <a:ext cx="4857784" cy="3086571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165984" y="215084"/>
            <a:ext cx="8786874" cy="3143272"/>
          </a:xfrm>
          <a:prstGeom prst="cloudCallout">
            <a:avLst>
              <a:gd name="adj1" fmla="val 46332"/>
              <a:gd name="adj2" fmla="val 75692"/>
            </a:avLst>
          </a:prstGeom>
          <a:solidFill>
            <a:srgbClr val="CCF7C5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459477" y="3081039"/>
            <a:ext cx="2685812" cy="362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91338" y="3001166"/>
            <a:ext cx="2664296" cy="35457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66050" y="786588"/>
            <a:ext cx="77867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Корень- подземная часть растения. С помощью корня растение держится в земле, получает из почвы воду и полезные вещества, а часто и размножается.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165984" y="215084"/>
            <a:ext cx="8786874" cy="3143272"/>
          </a:xfrm>
          <a:prstGeom prst="cloudCallout">
            <a:avLst>
              <a:gd name="adj1" fmla="val 46332"/>
              <a:gd name="adj2" fmla="val 75692"/>
            </a:avLst>
          </a:prstGeom>
          <a:solidFill>
            <a:srgbClr val="CCF7C5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459477" y="3081039"/>
            <a:ext cx="2685812" cy="362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1338" y="3001166"/>
            <a:ext cx="2664296" cy="35457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66050" y="929464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Стебли разных растений неодинаковы. У травянистых растений стебли мягкие, сочные. У деревьев и кустарников – твёрдые, одревесневшие.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/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94744" y="3358356"/>
            <a:ext cx="6679452" cy="3286148"/>
            <a:chOff x="2594744" y="3358356"/>
            <a:chExt cx="6679452" cy="3286148"/>
          </a:xfrm>
        </p:grpSpPr>
        <p:pic>
          <p:nvPicPr>
            <p:cNvPr id="20484" name="Picture 4" descr="http://www.merkinchlnr.org.uk/graphics/wildlife/fullsize/silver_birc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66511" y="3358356"/>
              <a:ext cx="4107685" cy="3286148"/>
            </a:xfrm>
            <a:prstGeom prst="rect">
              <a:avLst/>
            </a:prstGeom>
            <a:noFill/>
          </p:spPr>
        </p:pic>
        <p:pic>
          <p:nvPicPr>
            <p:cNvPr id="20482" name="Picture 2" descr="http://www.missouriplants.com/Yellowalt/Solidago_radula_ste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4744" y="3366266"/>
              <a:ext cx="2571768" cy="32543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m2.dlstatic.ru/publication/preview_big/preview_big_27423.norm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454" y="3286918"/>
            <a:ext cx="3857652" cy="3071834"/>
          </a:xfrm>
          <a:prstGeom prst="rect">
            <a:avLst/>
          </a:prstGeom>
          <a:noFill/>
        </p:spPr>
      </p:pic>
      <p:pic>
        <p:nvPicPr>
          <p:cNvPr id="1026" name="Picture 2" descr="http://zelenaya-lavka.ru/images/moi_foto/mozhzhevelnik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116" y="3286918"/>
            <a:ext cx="3533433" cy="306231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165984" y="215084"/>
            <a:ext cx="8786874" cy="2928958"/>
          </a:xfrm>
          <a:prstGeom prst="cloudCallout">
            <a:avLst>
              <a:gd name="adj1" fmla="val 46332"/>
              <a:gd name="adj2" fmla="val 75692"/>
            </a:avLst>
          </a:prstGeom>
          <a:solidFill>
            <a:srgbClr val="CCF7C5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41831">
            <a:off x="9459477" y="3081039"/>
            <a:ext cx="2685812" cy="362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91338" y="3001166"/>
            <a:ext cx="2664296" cy="35457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66050" y="429399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Листья растений разнообразны. Например:  листья сосны и можжевельника называются хвоей.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Попробуйте на следующем слайде по контуру узнать с какого дерева этот лист.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/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306" y="628731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можжевельник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8148" y="628731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сосна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0948716" y="307797"/>
            <a:ext cx="864096" cy="504056"/>
          </a:xfrm>
          <a:prstGeom prst="rightArrow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37834" y="264397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берёза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22532" name="Picture 4" descr="http://www.playing-field.ru/img/2015/051920/3823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768" y="143646"/>
            <a:ext cx="2283586" cy="2643206"/>
          </a:xfrm>
          <a:prstGeom prst="rect">
            <a:avLst/>
          </a:prstGeom>
          <a:noFill/>
        </p:spPr>
      </p:pic>
      <p:pic>
        <p:nvPicPr>
          <p:cNvPr id="14" name="Picture 4" descr="http://www.playing-field.ru/img/2015/051920/3823827"/>
          <p:cNvPicPr>
            <a:picLocks noChangeAspect="1" noChangeArrowheads="1"/>
          </p:cNvPicPr>
          <p:nvPr/>
        </p:nvPicPr>
        <p:blipFill>
          <a:blip r:embed="rId2" cstate="print">
            <a:lum bright="-100000" contrast="-100000"/>
          </a:blip>
          <a:srcRect/>
          <a:stretch>
            <a:fillRect/>
          </a:stretch>
        </p:blipFill>
        <p:spPr bwMode="auto">
          <a:xfrm>
            <a:off x="840198" y="143646"/>
            <a:ext cx="2283586" cy="2643206"/>
          </a:xfrm>
          <a:prstGeom prst="rect">
            <a:avLst/>
          </a:prstGeom>
          <a:noFill/>
        </p:spPr>
      </p:pic>
      <p:pic>
        <p:nvPicPr>
          <p:cNvPr id="22534" name="Picture 6" descr="http://konspekta.net/poisk-ruru/baza2/1767940700655.files/image0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44209">
            <a:off x="3247316" y="498470"/>
            <a:ext cx="2735975" cy="1980917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7" name="Picture 6" descr="http://konspekta.net/poisk-ruru/baza2/1767940700655.files/image0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100000"/>
          </a:blip>
          <a:srcRect/>
          <a:stretch>
            <a:fillRect/>
          </a:stretch>
        </p:blipFill>
        <p:spPr bwMode="auto">
          <a:xfrm rot="20044209">
            <a:off x="3276291" y="498472"/>
            <a:ext cx="2735975" cy="1980917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8" name="TextBox 17"/>
          <p:cNvSpPr txBox="1"/>
          <p:nvPr/>
        </p:nvSpPr>
        <p:spPr>
          <a:xfrm>
            <a:off x="3981040" y="264397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latin typeface="Comic Sans MS" pitchFamily="66" charset="0"/>
              </a:rPr>
              <a:t>осина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22536" name="Picture 8" descr="http://forum.materinstvo.ru/uploads/1287948651/post-65664-12879937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338494" y="357959"/>
            <a:ext cx="2143140" cy="2282212"/>
          </a:xfrm>
          <a:prstGeom prst="rect">
            <a:avLst/>
          </a:prstGeom>
          <a:noFill/>
        </p:spPr>
      </p:pic>
      <p:pic>
        <p:nvPicPr>
          <p:cNvPr id="20" name="Picture 8" descr="http://forum.materinstvo.ru/uploads/1287948651/post-65664-1287993770.png"/>
          <p:cNvPicPr>
            <a:picLocks noChangeAspect="1" noChangeArrowheads="1"/>
          </p:cNvPicPr>
          <p:nvPr/>
        </p:nvPicPr>
        <p:blipFill>
          <a:blip r:embed="rId4" cstate="print">
            <a:lum bright="-100000" contrast="-100000"/>
          </a:blip>
          <a:srcRect/>
          <a:stretch>
            <a:fillRect/>
          </a:stretch>
        </p:blipFill>
        <p:spPr bwMode="auto">
          <a:xfrm rot="10800000">
            <a:off x="6338494" y="357960"/>
            <a:ext cx="2143140" cy="22822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838560" y="264397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клён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3074" name="Picture 2" descr="http://nashzeleniymir.ru/wp-content/uploads/2016/06/%D0%9B%D0%B8%D1%81%D1%82-%D1%8F%D0%B1%D0%BB%D0%BE%D0%BD%D0%B8-%D1%84%D0%BE%D1%82%D0%B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41053">
            <a:off x="8181361" y="869504"/>
            <a:ext cx="3077675" cy="184307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2" descr="http://nashzeleniymir.ru/wp-content/uploads/2016/06/%D0%9B%D0%B8%D1%81%D1%82-%D1%8F%D0%B1%D0%BB%D0%BE%D0%BD%D0%B8-%D1%84%D0%BE%D1%82%D0%B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100000"/>
          </a:blip>
          <a:srcRect/>
          <a:stretch>
            <a:fillRect/>
          </a:stretch>
        </p:blipFill>
        <p:spPr bwMode="auto">
          <a:xfrm rot="18241053">
            <a:off x="8210336" y="869505"/>
            <a:ext cx="3077675" cy="184307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5" name="TextBox 14"/>
          <p:cNvSpPr txBox="1"/>
          <p:nvPr/>
        </p:nvSpPr>
        <p:spPr>
          <a:xfrm>
            <a:off x="9410328" y="271541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яблоня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3076" name="Picture 4" descr="http://img0.liveinternet.ru/images/attach/c/7/125/185/125185236__136fb3_25923b00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674890">
            <a:off x="835136" y="2906746"/>
            <a:ext cx="2347895" cy="3228932"/>
          </a:xfrm>
          <a:prstGeom prst="rect">
            <a:avLst/>
          </a:prstGeom>
          <a:noFill/>
        </p:spPr>
      </p:pic>
      <p:pic>
        <p:nvPicPr>
          <p:cNvPr id="16" name="Picture 4" descr="http://img0.liveinternet.ru/images/attach/c/7/125/185/125185236__136fb3_25923b00_orig.png"/>
          <p:cNvPicPr>
            <a:picLocks noChangeAspect="1" noChangeArrowheads="1"/>
          </p:cNvPicPr>
          <p:nvPr/>
        </p:nvPicPr>
        <p:blipFill>
          <a:blip r:embed="rId6" cstate="print">
            <a:lum bright="-100000" contrast="-100000"/>
          </a:blip>
          <a:srcRect/>
          <a:stretch>
            <a:fillRect/>
          </a:stretch>
        </p:blipFill>
        <p:spPr bwMode="auto">
          <a:xfrm rot="3674890">
            <a:off x="826983" y="2906747"/>
            <a:ext cx="2347895" cy="322893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123520" y="614443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рябина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3078" name="Picture 6" descr="http://img1.liveinternet.ru/images/attach/d/1/131/298/131298345_5152557_125188536_0_136f94_6e753e92_orig_2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7548">
            <a:off x="6072081" y="3489948"/>
            <a:ext cx="2389589" cy="2242800"/>
          </a:xfrm>
          <a:prstGeom prst="rect">
            <a:avLst/>
          </a:prstGeom>
          <a:noFill/>
        </p:spPr>
      </p:pic>
      <p:pic>
        <p:nvPicPr>
          <p:cNvPr id="3080" name="Picture 8" descr="http://fotohomka.ru/images/Nov/15/ef2b28f674d4ef0a7bdfdf1e23f697fc/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631176">
            <a:off x="3019675" y="3262711"/>
            <a:ext cx="2786082" cy="2513513"/>
          </a:xfrm>
          <a:prstGeom prst="rect">
            <a:avLst/>
          </a:prstGeom>
          <a:noFill/>
        </p:spPr>
      </p:pic>
      <p:pic>
        <p:nvPicPr>
          <p:cNvPr id="22" name="Picture 8" descr="http://fotohomka.ru/images/Nov/15/ef2b28f674d4ef0a7bdfdf1e23f697fc/1.jpg"/>
          <p:cNvPicPr>
            <a:picLocks noChangeAspect="1" noChangeArrowheads="1"/>
          </p:cNvPicPr>
          <p:nvPr/>
        </p:nvPicPr>
        <p:blipFill>
          <a:blip r:embed="rId8" cstate="print">
            <a:lum bright="-100000" contrast="-100000"/>
          </a:blip>
          <a:srcRect/>
          <a:stretch>
            <a:fillRect/>
          </a:stretch>
        </p:blipFill>
        <p:spPr bwMode="auto">
          <a:xfrm rot="18631176">
            <a:off x="3019675" y="3262712"/>
            <a:ext cx="2786082" cy="2513513"/>
          </a:xfrm>
          <a:prstGeom prst="rect">
            <a:avLst/>
          </a:prstGeom>
          <a:noFill/>
        </p:spPr>
      </p:pic>
      <p:pic>
        <p:nvPicPr>
          <p:cNvPr id="23" name="Picture 6" descr="http://img1.liveinternet.ru/images/attach/d/1/131/298/131298345_5152557_125188536_0_136f94_6e753e92_orig_2_.png"/>
          <p:cNvPicPr>
            <a:picLocks noChangeAspect="1" noChangeArrowheads="1"/>
          </p:cNvPicPr>
          <p:nvPr/>
        </p:nvPicPr>
        <p:blipFill>
          <a:blip r:embed="rId7" cstate="print">
            <a:lum bright="-100000" contrast="-100000"/>
          </a:blip>
          <a:srcRect/>
          <a:stretch>
            <a:fillRect/>
          </a:stretch>
        </p:blipFill>
        <p:spPr bwMode="auto">
          <a:xfrm rot="19997548">
            <a:off x="6072706" y="3489949"/>
            <a:ext cx="2389589" cy="22428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266660" y="614443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смородина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7056" y="607300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каштан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2" name="Picture 2" descr="http://crosti.ru/patterns/00/04/f9/b3c3b4d93c/pictur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57563">
            <a:off x="8911593" y="3778701"/>
            <a:ext cx="2611570" cy="255933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6" name="Picture 2" descr="http://crosti.ru/patterns/00/04/f9/b3c3b4d93c/pictur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57563">
            <a:off x="8911592" y="3778700"/>
            <a:ext cx="2611570" cy="2559339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7" name="Picture 2" descr="http://crosti.ru/patterns/00/04/f9/b3c3b4d93c/picture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100000"/>
          </a:blip>
          <a:srcRect/>
          <a:stretch>
            <a:fillRect/>
          </a:stretch>
        </p:blipFill>
        <p:spPr bwMode="auto">
          <a:xfrm rot="19457563">
            <a:off x="8911593" y="3808467"/>
            <a:ext cx="2611570" cy="2559339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8" name="TextBox 27"/>
          <p:cNvSpPr txBox="1"/>
          <p:nvPr/>
        </p:nvSpPr>
        <p:spPr>
          <a:xfrm>
            <a:off x="9410328" y="614443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виноград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  <p:bldP spid="15" grpId="0"/>
      <p:bldP spid="19" grpId="0"/>
      <p:bldP spid="24" grpId="0"/>
      <p:bldP spid="2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oolwallpapers.org/wallpapers/34/3495/thumb/320_Itismore_lonely_in_a_crowd_than_when_al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116" y="2143910"/>
            <a:ext cx="3676849" cy="4357718"/>
          </a:xfrm>
          <a:prstGeom prst="rect">
            <a:avLst/>
          </a:prstGeom>
          <a:noFill/>
          <a:ln>
            <a:solidFill>
              <a:srgbClr val="00682F"/>
            </a:solidFill>
          </a:ln>
        </p:spPr>
      </p:pic>
      <p:sp>
        <p:nvSpPr>
          <p:cNvPr id="6" name="Выноска-облако 5"/>
          <p:cNvSpPr/>
          <p:nvPr/>
        </p:nvSpPr>
        <p:spPr>
          <a:xfrm>
            <a:off x="1165984" y="215084"/>
            <a:ext cx="8786874" cy="1785950"/>
          </a:xfrm>
          <a:prstGeom prst="cloudCallout">
            <a:avLst>
              <a:gd name="adj1" fmla="val 46652"/>
              <a:gd name="adj2" fmla="val 132951"/>
            </a:avLst>
          </a:prstGeom>
          <a:solidFill>
            <a:srgbClr val="CCF7C5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459477" y="3081039"/>
            <a:ext cx="2685812" cy="362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91338" y="3001166"/>
            <a:ext cx="2664296" cy="35457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0919742" y="307797"/>
            <a:ext cx="864096" cy="504056"/>
          </a:xfrm>
          <a:prstGeom prst="rightArrow">
            <a:avLst/>
          </a:prstGeom>
          <a:solidFill>
            <a:srgbClr val="7EEA6C"/>
          </a:solidFill>
          <a:ln>
            <a:solidFill>
              <a:srgbClr val="00682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66050" y="429399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Цветки растений тоже разнообразны. Количество цветков на стебле может быть разным.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8" name="Picture 4" descr="http://4put.ru/pictures/max/130/4002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2330" y="2143910"/>
            <a:ext cx="3548048" cy="4357718"/>
          </a:xfrm>
          <a:prstGeom prst="rect">
            <a:avLst/>
          </a:prstGeom>
          <a:noFill/>
          <a:ln>
            <a:solidFill>
              <a:srgbClr val="00682F"/>
            </a:solidFill>
          </a:ln>
        </p:spPr>
      </p:pic>
      <p:pic>
        <p:nvPicPr>
          <p:cNvPr id="14" name="Picture 2" descr="http://www.coolwallpapers.org/wallpapers/34/3495/thumb/320_Itismore_lonely_in_a_crowd_than_when_alone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308992" y="2143910"/>
            <a:ext cx="3357586" cy="4357718"/>
          </a:xfrm>
          <a:prstGeom prst="rect">
            <a:avLst/>
          </a:prstGeom>
          <a:noFill/>
          <a:ln>
            <a:solidFill>
              <a:srgbClr val="00682F"/>
            </a:solidFill>
          </a:ln>
        </p:spPr>
      </p:pic>
      <p:pic>
        <p:nvPicPr>
          <p:cNvPr id="15" name="Picture 4" descr="http://4put.ru/pictures/max/130/40028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095206" y="2143910"/>
            <a:ext cx="3286148" cy="4315364"/>
          </a:xfrm>
          <a:prstGeom prst="rect">
            <a:avLst/>
          </a:prstGeom>
          <a:noFill/>
          <a:ln>
            <a:solidFill>
              <a:srgbClr val="00682F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229</Words>
  <Application>Microsoft Office PowerPoint</Application>
  <PresentationFormat>Произвольный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к уроку окружающего мира,  1 класс УМК «Школа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Никифорова Наталья</dc:creator>
  <cp:lastModifiedBy>samsung</cp:lastModifiedBy>
  <cp:revision>90</cp:revision>
  <dcterms:created xsi:type="dcterms:W3CDTF">2016-11-11T12:35:51Z</dcterms:created>
  <dcterms:modified xsi:type="dcterms:W3CDTF">2020-09-27T07:07:25Z</dcterms:modified>
</cp:coreProperties>
</file>